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97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7" r:id="rId10"/>
    <p:sldId id="264" r:id="rId11"/>
    <p:sldId id="265" r:id="rId12"/>
    <p:sldId id="266" r:id="rId13"/>
    <p:sldId id="271" r:id="rId14"/>
    <p:sldId id="269" r:id="rId15"/>
    <p:sldId id="270" r:id="rId16"/>
    <p:sldId id="272" r:id="rId17"/>
    <p:sldId id="273" r:id="rId18"/>
    <p:sldId id="274" r:id="rId19"/>
    <p:sldId id="277" r:id="rId20"/>
    <p:sldId id="278" r:id="rId21"/>
    <p:sldId id="279" r:id="rId22"/>
    <p:sldId id="280" r:id="rId23"/>
    <p:sldId id="289" r:id="rId24"/>
    <p:sldId id="282" r:id="rId25"/>
    <p:sldId id="283" r:id="rId26"/>
    <p:sldId id="284" r:id="rId27"/>
    <p:sldId id="286" r:id="rId28"/>
    <p:sldId id="290" r:id="rId29"/>
    <p:sldId id="292" r:id="rId30"/>
    <p:sldId id="291" r:id="rId31"/>
    <p:sldId id="295" r:id="rId32"/>
    <p:sldId id="296" r:id="rId33"/>
    <p:sldId id="294" r:id="rId34"/>
    <p:sldId id="297" r:id="rId35"/>
    <p:sldId id="298" r:id="rId36"/>
    <p:sldId id="299" r:id="rId37"/>
    <p:sldId id="301" r:id="rId38"/>
    <p:sldId id="302" r:id="rId39"/>
    <p:sldId id="303" r:id="rId40"/>
    <p:sldId id="304" r:id="rId41"/>
    <p:sldId id="305" r:id="rId42"/>
    <p:sldId id="311" r:id="rId43"/>
    <p:sldId id="306" r:id="rId44"/>
    <p:sldId id="307" r:id="rId45"/>
    <p:sldId id="308" r:id="rId46"/>
    <p:sldId id="309" r:id="rId47"/>
    <p:sldId id="310" r:id="rId48"/>
    <p:sldId id="313" r:id="rId49"/>
    <p:sldId id="314" r:id="rId50"/>
    <p:sldId id="315" r:id="rId51"/>
    <p:sldId id="317" r:id="rId52"/>
    <p:sldId id="316" r:id="rId53"/>
    <p:sldId id="318" r:id="rId54"/>
    <p:sldId id="319" r:id="rId55"/>
    <p:sldId id="320" r:id="rId56"/>
    <p:sldId id="321" r:id="rId57"/>
    <p:sldId id="322" r:id="rId58"/>
    <p:sldId id="323" r:id="rId59"/>
    <p:sldId id="324" r:id="rId60"/>
    <p:sldId id="327" r:id="rId61"/>
    <p:sldId id="326" r:id="rId62"/>
    <p:sldId id="328" r:id="rId63"/>
    <p:sldId id="329" r:id="rId64"/>
    <p:sldId id="330" r:id="rId65"/>
    <p:sldId id="331" r:id="rId66"/>
    <p:sldId id="332" r:id="rId67"/>
    <p:sldId id="333" r:id="rId68"/>
    <p:sldId id="334" r:id="rId69"/>
    <p:sldId id="335" r:id="rId70"/>
    <p:sldId id="336" r:id="rId71"/>
    <p:sldId id="337" r:id="rId72"/>
    <p:sldId id="338" r:id="rId73"/>
    <p:sldId id="339" r:id="rId74"/>
    <p:sldId id="340" r:id="rId75"/>
    <p:sldId id="341" r:id="rId76"/>
    <p:sldId id="342" r:id="rId77"/>
    <p:sldId id="343" r:id="rId78"/>
    <p:sldId id="344" r:id="rId79"/>
    <p:sldId id="352" r:id="rId80"/>
    <p:sldId id="345" r:id="rId81"/>
    <p:sldId id="354" r:id="rId82"/>
    <p:sldId id="353" r:id="rId83"/>
    <p:sldId id="346" r:id="rId84"/>
    <p:sldId id="347" r:id="rId85"/>
    <p:sldId id="348" r:id="rId86"/>
    <p:sldId id="355" r:id="rId87"/>
    <p:sldId id="349" r:id="rId88"/>
    <p:sldId id="350" r:id="rId89"/>
    <p:sldId id="351" r:id="rId90"/>
    <p:sldId id="356" r:id="rId91"/>
    <p:sldId id="358" r:id="rId92"/>
    <p:sldId id="357" r:id="rId93"/>
    <p:sldId id="359" r:id="rId94"/>
    <p:sldId id="371" r:id="rId95"/>
    <p:sldId id="372" r:id="rId96"/>
    <p:sldId id="360" r:id="rId97"/>
    <p:sldId id="373" r:id="rId98"/>
    <p:sldId id="374" r:id="rId99"/>
    <p:sldId id="362" r:id="rId100"/>
    <p:sldId id="363" r:id="rId101"/>
    <p:sldId id="366" r:id="rId102"/>
    <p:sldId id="364" r:id="rId103"/>
    <p:sldId id="365" r:id="rId104"/>
    <p:sldId id="367" r:id="rId105"/>
    <p:sldId id="368" r:id="rId106"/>
    <p:sldId id="369" r:id="rId107"/>
    <p:sldId id="370" r:id="rId10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33CC33"/>
    <a:srgbClr val="FF3300"/>
    <a:srgbClr val="00FFFF"/>
    <a:srgbClr val="F9760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0" d="100"/>
          <a:sy n="50" d="100"/>
        </p:scale>
        <p:origin x="-1080" y="-528"/>
      </p:cViewPr>
      <p:guideLst>
        <p:guide orient="horz" pos="244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notesMaster" Target="notesMasters/notesMaster1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9.wmf"/><Relationship Id="rId1" Type="http://schemas.openxmlformats.org/officeDocument/2006/relationships/image" Target="../media/image9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9.wmf"/><Relationship Id="rId1" Type="http://schemas.openxmlformats.org/officeDocument/2006/relationships/image" Target="../media/image9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2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3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3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3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7" Type="http://schemas.openxmlformats.org/officeDocument/2006/relationships/image" Target="../media/image3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26.wmf"/></Relationships>
</file>

<file path=ppt/drawings/_rels/vmlDrawing3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3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7" Type="http://schemas.openxmlformats.org/officeDocument/2006/relationships/image" Target="../media/image40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4" Type="http://schemas.openxmlformats.org/officeDocument/2006/relationships/image" Target="../media/image30.wmf"/></Relationships>
</file>

<file path=ppt/drawings/_rels/vmlDrawing3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3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3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5.wmf"/></Relationships>
</file>

<file path=ppt/drawings/_rels/vmlDrawing4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image" Target="../media/image34.wmf"/></Relationships>
</file>

<file path=ppt/drawings/_rels/vmlDrawing4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image" Target="../media/image34.wmf"/></Relationships>
</file>

<file path=ppt/drawings/_rels/vmlDrawing4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12" Type="http://schemas.openxmlformats.org/officeDocument/2006/relationships/image" Target="../media/image3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8.wmf"/><Relationship Id="rId5" Type="http://schemas.openxmlformats.org/officeDocument/2006/relationships/image" Target="../media/image27.wmf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image" Target="../media/image34.wmf"/></Relationships>
</file>

<file path=ppt/drawings/_rels/vmlDrawing4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45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12" Type="http://schemas.openxmlformats.org/officeDocument/2006/relationships/image" Target="../media/image3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8.wmf"/><Relationship Id="rId5" Type="http://schemas.openxmlformats.org/officeDocument/2006/relationships/image" Target="../media/image27.wmf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image" Target="../media/image34.wmf"/></Relationships>
</file>

<file path=ppt/drawings/_rels/vmlDrawing4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46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12" Type="http://schemas.openxmlformats.org/officeDocument/2006/relationships/image" Target="../media/image3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8.wmf"/><Relationship Id="rId5" Type="http://schemas.openxmlformats.org/officeDocument/2006/relationships/image" Target="../media/image27.wmf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image" Target="../media/image34.wmf"/></Relationships>
</file>

<file path=ppt/drawings/_rels/vmlDrawing4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4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5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image" Target="../media/image34.wmf"/></Relationships>
</file>

<file path=ppt/drawings/_rels/vmlDrawing54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image" Target="../media/image34.wmf"/></Relationships>
</file>

<file path=ppt/drawings/_rels/vmlDrawing5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12" Type="http://schemas.openxmlformats.org/officeDocument/2006/relationships/image" Target="../media/image3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8.wmf"/><Relationship Id="rId5" Type="http://schemas.openxmlformats.org/officeDocument/2006/relationships/image" Target="../media/image27.wmf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image" Target="../media/image34.wmf"/></Relationships>
</file>

<file path=ppt/drawings/_rels/vmlDrawing5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47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12" Type="http://schemas.openxmlformats.org/officeDocument/2006/relationships/image" Target="../media/image3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8.wmf"/><Relationship Id="rId5" Type="http://schemas.openxmlformats.org/officeDocument/2006/relationships/image" Target="../media/image27.wmf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image" Target="../media/image34.wmf"/></Relationships>
</file>

<file path=ppt/drawings/_rels/vmlDrawing5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48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12" Type="http://schemas.openxmlformats.org/officeDocument/2006/relationships/image" Target="../media/image39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38.wmf"/><Relationship Id="rId5" Type="http://schemas.openxmlformats.org/officeDocument/2006/relationships/image" Target="../media/image27.wmf"/><Relationship Id="rId10" Type="http://schemas.openxmlformats.org/officeDocument/2006/relationships/image" Target="../media/image35.wmf"/><Relationship Id="rId4" Type="http://schemas.openxmlformats.org/officeDocument/2006/relationships/image" Target="../media/image26.wmf"/><Relationship Id="rId9" Type="http://schemas.openxmlformats.org/officeDocument/2006/relationships/image" Target="../media/image34.wmf"/></Relationships>
</file>

<file path=ppt/drawings/_rels/vmlDrawing58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5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12" Type="http://schemas.openxmlformats.org/officeDocument/2006/relationships/image" Target="../media/image52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51.wmf"/><Relationship Id="rId5" Type="http://schemas.openxmlformats.org/officeDocument/2006/relationships/image" Target="../media/image27.wmf"/><Relationship Id="rId10" Type="http://schemas.openxmlformats.org/officeDocument/2006/relationships/image" Target="../media/image50.wmf"/><Relationship Id="rId4" Type="http://schemas.openxmlformats.org/officeDocument/2006/relationships/image" Target="../media/image26.wmf"/><Relationship Id="rId9" Type="http://schemas.openxmlformats.org/officeDocument/2006/relationships/image" Target="../media/image4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60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12" Type="http://schemas.openxmlformats.org/officeDocument/2006/relationships/image" Target="../media/image52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11" Type="http://schemas.openxmlformats.org/officeDocument/2006/relationships/image" Target="../media/image51.wmf"/><Relationship Id="rId5" Type="http://schemas.openxmlformats.org/officeDocument/2006/relationships/image" Target="../media/image27.wmf"/><Relationship Id="rId10" Type="http://schemas.openxmlformats.org/officeDocument/2006/relationships/image" Target="../media/image50.wmf"/><Relationship Id="rId4" Type="http://schemas.openxmlformats.org/officeDocument/2006/relationships/image" Target="../media/image26.wmf"/><Relationship Id="rId9" Type="http://schemas.openxmlformats.org/officeDocument/2006/relationships/image" Target="../media/image49.wmf"/></Relationships>
</file>

<file path=ppt/drawings/_rels/vmlDrawing6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2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25.wmf"/><Relationship Id="rId7" Type="http://schemas.openxmlformats.org/officeDocument/2006/relationships/image" Target="../media/image31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63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31.wmf"/><Relationship Id="rId7" Type="http://schemas.openxmlformats.org/officeDocument/2006/relationships/image" Target="../media/image55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4" Type="http://schemas.openxmlformats.org/officeDocument/2006/relationships/image" Target="../media/image32.wmf"/></Relationships>
</file>

<file path=ppt/drawings/_rels/vmlDrawing6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6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66.vml.rels><?xml version="1.0" encoding="UTF-8" standalone="yes"?>
<Relationships xmlns="http://schemas.openxmlformats.org/package/2006/relationships"><Relationship Id="rId2" Type="http://schemas.openxmlformats.org/officeDocument/2006/relationships/image" Target="../media/image60.wmf"/><Relationship Id="rId1" Type="http://schemas.openxmlformats.org/officeDocument/2006/relationships/image" Target="../media/image59.wmf"/></Relationships>
</file>

<file path=ppt/drawings/_rels/vmlDrawing6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1.wmf"/></Relationships>
</file>

<file path=ppt/drawings/_rels/vmlDrawing6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69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2.wmf"/><Relationship Id="rId1" Type="http://schemas.openxmlformats.org/officeDocument/2006/relationships/image" Target="../media/image6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1" name="Group 19"/>
          <p:cNvGrpSpPr>
            <a:grpSpLocks/>
          </p:cNvGrpSpPr>
          <p:nvPr/>
        </p:nvGrpSpPr>
        <p:grpSpPr bwMode="auto">
          <a:xfrm>
            <a:off x="0" y="2760663"/>
            <a:ext cx="9151938" cy="4113212"/>
            <a:chOff x="0" y="1739"/>
            <a:chExt cx="5765" cy="2591"/>
          </a:xfrm>
        </p:grpSpPr>
        <p:grpSp>
          <p:nvGrpSpPr>
            <p:cNvPr id="3089" name="Group 17"/>
            <p:cNvGrpSpPr>
              <a:grpSpLocks/>
            </p:cNvGrpSpPr>
            <p:nvPr/>
          </p:nvGrpSpPr>
          <p:grpSpPr bwMode="auto">
            <a:xfrm>
              <a:off x="0" y="3652"/>
              <a:ext cx="5765" cy="678"/>
              <a:chOff x="0" y="3652"/>
              <a:chExt cx="5765" cy="678"/>
            </a:xfrm>
          </p:grpSpPr>
          <p:sp>
            <p:nvSpPr>
              <p:cNvPr id="3074" name="Rectangle 2"/>
              <p:cNvSpPr>
                <a:spLocks noChangeArrowheads="1"/>
              </p:cNvSpPr>
              <p:nvPr/>
            </p:nvSpPr>
            <p:spPr bwMode="ltGray">
              <a:xfrm>
                <a:off x="0" y="3676"/>
                <a:ext cx="5764" cy="643"/>
              </a:xfrm>
              <a:prstGeom prst="rect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tr-TR"/>
              </a:p>
            </p:txBody>
          </p:sp>
          <p:grpSp>
            <p:nvGrpSpPr>
              <p:cNvPr id="3088" name="Group 16"/>
              <p:cNvGrpSpPr>
                <a:grpSpLocks/>
              </p:cNvGrpSpPr>
              <p:nvPr/>
            </p:nvGrpSpPr>
            <p:grpSpPr bwMode="auto">
              <a:xfrm>
                <a:off x="0" y="3652"/>
                <a:ext cx="5765" cy="678"/>
                <a:chOff x="0" y="3652"/>
                <a:chExt cx="5765" cy="678"/>
              </a:xfrm>
            </p:grpSpPr>
            <p:sp useBgFill="1">
              <p:nvSpPr>
                <p:cNvPr id="3075" name="Freeform 3"/>
                <p:cNvSpPr>
                  <a:spLocks/>
                </p:cNvSpPr>
                <p:nvPr/>
              </p:nvSpPr>
              <p:spPr bwMode="white">
                <a:xfrm>
                  <a:off x="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6" name="Freeform 4"/>
                <p:cNvSpPr>
                  <a:spLocks/>
                </p:cNvSpPr>
                <p:nvPr/>
              </p:nvSpPr>
              <p:spPr bwMode="white">
                <a:xfrm>
                  <a:off x="43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7" name="Freeform 5"/>
                <p:cNvSpPr>
                  <a:spLocks/>
                </p:cNvSpPr>
                <p:nvPr/>
              </p:nvSpPr>
              <p:spPr bwMode="white">
                <a:xfrm>
                  <a:off x="87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8" name="Freeform 6"/>
                <p:cNvSpPr>
                  <a:spLocks/>
                </p:cNvSpPr>
                <p:nvPr/>
              </p:nvSpPr>
              <p:spPr bwMode="white">
                <a:xfrm>
                  <a:off x="132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79" name="Freeform 7"/>
                <p:cNvSpPr>
                  <a:spLocks/>
                </p:cNvSpPr>
                <p:nvPr/>
              </p:nvSpPr>
              <p:spPr bwMode="white">
                <a:xfrm>
                  <a:off x="1768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0" name="Freeform 8"/>
                <p:cNvSpPr>
                  <a:spLocks/>
                </p:cNvSpPr>
                <p:nvPr/>
              </p:nvSpPr>
              <p:spPr bwMode="white">
                <a:xfrm>
                  <a:off x="2213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1" name="Freeform 9"/>
                <p:cNvSpPr>
                  <a:spLocks/>
                </p:cNvSpPr>
                <p:nvPr/>
              </p:nvSpPr>
              <p:spPr bwMode="white">
                <a:xfrm>
                  <a:off x="2646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2" name="Freeform 10"/>
                <p:cNvSpPr>
                  <a:spLocks/>
                </p:cNvSpPr>
                <p:nvPr/>
              </p:nvSpPr>
              <p:spPr bwMode="white">
                <a:xfrm>
                  <a:off x="3090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3" name="Freeform 11"/>
                <p:cNvSpPr>
                  <a:spLocks/>
                </p:cNvSpPr>
                <p:nvPr/>
              </p:nvSpPr>
              <p:spPr bwMode="white">
                <a:xfrm>
                  <a:off x="3547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4" name="Freeform 12"/>
                <p:cNvSpPr>
                  <a:spLocks/>
                </p:cNvSpPr>
                <p:nvPr/>
              </p:nvSpPr>
              <p:spPr bwMode="white">
                <a:xfrm>
                  <a:off x="4004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5" name="Freeform 13"/>
                <p:cNvSpPr>
                  <a:spLocks/>
                </p:cNvSpPr>
                <p:nvPr/>
              </p:nvSpPr>
              <p:spPr bwMode="white">
                <a:xfrm>
                  <a:off x="4473" y="3652"/>
                  <a:ext cx="579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1" y="0"/>
                    </a:cxn>
                    <a:cxn ang="0">
                      <a:pos x="578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9" h="678">
                      <a:moveTo>
                        <a:pt x="0" y="677"/>
                      </a:moveTo>
                      <a:lnTo>
                        <a:pt x="481" y="0"/>
                      </a:lnTo>
                      <a:lnTo>
                        <a:pt x="578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6" name="Freeform 14"/>
                <p:cNvSpPr>
                  <a:spLocks/>
                </p:cNvSpPr>
                <p:nvPr/>
              </p:nvSpPr>
              <p:spPr bwMode="white">
                <a:xfrm>
                  <a:off x="4930" y="3652"/>
                  <a:ext cx="578" cy="678"/>
                </a:xfrm>
                <a:custGeom>
                  <a:avLst/>
                  <a:gdLst/>
                  <a:ahLst/>
                  <a:cxnLst>
                    <a:cxn ang="0">
                      <a:pos x="0" y="677"/>
                    </a:cxn>
                    <a:cxn ang="0">
                      <a:pos x="480" y="0"/>
                    </a:cxn>
                    <a:cxn ang="0">
                      <a:pos x="577" y="0"/>
                    </a:cxn>
                    <a:cxn ang="0">
                      <a:pos x="96" y="677"/>
                    </a:cxn>
                    <a:cxn ang="0">
                      <a:pos x="0" y="677"/>
                    </a:cxn>
                  </a:cxnLst>
                  <a:rect l="0" t="0" r="r" b="b"/>
                  <a:pathLst>
                    <a:path w="578" h="678">
                      <a:moveTo>
                        <a:pt x="0" y="677"/>
                      </a:moveTo>
                      <a:lnTo>
                        <a:pt x="480" y="0"/>
                      </a:lnTo>
                      <a:lnTo>
                        <a:pt x="577" y="0"/>
                      </a:lnTo>
                      <a:lnTo>
                        <a:pt x="96" y="677"/>
                      </a:lnTo>
                      <a:lnTo>
                        <a:pt x="0" y="677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  <p:sp useBgFill="1">
              <p:nvSpPr>
                <p:cNvPr id="3087" name="Freeform 15"/>
                <p:cNvSpPr>
                  <a:spLocks/>
                </p:cNvSpPr>
                <p:nvPr/>
              </p:nvSpPr>
              <p:spPr bwMode="white">
                <a:xfrm>
                  <a:off x="5403" y="3825"/>
                  <a:ext cx="362" cy="505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361" y="0"/>
                    </a:cxn>
                    <a:cxn ang="0">
                      <a:pos x="361" y="122"/>
                    </a:cxn>
                    <a:cxn ang="0">
                      <a:pos x="96" y="504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362" h="505">
                      <a:moveTo>
                        <a:pt x="0" y="504"/>
                      </a:moveTo>
                      <a:lnTo>
                        <a:pt x="361" y="0"/>
                      </a:lnTo>
                      <a:lnTo>
                        <a:pt x="361" y="122"/>
                      </a:lnTo>
                      <a:lnTo>
                        <a:pt x="96" y="504"/>
                      </a:lnTo>
                      <a:lnTo>
                        <a:pt x="0" y="504"/>
                      </a:lnTo>
                    </a:path>
                  </a:pathLst>
                </a:custGeom>
                <a:ln w="9525" cap="rnd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tr-TR"/>
                </a:p>
              </p:txBody>
            </p:sp>
          </p:grpSp>
        </p:grpSp>
        <p:sp>
          <p:nvSpPr>
            <p:cNvPr id="3090" name="Freeform 18"/>
            <p:cNvSpPr>
              <a:spLocks/>
            </p:cNvSpPr>
            <p:nvPr/>
          </p:nvSpPr>
          <p:spPr bwMode="ltGray">
            <a:xfrm>
              <a:off x="0" y="1739"/>
              <a:ext cx="516" cy="91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5" y="0"/>
                </a:cxn>
                <a:cxn ang="0">
                  <a:pos x="0" y="912"/>
                </a:cxn>
                <a:cxn ang="0">
                  <a:pos x="0" y="0"/>
                </a:cxn>
              </a:cxnLst>
              <a:rect l="0" t="0" r="r" b="b"/>
              <a:pathLst>
                <a:path w="516" h="913">
                  <a:moveTo>
                    <a:pt x="0" y="0"/>
                  </a:moveTo>
                  <a:lnTo>
                    <a:pt x="515" y="0"/>
                  </a:lnTo>
                  <a:lnTo>
                    <a:pt x="0" y="912"/>
                  </a:lnTo>
                  <a:lnTo>
                    <a:pt x="0" y="0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tr-TR"/>
            </a:p>
          </p:txBody>
        </p:sp>
      </p:grpSp>
      <p:sp>
        <p:nvSpPr>
          <p:cNvPr id="3092" name="Rectangle 2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94" name="Rectangle 2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96" name="Rectangle 2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0CC66A1-27E8-42E5-B0A2-66E191F957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C6955-A9CA-4970-84E6-BD7BAF7949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14288"/>
            <a:ext cx="1943100" cy="58531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14288"/>
            <a:ext cx="5676900" cy="58531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5A389-67CA-42EB-A7C3-0B3FEC655F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D4FA3-4463-41DF-B74B-C08A2810CC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6FC7A1-5C68-40A8-819F-16C2074E4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714500"/>
            <a:ext cx="381000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9EF04-D393-40EC-86AF-162019C797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58CD58-F8D8-4307-B87E-B5181A5437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C2C00-740F-4C52-8B41-C9E36736E7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9EA0E-6073-4447-9B9F-27BDD3171E0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B590F-DED5-4B2A-BCF5-95B3F80D3A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B75033-826D-407B-8B6F-F3EC8F8AC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1" name="Group 17"/>
          <p:cNvGrpSpPr>
            <a:grpSpLocks/>
          </p:cNvGrpSpPr>
          <p:nvPr/>
        </p:nvGrpSpPr>
        <p:grpSpPr bwMode="auto">
          <a:xfrm>
            <a:off x="0" y="5797550"/>
            <a:ext cx="9167813" cy="1076325"/>
            <a:chOff x="0" y="3652"/>
            <a:chExt cx="5775" cy="678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ltGray">
            <a:xfrm>
              <a:off x="0" y="3676"/>
              <a:ext cx="5774" cy="643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tr-TR"/>
            </a:p>
          </p:txBody>
        </p:sp>
        <p:grpSp>
          <p:nvGrpSpPr>
            <p:cNvPr id="1040" name="Group 16"/>
            <p:cNvGrpSpPr>
              <a:grpSpLocks/>
            </p:cNvGrpSpPr>
            <p:nvPr/>
          </p:nvGrpSpPr>
          <p:grpSpPr bwMode="auto">
            <a:xfrm>
              <a:off x="0" y="3652"/>
              <a:ext cx="5775" cy="678"/>
              <a:chOff x="0" y="3652"/>
              <a:chExt cx="5775" cy="678"/>
            </a:xfrm>
          </p:grpSpPr>
          <p:sp useBgFill="1">
            <p:nvSpPr>
              <p:cNvPr id="1027" name="Freeform 3"/>
              <p:cNvSpPr>
                <a:spLocks/>
              </p:cNvSpPr>
              <p:nvPr/>
            </p:nvSpPr>
            <p:spPr bwMode="white">
              <a:xfrm>
                <a:off x="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8" name="Freeform 4"/>
              <p:cNvSpPr>
                <a:spLocks/>
              </p:cNvSpPr>
              <p:nvPr/>
            </p:nvSpPr>
            <p:spPr bwMode="white">
              <a:xfrm>
                <a:off x="43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29" name="Freeform 5"/>
              <p:cNvSpPr>
                <a:spLocks/>
              </p:cNvSpPr>
              <p:nvPr/>
            </p:nvSpPr>
            <p:spPr bwMode="white">
              <a:xfrm>
                <a:off x="879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0" name="Freeform 6"/>
              <p:cNvSpPr>
                <a:spLocks/>
              </p:cNvSpPr>
              <p:nvPr/>
            </p:nvSpPr>
            <p:spPr bwMode="white">
              <a:xfrm>
                <a:off x="1325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1" name="Freeform 7"/>
              <p:cNvSpPr>
                <a:spLocks/>
              </p:cNvSpPr>
              <p:nvPr/>
            </p:nvSpPr>
            <p:spPr bwMode="white">
              <a:xfrm>
                <a:off x="177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2" name="Freeform 8"/>
              <p:cNvSpPr>
                <a:spLocks/>
              </p:cNvSpPr>
              <p:nvPr/>
            </p:nvSpPr>
            <p:spPr bwMode="white">
              <a:xfrm>
                <a:off x="2216" y="3652"/>
                <a:ext cx="580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2" y="0"/>
                  </a:cxn>
                  <a:cxn ang="0">
                    <a:pos x="579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80" h="678">
                    <a:moveTo>
                      <a:pt x="0" y="677"/>
                    </a:moveTo>
                    <a:lnTo>
                      <a:pt x="482" y="0"/>
                    </a:lnTo>
                    <a:lnTo>
                      <a:pt x="579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3" name="Freeform 9"/>
              <p:cNvSpPr>
                <a:spLocks/>
              </p:cNvSpPr>
              <p:nvPr/>
            </p:nvSpPr>
            <p:spPr bwMode="white">
              <a:xfrm>
                <a:off x="2650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4" name="Freeform 10"/>
              <p:cNvSpPr>
                <a:spLocks/>
              </p:cNvSpPr>
              <p:nvPr/>
            </p:nvSpPr>
            <p:spPr bwMode="white">
              <a:xfrm>
                <a:off x="3096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5" name="Freeform 11"/>
              <p:cNvSpPr>
                <a:spLocks/>
              </p:cNvSpPr>
              <p:nvPr/>
            </p:nvSpPr>
            <p:spPr bwMode="white">
              <a:xfrm>
                <a:off x="3554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6" name="Freeform 12"/>
              <p:cNvSpPr>
                <a:spLocks/>
              </p:cNvSpPr>
              <p:nvPr/>
            </p:nvSpPr>
            <p:spPr bwMode="white">
              <a:xfrm>
                <a:off x="401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7" name="Freeform 13"/>
              <p:cNvSpPr>
                <a:spLocks/>
              </p:cNvSpPr>
              <p:nvPr/>
            </p:nvSpPr>
            <p:spPr bwMode="white">
              <a:xfrm>
                <a:off x="4481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8" name="Freeform 14"/>
              <p:cNvSpPr>
                <a:spLocks/>
              </p:cNvSpPr>
              <p:nvPr/>
            </p:nvSpPr>
            <p:spPr bwMode="white">
              <a:xfrm>
                <a:off x="4939" y="3652"/>
                <a:ext cx="579" cy="678"/>
              </a:xfrm>
              <a:custGeom>
                <a:avLst/>
                <a:gdLst/>
                <a:ahLst/>
                <a:cxnLst>
                  <a:cxn ang="0">
                    <a:pos x="0" y="677"/>
                  </a:cxn>
                  <a:cxn ang="0">
                    <a:pos x="481" y="0"/>
                  </a:cxn>
                  <a:cxn ang="0">
                    <a:pos x="578" y="0"/>
                  </a:cxn>
                  <a:cxn ang="0">
                    <a:pos x="96" y="677"/>
                  </a:cxn>
                  <a:cxn ang="0">
                    <a:pos x="0" y="677"/>
                  </a:cxn>
                </a:cxnLst>
                <a:rect l="0" t="0" r="r" b="b"/>
                <a:pathLst>
                  <a:path w="579" h="678">
                    <a:moveTo>
                      <a:pt x="0" y="677"/>
                    </a:moveTo>
                    <a:lnTo>
                      <a:pt x="481" y="0"/>
                    </a:lnTo>
                    <a:lnTo>
                      <a:pt x="578" y="0"/>
                    </a:lnTo>
                    <a:lnTo>
                      <a:pt x="96" y="677"/>
                    </a:lnTo>
                    <a:lnTo>
                      <a:pt x="0" y="677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  <p:sp useBgFill="1">
            <p:nvSpPr>
              <p:cNvPr id="1039" name="Freeform 15"/>
              <p:cNvSpPr>
                <a:spLocks/>
              </p:cNvSpPr>
              <p:nvPr/>
            </p:nvSpPr>
            <p:spPr bwMode="white">
              <a:xfrm>
                <a:off x="5413" y="3825"/>
                <a:ext cx="362" cy="505"/>
              </a:xfrm>
              <a:custGeom>
                <a:avLst/>
                <a:gdLst/>
                <a:ahLst/>
                <a:cxnLst>
                  <a:cxn ang="0">
                    <a:pos x="0" y="504"/>
                  </a:cxn>
                  <a:cxn ang="0">
                    <a:pos x="361" y="0"/>
                  </a:cxn>
                  <a:cxn ang="0">
                    <a:pos x="361" y="122"/>
                  </a:cxn>
                  <a:cxn ang="0">
                    <a:pos x="96" y="504"/>
                  </a:cxn>
                  <a:cxn ang="0">
                    <a:pos x="0" y="504"/>
                  </a:cxn>
                </a:cxnLst>
                <a:rect l="0" t="0" r="r" b="b"/>
                <a:pathLst>
                  <a:path w="362" h="505">
                    <a:moveTo>
                      <a:pt x="0" y="504"/>
                    </a:moveTo>
                    <a:lnTo>
                      <a:pt x="361" y="0"/>
                    </a:lnTo>
                    <a:lnTo>
                      <a:pt x="361" y="122"/>
                    </a:lnTo>
                    <a:lnTo>
                      <a:pt x="96" y="504"/>
                    </a:lnTo>
                    <a:lnTo>
                      <a:pt x="0" y="504"/>
                    </a:lnTo>
                  </a:path>
                </a:pathLst>
              </a:custGeom>
              <a:ln w="9525" cap="rnd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r-TR"/>
              </a:p>
            </p:txBody>
          </p:sp>
        </p:grpSp>
      </p:grpSp>
      <p:sp>
        <p:nvSpPr>
          <p:cNvPr id="104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4288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14500"/>
            <a:ext cx="7772400" cy="415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26080BF5-498C-4F88-8380-4BA8CAC0633C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u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v"/>
        <a:defRPr sz="32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10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4.vml"/><Relationship Id="rId4" Type="http://schemas.openxmlformats.org/officeDocument/2006/relationships/oleObject" Target="../embeddings/oleObject441.bin"/></Relationships>
</file>

<file path=ppt/slides/_rels/slide10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5.vml"/><Relationship Id="rId5" Type="http://schemas.openxmlformats.org/officeDocument/2006/relationships/oleObject" Target="../embeddings/oleObject444.bin"/><Relationship Id="rId4" Type="http://schemas.openxmlformats.org/officeDocument/2006/relationships/oleObject" Target="../embeddings/oleObject443.bin"/></Relationships>
</file>

<file path=ppt/slides/_rels/slide10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6.vml"/><Relationship Id="rId4" Type="http://schemas.openxmlformats.org/officeDocument/2006/relationships/oleObject" Target="../embeddings/oleObject446.bin"/></Relationships>
</file>

<file path=ppt/slides/_rels/slide10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7.vml"/></Relationships>
</file>

<file path=ppt/slides/_rels/slide10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8.vml"/><Relationship Id="rId5" Type="http://schemas.openxmlformats.org/officeDocument/2006/relationships/oleObject" Target="../embeddings/oleObject450.bin"/><Relationship Id="rId4" Type="http://schemas.openxmlformats.org/officeDocument/2006/relationships/oleObject" Target="../embeddings/oleObject449.bin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9.vml"/><Relationship Id="rId5" Type="http://schemas.openxmlformats.org/officeDocument/2006/relationships/oleObject" Target="../embeddings/oleObject453.bin"/><Relationship Id="rId4" Type="http://schemas.openxmlformats.org/officeDocument/2006/relationships/oleObject" Target="../embeddings/oleObject452.bin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2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5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7.bin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45.bin"/><Relationship Id="rId5" Type="http://schemas.openxmlformats.org/officeDocument/2006/relationships/oleObject" Target="../embeddings/oleObject44.bin"/><Relationship Id="rId4" Type="http://schemas.openxmlformats.org/officeDocument/2006/relationships/oleObject" Target="../embeddings/oleObject43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51.bin"/><Relationship Id="rId5" Type="http://schemas.openxmlformats.org/officeDocument/2006/relationships/oleObject" Target="../embeddings/oleObject50.bin"/><Relationship Id="rId4" Type="http://schemas.openxmlformats.org/officeDocument/2006/relationships/oleObject" Target="../embeddings/oleObject49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5.bin"/><Relationship Id="rId5" Type="http://schemas.openxmlformats.org/officeDocument/2006/relationships/oleObject" Target="../embeddings/oleObject54.bin"/><Relationship Id="rId4" Type="http://schemas.openxmlformats.org/officeDocument/2006/relationships/oleObject" Target="../embeddings/oleObject5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9.bin"/><Relationship Id="rId5" Type="http://schemas.openxmlformats.org/officeDocument/2006/relationships/oleObject" Target="../embeddings/oleObject58.bin"/><Relationship Id="rId4" Type="http://schemas.openxmlformats.org/officeDocument/2006/relationships/oleObject" Target="../embeddings/oleObject5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3.bin"/><Relationship Id="rId5" Type="http://schemas.openxmlformats.org/officeDocument/2006/relationships/oleObject" Target="../embeddings/oleObject62.bin"/><Relationship Id="rId4" Type="http://schemas.openxmlformats.org/officeDocument/2006/relationships/oleObject" Target="../embeddings/oleObject61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7.bin"/><Relationship Id="rId5" Type="http://schemas.openxmlformats.org/officeDocument/2006/relationships/oleObject" Target="../embeddings/oleObject66.bin"/><Relationship Id="rId4" Type="http://schemas.openxmlformats.org/officeDocument/2006/relationships/oleObject" Target="../embeddings/oleObject65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1.bin"/><Relationship Id="rId5" Type="http://schemas.openxmlformats.org/officeDocument/2006/relationships/oleObject" Target="../embeddings/oleObject70.bin"/><Relationship Id="rId4" Type="http://schemas.openxmlformats.org/officeDocument/2006/relationships/oleObject" Target="../embeddings/oleObject69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7.bin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75.bin"/><Relationship Id="rId5" Type="http://schemas.openxmlformats.org/officeDocument/2006/relationships/oleObject" Target="../embeddings/oleObject74.bin"/><Relationship Id="rId10" Type="http://schemas.openxmlformats.org/officeDocument/2006/relationships/oleObject" Target="../embeddings/oleObject79.bin"/><Relationship Id="rId4" Type="http://schemas.openxmlformats.org/officeDocument/2006/relationships/oleObject" Target="../embeddings/oleObject73.bin"/><Relationship Id="rId9" Type="http://schemas.openxmlformats.org/officeDocument/2006/relationships/oleObject" Target="../embeddings/oleObject78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5.bin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83.bin"/><Relationship Id="rId5" Type="http://schemas.openxmlformats.org/officeDocument/2006/relationships/oleObject" Target="../embeddings/oleObject82.bin"/><Relationship Id="rId10" Type="http://schemas.openxmlformats.org/officeDocument/2006/relationships/oleObject" Target="../embeddings/oleObject87.bin"/><Relationship Id="rId4" Type="http://schemas.openxmlformats.org/officeDocument/2006/relationships/oleObject" Target="../embeddings/oleObject81.bin"/><Relationship Id="rId9" Type="http://schemas.openxmlformats.org/officeDocument/2006/relationships/oleObject" Target="../embeddings/oleObject86.bin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3.bin"/><Relationship Id="rId3" Type="http://schemas.openxmlformats.org/officeDocument/2006/relationships/oleObject" Target="../embeddings/oleObject88.bin"/><Relationship Id="rId7" Type="http://schemas.openxmlformats.org/officeDocument/2006/relationships/oleObject" Target="../embeddings/oleObject9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91.bin"/><Relationship Id="rId5" Type="http://schemas.openxmlformats.org/officeDocument/2006/relationships/oleObject" Target="../embeddings/oleObject90.bin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89.bin"/><Relationship Id="rId9" Type="http://schemas.openxmlformats.org/officeDocument/2006/relationships/oleObject" Target="../embeddings/oleObject94.bin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97.bin"/><Relationship Id="rId9" Type="http://schemas.openxmlformats.org/officeDocument/2006/relationships/oleObject" Target="../embeddings/oleObject102.bin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10" Type="http://schemas.openxmlformats.org/officeDocument/2006/relationships/oleObject" Target="../embeddings/oleObject111.bin"/><Relationship Id="rId4" Type="http://schemas.openxmlformats.org/officeDocument/2006/relationships/oleObject" Target="../embeddings/oleObject105.bin"/><Relationship Id="rId9" Type="http://schemas.openxmlformats.org/officeDocument/2006/relationships/oleObject" Target="../embeddings/oleObject110.bin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7.bin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115.bin"/><Relationship Id="rId5" Type="http://schemas.openxmlformats.org/officeDocument/2006/relationships/oleObject" Target="../embeddings/oleObject114.bin"/><Relationship Id="rId10" Type="http://schemas.openxmlformats.org/officeDocument/2006/relationships/oleObject" Target="../embeddings/oleObject119.bin"/><Relationship Id="rId4" Type="http://schemas.openxmlformats.org/officeDocument/2006/relationships/oleObject" Target="../embeddings/oleObject113.bin"/><Relationship Id="rId9" Type="http://schemas.openxmlformats.org/officeDocument/2006/relationships/oleObject" Target="../embeddings/oleObject1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5.bin"/><Relationship Id="rId3" Type="http://schemas.openxmlformats.org/officeDocument/2006/relationships/oleObject" Target="../embeddings/oleObject120.bin"/><Relationship Id="rId7" Type="http://schemas.openxmlformats.org/officeDocument/2006/relationships/oleObject" Target="../embeddings/oleObject1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7.vml"/><Relationship Id="rId6" Type="http://schemas.openxmlformats.org/officeDocument/2006/relationships/oleObject" Target="../embeddings/oleObject123.bin"/><Relationship Id="rId5" Type="http://schemas.openxmlformats.org/officeDocument/2006/relationships/oleObject" Target="../embeddings/oleObject122.bin"/><Relationship Id="rId10" Type="http://schemas.openxmlformats.org/officeDocument/2006/relationships/oleObject" Target="../embeddings/oleObject127.bin"/><Relationship Id="rId4" Type="http://schemas.openxmlformats.org/officeDocument/2006/relationships/oleObject" Target="../embeddings/oleObject121.bin"/><Relationship Id="rId9" Type="http://schemas.openxmlformats.org/officeDocument/2006/relationships/oleObject" Target="../embeddings/oleObject126.bin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3" Type="http://schemas.openxmlformats.org/officeDocument/2006/relationships/oleObject" Target="../embeddings/oleObject128.bin"/><Relationship Id="rId7" Type="http://schemas.openxmlformats.org/officeDocument/2006/relationships/oleObject" Target="../embeddings/oleObject13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8.vml"/><Relationship Id="rId6" Type="http://schemas.openxmlformats.org/officeDocument/2006/relationships/oleObject" Target="../embeddings/oleObject131.bin"/><Relationship Id="rId5" Type="http://schemas.openxmlformats.org/officeDocument/2006/relationships/oleObject" Target="../embeddings/oleObject130.bin"/><Relationship Id="rId10" Type="http://schemas.openxmlformats.org/officeDocument/2006/relationships/oleObject" Target="../embeddings/oleObject135.bin"/><Relationship Id="rId4" Type="http://schemas.openxmlformats.org/officeDocument/2006/relationships/oleObject" Target="../embeddings/oleObject129.bin"/><Relationship Id="rId9" Type="http://schemas.openxmlformats.org/officeDocument/2006/relationships/oleObject" Target="../embeddings/oleObject134.bin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1.bin"/><Relationship Id="rId3" Type="http://schemas.openxmlformats.org/officeDocument/2006/relationships/oleObject" Target="../embeddings/oleObject136.bin"/><Relationship Id="rId7" Type="http://schemas.openxmlformats.org/officeDocument/2006/relationships/oleObject" Target="../embeddings/oleObject14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9.vml"/><Relationship Id="rId6" Type="http://schemas.openxmlformats.org/officeDocument/2006/relationships/oleObject" Target="../embeddings/oleObject139.bin"/><Relationship Id="rId5" Type="http://schemas.openxmlformats.org/officeDocument/2006/relationships/oleObject" Target="../embeddings/oleObject138.bin"/><Relationship Id="rId10" Type="http://schemas.openxmlformats.org/officeDocument/2006/relationships/oleObject" Target="../embeddings/oleObject143.bin"/><Relationship Id="rId4" Type="http://schemas.openxmlformats.org/officeDocument/2006/relationships/oleObject" Target="../embeddings/oleObject137.bin"/><Relationship Id="rId9" Type="http://schemas.openxmlformats.org/officeDocument/2006/relationships/oleObject" Target="../embeddings/oleObject142.bin"/></Relationships>
</file>

<file path=ppt/slides/_rels/slide5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9.bin"/><Relationship Id="rId3" Type="http://schemas.openxmlformats.org/officeDocument/2006/relationships/oleObject" Target="../embeddings/oleObject144.bin"/><Relationship Id="rId7" Type="http://schemas.openxmlformats.org/officeDocument/2006/relationships/oleObject" Target="../embeddings/oleObject14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0.vml"/><Relationship Id="rId6" Type="http://schemas.openxmlformats.org/officeDocument/2006/relationships/oleObject" Target="../embeddings/oleObject147.bin"/><Relationship Id="rId5" Type="http://schemas.openxmlformats.org/officeDocument/2006/relationships/oleObject" Target="../embeddings/oleObject146.bin"/><Relationship Id="rId10" Type="http://schemas.openxmlformats.org/officeDocument/2006/relationships/oleObject" Target="../embeddings/oleObject151.bin"/><Relationship Id="rId4" Type="http://schemas.openxmlformats.org/officeDocument/2006/relationships/oleObject" Target="../embeddings/oleObject145.bin"/><Relationship Id="rId9" Type="http://schemas.openxmlformats.org/officeDocument/2006/relationships/oleObject" Target="../embeddings/oleObject150.bin"/></Relationships>
</file>

<file path=ppt/slides/_rels/slide5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7.bin"/><Relationship Id="rId3" Type="http://schemas.openxmlformats.org/officeDocument/2006/relationships/oleObject" Target="../embeddings/oleObject152.bin"/><Relationship Id="rId7" Type="http://schemas.openxmlformats.org/officeDocument/2006/relationships/oleObject" Target="../embeddings/oleObject15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1.vml"/><Relationship Id="rId6" Type="http://schemas.openxmlformats.org/officeDocument/2006/relationships/oleObject" Target="../embeddings/oleObject155.bin"/><Relationship Id="rId5" Type="http://schemas.openxmlformats.org/officeDocument/2006/relationships/oleObject" Target="../embeddings/oleObject154.bin"/><Relationship Id="rId10" Type="http://schemas.openxmlformats.org/officeDocument/2006/relationships/oleObject" Target="../embeddings/oleObject159.bin"/><Relationship Id="rId4" Type="http://schemas.openxmlformats.org/officeDocument/2006/relationships/oleObject" Target="../embeddings/oleObject153.bin"/><Relationship Id="rId9" Type="http://schemas.openxmlformats.org/officeDocument/2006/relationships/oleObject" Target="../embeddings/oleObject158.bin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5.bin"/><Relationship Id="rId3" Type="http://schemas.openxmlformats.org/officeDocument/2006/relationships/oleObject" Target="../embeddings/oleObject160.bin"/><Relationship Id="rId7" Type="http://schemas.openxmlformats.org/officeDocument/2006/relationships/oleObject" Target="../embeddings/oleObject16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2.vml"/><Relationship Id="rId6" Type="http://schemas.openxmlformats.org/officeDocument/2006/relationships/oleObject" Target="../embeddings/oleObject163.bin"/><Relationship Id="rId5" Type="http://schemas.openxmlformats.org/officeDocument/2006/relationships/oleObject" Target="../embeddings/oleObject162.bin"/><Relationship Id="rId10" Type="http://schemas.openxmlformats.org/officeDocument/2006/relationships/oleObject" Target="../embeddings/oleObject167.bin"/><Relationship Id="rId4" Type="http://schemas.openxmlformats.org/officeDocument/2006/relationships/oleObject" Target="../embeddings/oleObject161.bin"/><Relationship Id="rId9" Type="http://schemas.openxmlformats.org/officeDocument/2006/relationships/oleObject" Target="../embeddings/oleObject166.bin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3.bin"/><Relationship Id="rId3" Type="http://schemas.openxmlformats.org/officeDocument/2006/relationships/oleObject" Target="../embeddings/oleObject168.bin"/><Relationship Id="rId7" Type="http://schemas.openxmlformats.org/officeDocument/2006/relationships/oleObject" Target="../embeddings/oleObject17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3.vml"/><Relationship Id="rId6" Type="http://schemas.openxmlformats.org/officeDocument/2006/relationships/oleObject" Target="../embeddings/oleObject171.bin"/><Relationship Id="rId5" Type="http://schemas.openxmlformats.org/officeDocument/2006/relationships/oleObject" Target="../embeddings/oleObject170.bin"/><Relationship Id="rId10" Type="http://schemas.openxmlformats.org/officeDocument/2006/relationships/oleObject" Target="../embeddings/oleObject175.bin"/><Relationship Id="rId4" Type="http://schemas.openxmlformats.org/officeDocument/2006/relationships/oleObject" Target="../embeddings/oleObject169.bin"/><Relationship Id="rId9" Type="http://schemas.openxmlformats.org/officeDocument/2006/relationships/oleObject" Target="../embeddings/oleObject174.bin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1.bin"/><Relationship Id="rId3" Type="http://schemas.openxmlformats.org/officeDocument/2006/relationships/oleObject" Target="../embeddings/oleObject176.bin"/><Relationship Id="rId7" Type="http://schemas.openxmlformats.org/officeDocument/2006/relationships/oleObject" Target="../embeddings/oleObject1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4.vml"/><Relationship Id="rId6" Type="http://schemas.openxmlformats.org/officeDocument/2006/relationships/oleObject" Target="../embeddings/oleObject179.bin"/><Relationship Id="rId5" Type="http://schemas.openxmlformats.org/officeDocument/2006/relationships/oleObject" Target="../embeddings/oleObject178.bin"/><Relationship Id="rId4" Type="http://schemas.openxmlformats.org/officeDocument/2006/relationships/oleObject" Target="../embeddings/oleObject177.bin"/><Relationship Id="rId9" Type="http://schemas.openxmlformats.org/officeDocument/2006/relationships/oleObject" Target="../embeddings/oleObject182.bin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4" Type="http://schemas.openxmlformats.org/officeDocument/2006/relationships/oleObject" Target="../embeddings/oleObject184.bin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0.bin"/><Relationship Id="rId3" Type="http://schemas.openxmlformats.org/officeDocument/2006/relationships/oleObject" Target="../embeddings/oleObject185.bin"/><Relationship Id="rId7" Type="http://schemas.openxmlformats.org/officeDocument/2006/relationships/oleObject" Target="../embeddings/oleObject18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6.vml"/><Relationship Id="rId6" Type="http://schemas.openxmlformats.org/officeDocument/2006/relationships/oleObject" Target="../embeddings/oleObject188.bin"/><Relationship Id="rId5" Type="http://schemas.openxmlformats.org/officeDocument/2006/relationships/oleObject" Target="../embeddings/oleObject187.bin"/><Relationship Id="rId4" Type="http://schemas.openxmlformats.org/officeDocument/2006/relationships/oleObject" Target="../embeddings/oleObject186.bin"/><Relationship Id="rId9" Type="http://schemas.openxmlformats.org/officeDocument/2006/relationships/oleObject" Target="../embeddings/oleObject191.bin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7.vml"/><Relationship Id="rId4" Type="http://schemas.openxmlformats.org/officeDocument/2006/relationships/oleObject" Target="../embeddings/oleObject193.bin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8.vml"/><Relationship Id="rId4" Type="http://schemas.openxmlformats.org/officeDocument/2006/relationships/oleObject" Target="../embeddings/oleObject195.bin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1.bin"/><Relationship Id="rId3" Type="http://schemas.openxmlformats.org/officeDocument/2006/relationships/oleObject" Target="../embeddings/oleObject196.bin"/><Relationship Id="rId7" Type="http://schemas.openxmlformats.org/officeDocument/2006/relationships/oleObject" Target="../embeddings/oleObject20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9.vml"/><Relationship Id="rId6" Type="http://schemas.openxmlformats.org/officeDocument/2006/relationships/oleObject" Target="../embeddings/oleObject199.bin"/><Relationship Id="rId5" Type="http://schemas.openxmlformats.org/officeDocument/2006/relationships/oleObject" Target="../embeddings/oleObject198.bin"/><Relationship Id="rId10" Type="http://schemas.openxmlformats.org/officeDocument/2006/relationships/oleObject" Target="../embeddings/oleObject203.bin"/><Relationship Id="rId4" Type="http://schemas.openxmlformats.org/officeDocument/2006/relationships/oleObject" Target="../embeddings/oleObject197.bin"/><Relationship Id="rId9" Type="http://schemas.openxmlformats.org/officeDocument/2006/relationships/oleObject" Target="../embeddings/oleObject202.bin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9.bin"/><Relationship Id="rId3" Type="http://schemas.openxmlformats.org/officeDocument/2006/relationships/oleObject" Target="../embeddings/oleObject204.bin"/><Relationship Id="rId7" Type="http://schemas.openxmlformats.org/officeDocument/2006/relationships/oleObject" Target="../embeddings/oleObject20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0.vml"/><Relationship Id="rId6" Type="http://schemas.openxmlformats.org/officeDocument/2006/relationships/oleObject" Target="../embeddings/oleObject207.bin"/><Relationship Id="rId5" Type="http://schemas.openxmlformats.org/officeDocument/2006/relationships/oleObject" Target="../embeddings/oleObject206.bin"/><Relationship Id="rId10" Type="http://schemas.openxmlformats.org/officeDocument/2006/relationships/oleObject" Target="../embeddings/oleObject211.bin"/><Relationship Id="rId4" Type="http://schemas.openxmlformats.org/officeDocument/2006/relationships/oleObject" Target="../embeddings/oleObject205.bin"/><Relationship Id="rId9" Type="http://schemas.openxmlformats.org/officeDocument/2006/relationships/oleObject" Target="../embeddings/oleObject210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11.bin"/></Relationships>
</file>

<file path=ppt/slides/_rels/slide7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7.bin"/><Relationship Id="rId3" Type="http://schemas.openxmlformats.org/officeDocument/2006/relationships/oleObject" Target="../embeddings/oleObject212.bin"/><Relationship Id="rId7" Type="http://schemas.openxmlformats.org/officeDocument/2006/relationships/oleObject" Target="../embeddings/oleObject21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1.vml"/><Relationship Id="rId6" Type="http://schemas.openxmlformats.org/officeDocument/2006/relationships/oleObject" Target="../embeddings/oleObject215.bin"/><Relationship Id="rId5" Type="http://schemas.openxmlformats.org/officeDocument/2006/relationships/oleObject" Target="../embeddings/oleObject214.bin"/><Relationship Id="rId10" Type="http://schemas.openxmlformats.org/officeDocument/2006/relationships/oleObject" Target="../embeddings/oleObject219.bin"/><Relationship Id="rId4" Type="http://schemas.openxmlformats.org/officeDocument/2006/relationships/oleObject" Target="../embeddings/oleObject213.bin"/><Relationship Id="rId9" Type="http://schemas.openxmlformats.org/officeDocument/2006/relationships/oleObject" Target="../embeddings/oleObject218.bin"/></Relationships>
</file>

<file path=ppt/slides/_rels/slide7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5.bin"/><Relationship Id="rId3" Type="http://schemas.openxmlformats.org/officeDocument/2006/relationships/oleObject" Target="../embeddings/oleObject220.bin"/><Relationship Id="rId7" Type="http://schemas.openxmlformats.org/officeDocument/2006/relationships/oleObject" Target="../embeddings/oleObject224.bin"/><Relationship Id="rId12" Type="http://schemas.openxmlformats.org/officeDocument/2006/relationships/oleObject" Target="../embeddings/oleObject22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2.vml"/><Relationship Id="rId6" Type="http://schemas.openxmlformats.org/officeDocument/2006/relationships/oleObject" Target="../embeddings/oleObject223.bin"/><Relationship Id="rId11" Type="http://schemas.openxmlformats.org/officeDocument/2006/relationships/oleObject" Target="../embeddings/oleObject228.bin"/><Relationship Id="rId5" Type="http://schemas.openxmlformats.org/officeDocument/2006/relationships/oleObject" Target="../embeddings/oleObject222.bin"/><Relationship Id="rId10" Type="http://schemas.openxmlformats.org/officeDocument/2006/relationships/oleObject" Target="../embeddings/oleObject227.bin"/><Relationship Id="rId4" Type="http://schemas.openxmlformats.org/officeDocument/2006/relationships/oleObject" Target="../embeddings/oleObject221.bin"/><Relationship Id="rId9" Type="http://schemas.openxmlformats.org/officeDocument/2006/relationships/oleObject" Target="../embeddings/oleObject226.bin"/></Relationships>
</file>

<file path=ppt/slides/_rels/slide7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5.bin"/><Relationship Id="rId3" Type="http://schemas.openxmlformats.org/officeDocument/2006/relationships/oleObject" Target="../embeddings/oleObject230.bin"/><Relationship Id="rId7" Type="http://schemas.openxmlformats.org/officeDocument/2006/relationships/oleObject" Target="../embeddings/oleObject234.bin"/><Relationship Id="rId12" Type="http://schemas.openxmlformats.org/officeDocument/2006/relationships/oleObject" Target="../embeddings/oleObject23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3.vml"/><Relationship Id="rId6" Type="http://schemas.openxmlformats.org/officeDocument/2006/relationships/oleObject" Target="../embeddings/oleObject233.bin"/><Relationship Id="rId11" Type="http://schemas.openxmlformats.org/officeDocument/2006/relationships/oleObject" Target="../embeddings/oleObject238.bin"/><Relationship Id="rId5" Type="http://schemas.openxmlformats.org/officeDocument/2006/relationships/oleObject" Target="../embeddings/oleObject232.bin"/><Relationship Id="rId10" Type="http://schemas.openxmlformats.org/officeDocument/2006/relationships/oleObject" Target="../embeddings/oleObject237.bin"/><Relationship Id="rId4" Type="http://schemas.openxmlformats.org/officeDocument/2006/relationships/oleObject" Target="../embeddings/oleObject231.bin"/><Relationship Id="rId9" Type="http://schemas.openxmlformats.org/officeDocument/2006/relationships/oleObject" Target="../embeddings/oleObject236.bin"/></Relationships>
</file>

<file path=ppt/slides/_rels/slide7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5.bin"/><Relationship Id="rId13" Type="http://schemas.openxmlformats.org/officeDocument/2006/relationships/oleObject" Target="../embeddings/oleObject250.bin"/><Relationship Id="rId3" Type="http://schemas.openxmlformats.org/officeDocument/2006/relationships/oleObject" Target="../embeddings/oleObject240.bin"/><Relationship Id="rId7" Type="http://schemas.openxmlformats.org/officeDocument/2006/relationships/oleObject" Target="../embeddings/oleObject244.bin"/><Relationship Id="rId12" Type="http://schemas.openxmlformats.org/officeDocument/2006/relationships/oleObject" Target="../embeddings/oleObject24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4.vml"/><Relationship Id="rId6" Type="http://schemas.openxmlformats.org/officeDocument/2006/relationships/oleObject" Target="../embeddings/oleObject243.bin"/><Relationship Id="rId11" Type="http://schemas.openxmlformats.org/officeDocument/2006/relationships/oleObject" Target="../embeddings/oleObject248.bin"/><Relationship Id="rId5" Type="http://schemas.openxmlformats.org/officeDocument/2006/relationships/oleObject" Target="../embeddings/oleObject242.bin"/><Relationship Id="rId10" Type="http://schemas.openxmlformats.org/officeDocument/2006/relationships/oleObject" Target="../embeddings/oleObject247.bin"/><Relationship Id="rId4" Type="http://schemas.openxmlformats.org/officeDocument/2006/relationships/oleObject" Target="../embeddings/oleObject241.bin"/><Relationship Id="rId9" Type="http://schemas.openxmlformats.org/officeDocument/2006/relationships/oleObject" Target="../embeddings/oleObject246.bin"/><Relationship Id="rId14" Type="http://schemas.openxmlformats.org/officeDocument/2006/relationships/oleObject" Target="../embeddings/oleObject251.bin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7.bin"/><Relationship Id="rId13" Type="http://schemas.openxmlformats.org/officeDocument/2006/relationships/oleObject" Target="../embeddings/oleObject262.bin"/><Relationship Id="rId3" Type="http://schemas.openxmlformats.org/officeDocument/2006/relationships/oleObject" Target="../embeddings/oleObject252.bin"/><Relationship Id="rId7" Type="http://schemas.openxmlformats.org/officeDocument/2006/relationships/oleObject" Target="../embeddings/oleObject256.bin"/><Relationship Id="rId12" Type="http://schemas.openxmlformats.org/officeDocument/2006/relationships/oleObject" Target="../embeddings/oleObject26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5.vml"/><Relationship Id="rId6" Type="http://schemas.openxmlformats.org/officeDocument/2006/relationships/oleObject" Target="../embeddings/oleObject255.bin"/><Relationship Id="rId11" Type="http://schemas.openxmlformats.org/officeDocument/2006/relationships/oleObject" Target="../embeddings/oleObject260.bin"/><Relationship Id="rId5" Type="http://schemas.openxmlformats.org/officeDocument/2006/relationships/oleObject" Target="../embeddings/oleObject254.bin"/><Relationship Id="rId15" Type="http://schemas.openxmlformats.org/officeDocument/2006/relationships/oleObject" Target="../embeddings/oleObject264.bin"/><Relationship Id="rId10" Type="http://schemas.openxmlformats.org/officeDocument/2006/relationships/oleObject" Target="../embeddings/oleObject259.bin"/><Relationship Id="rId4" Type="http://schemas.openxmlformats.org/officeDocument/2006/relationships/oleObject" Target="../embeddings/oleObject253.bin"/><Relationship Id="rId9" Type="http://schemas.openxmlformats.org/officeDocument/2006/relationships/oleObject" Target="../embeddings/oleObject258.bin"/><Relationship Id="rId14" Type="http://schemas.openxmlformats.org/officeDocument/2006/relationships/oleObject" Target="../embeddings/oleObject263.bin"/></Relationships>
</file>

<file path=ppt/slides/_rels/slide7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0.bin"/><Relationship Id="rId13" Type="http://schemas.openxmlformats.org/officeDocument/2006/relationships/oleObject" Target="../embeddings/oleObject275.bin"/><Relationship Id="rId3" Type="http://schemas.openxmlformats.org/officeDocument/2006/relationships/oleObject" Target="../embeddings/oleObject265.bin"/><Relationship Id="rId7" Type="http://schemas.openxmlformats.org/officeDocument/2006/relationships/oleObject" Target="../embeddings/oleObject269.bin"/><Relationship Id="rId12" Type="http://schemas.openxmlformats.org/officeDocument/2006/relationships/oleObject" Target="../embeddings/oleObject27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6.vml"/><Relationship Id="rId6" Type="http://schemas.openxmlformats.org/officeDocument/2006/relationships/oleObject" Target="../embeddings/oleObject268.bin"/><Relationship Id="rId11" Type="http://schemas.openxmlformats.org/officeDocument/2006/relationships/oleObject" Target="../embeddings/oleObject273.bin"/><Relationship Id="rId5" Type="http://schemas.openxmlformats.org/officeDocument/2006/relationships/oleObject" Target="../embeddings/oleObject267.bin"/><Relationship Id="rId15" Type="http://schemas.openxmlformats.org/officeDocument/2006/relationships/oleObject" Target="../embeddings/oleObject277.bin"/><Relationship Id="rId10" Type="http://schemas.openxmlformats.org/officeDocument/2006/relationships/oleObject" Target="../embeddings/oleObject272.bin"/><Relationship Id="rId4" Type="http://schemas.openxmlformats.org/officeDocument/2006/relationships/oleObject" Target="../embeddings/oleObject266.bin"/><Relationship Id="rId9" Type="http://schemas.openxmlformats.org/officeDocument/2006/relationships/oleObject" Target="../embeddings/oleObject271.bin"/><Relationship Id="rId14" Type="http://schemas.openxmlformats.org/officeDocument/2006/relationships/oleObject" Target="../embeddings/oleObject276.bin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3.bin"/><Relationship Id="rId3" Type="http://schemas.openxmlformats.org/officeDocument/2006/relationships/oleObject" Target="../embeddings/oleObject278.bin"/><Relationship Id="rId7" Type="http://schemas.openxmlformats.org/officeDocument/2006/relationships/oleObject" Target="../embeddings/oleObject28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7.vml"/><Relationship Id="rId6" Type="http://schemas.openxmlformats.org/officeDocument/2006/relationships/oleObject" Target="../embeddings/oleObject281.bin"/><Relationship Id="rId5" Type="http://schemas.openxmlformats.org/officeDocument/2006/relationships/oleObject" Target="../embeddings/oleObject280.bin"/><Relationship Id="rId10" Type="http://schemas.openxmlformats.org/officeDocument/2006/relationships/oleObject" Target="../embeddings/oleObject285.bin"/><Relationship Id="rId4" Type="http://schemas.openxmlformats.org/officeDocument/2006/relationships/oleObject" Target="../embeddings/oleObject279.bin"/><Relationship Id="rId9" Type="http://schemas.openxmlformats.org/officeDocument/2006/relationships/oleObject" Target="../embeddings/oleObject284.bin"/></Relationships>
</file>

<file path=ppt/slides/_rels/slide7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1.bin"/><Relationship Id="rId3" Type="http://schemas.openxmlformats.org/officeDocument/2006/relationships/oleObject" Target="../embeddings/oleObject286.bin"/><Relationship Id="rId7" Type="http://schemas.openxmlformats.org/officeDocument/2006/relationships/oleObject" Target="../embeddings/oleObject29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8.vml"/><Relationship Id="rId6" Type="http://schemas.openxmlformats.org/officeDocument/2006/relationships/oleObject" Target="../embeddings/oleObject289.bin"/><Relationship Id="rId5" Type="http://schemas.openxmlformats.org/officeDocument/2006/relationships/oleObject" Target="../embeddings/oleObject288.bin"/><Relationship Id="rId10" Type="http://schemas.openxmlformats.org/officeDocument/2006/relationships/oleObject" Target="../embeddings/oleObject293.bin"/><Relationship Id="rId4" Type="http://schemas.openxmlformats.org/officeDocument/2006/relationships/oleObject" Target="../embeddings/oleObject287.bin"/><Relationship Id="rId9" Type="http://schemas.openxmlformats.org/officeDocument/2006/relationships/oleObject" Target="../embeddings/oleObject292.bin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9.bin"/><Relationship Id="rId3" Type="http://schemas.openxmlformats.org/officeDocument/2006/relationships/oleObject" Target="../embeddings/oleObject294.bin"/><Relationship Id="rId7" Type="http://schemas.openxmlformats.org/officeDocument/2006/relationships/oleObject" Target="../embeddings/oleObject29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9.vml"/><Relationship Id="rId6" Type="http://schemas.openxmlformats.org/officeDocument/2006/relationships/oleObject" Target="../embeddings/oleObject297.bin"/><Relationship Id="rId5" Type="http://schemas.openxmlformats.org/officeDocument/2006/relationships/oleObject" Target="../embeddings/oleObject296.bin"/><Relationship Id="rId10" Type="http://schemas.openxmlformats.org/officeDocument/2006/relationships/oleObject" Target="../embeddings/oleObject301.bin"/><Relationship Id="rId4" Type="http://schemas.openxmlformats.org/officeDocument/2006/relationships/oleObject" Target="../embeddings/oleObject295.bin"/><Relationship Id="rId9" Type="http://schemas.openxmlformats.org/officeDocument/2006/relationships/oleObject" Target="../embeddings/oleObject300.bin"/></Relationships>
</file>

<file path=ppt/slides/_rels/slide8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7.bin"/><Relationship Id="rId3" Type="http://schemas.openxmlformats.org/officeDocument/2006/relationships/oleObject" Target="../embeddings/oleObject302.bin"/><Relationship Id="rId7" Type="http://schemas.openxmlformats.org/officeDocument/2006/relationships/oleObject" Target="../embeddings/oleObject30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0.vml"/><Relationship Id="rId6" Type="http://schemas.openxmlformats.org/officeDocument/2006/relationships/oleObject" Target="../embeddings/oleObject305.bin"/><Relationship Id="rId5" Type="http://schemas.openxmlformats.org/officeDocument/2006/relationships/oleObject" Target="../embeddings/oleObject304.bin"/><Relationship Id="rId10" Type="http://schemas.openxmlformats.org/officeDocument/2006/relationships/oleObject" Target="../embeddings/oleObject309.bin"/><Relationship Id="rId4" Type="http://schemas.openxmlformats.org/officeDocument/2006/relationships/oleObject" Target="../embeddings/oleObject303.bin"/><Relationship Id="rId9" Type="http://schemas.openxmlformats.org/officeDocument/2006/relationships/oleObject" Target="../embeddings/oleObject308.bin"/></Relationships>
</file>

<file path=ppt/slides/_rels/slide8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5.bin"/><Relationship Id="rId3" Type="http://schemas.openxmlformats.org/officeDocument/2006/relationships/oleObject" Target="../embeddings/oleObject310.bin"/><Relationship Id="rId7" Type="http://schemas.openxmlformats.org/officeDocument/2006/relationships/oleObject" Target="../embeddings/oleObject3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1.vml"/><Relationship Id="rId6" Type="http://schemas.openxmlformats.org/officeDocument/2006/relationships/oleObject" Target="../embeddings/oleObject313.bin"/><Relationship Id="rId5" Type="http://schemas.openxmlformats.org/officeDocument/2006/relationships/oleObject" Target="../embeddings/oleObject312.bin"/><Relationship Id="rId10" Type="http://schemas.openxmlformats.org/officeDocument/2006/relationships/oleObject" Target="../embeddings/oleObject317.bin"/><Relationship Id="rId4" Type="http://schemas.openxmlformats.org/officeDocument/2006/relationships/oleObject" Target="../embeddings/oleObject311.bin"/><Relationship Id="rId9" Type="http://schemas.openxmlformats.org/officeDocument/2006/relationships/oleObject" Target="../embeddings/oleObject316.bin"/></Relationships>
</file>

<file path=ppt/slides/_rels/slide8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23.bin"/><Relationship Id="rId3" Type="http://schemas.openxmlformats.org/officeDocument/2006/relationships/oleObject" Target="../embeddings/oleObject318.bin"/><Relationship Id="rId7" Type="http://schemas.openxmlformats.org/officeDocument/2006/relationships/oleObject" Target="../embeddings/oleObject32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2.vml"/><Relationship Id="rId6" Type="http://schemas.openxmlformats.org/officeDocument/2006/relationships/oleObject" Target="../embeddings/oleObject321.bin"/><Relationship Id="rId5" Type="http://schemas.openxmlformats.org/officeDocument/2006/relationships/oleObject" Target="../embeddings/oleObject320.bin"/><Relationship Id="rId10" Type="http://schemas.openxmlformats.org/officeDocument/2006/relationships/oleObject" Target="../embeddings/oleObject325.bin"/><Relationship Id="rId4" Type="http://schemas.openxmlformats.org/officeDocument/2006/relationships/oleObject" Target="../embeddings/oleObject319.bin"/><Relationship Id="rId9" Type="http://schemas.openxmlformats.org/officeDocument/2006/relationships/oleObject" Target="../embeddings/oleObject324.bin"/></Relationships>
</file>

<file path=ppt/slides/_rels/slide8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31.bin"/><Relationship Id="rId3" Type="http://schemas.openxmlformats.org/officeDocument/2006/relationships/oleObject" Target="../embeddings/oleObject326.bin"/><Relationship Id="rId7" Type="http://schemas.openxmlformats.org/officeDocument/2006/relationships/oleObject" Target="../embeddings/oleObject330.bin"/><Relationship Id="rId12" Type="http://schemas.openxmlformats.org/officeDocument/2006/relationships/oleObject" Target="../embeddings/oleObject33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3.vml"/><Relationship Id="rId6" Type="http://schemas.openxmlformats.org/officeDocument/2006/relationships/oleObject" Target="../embeddings/oleObject329.bin"/><Relationship Id="rId11" Type="http://schemas.openxmlformats.org/officeDocument/2006/relationships/oleObject" Target="../embeddings/oleObject334.bin"/><Relationship Id="rId5" Type="http://schemas.openxmlformats.org/officeDocument/2006/relationships/oleObject" Target="../embeddings/oleObject328.bin"/><Relationship Id="rId10" Type="http://schemas.openxmlformats.org/officeDocument/2006/relationships/oleObject" Target="../embeddings/oleObject333.bin"/><Relationship Id="rId4" Type="http://schemas.openxmlformats.org/officeDocument/2006/relationships/oleObject" Target="../embeddings/oleObject327.bin"/><Relationship Id="rId9" Type="http://schemas.openxmlformats.org/officeDocument/2006/relationships/oleObject" Target="../embeddings/oleObject332.bin"/></Relationships>
</file>

<file path=ppt/slides/_rels/slide8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1.bin"/><Relationship Id="rId3" Type="http://schemas.openxmlformats.org/officeDocument/2006/relationships/oleObject" Target="../embeddings/oleObject336.bin"/><Relationship Id="rId7" Type="http://schemas.openxmlformats.org/officeDocument/2006/relationships/oleObject" Target="../embeddings/oleObject340.bin"/><Relationship Id="rId12" Type="http://schemas.openxmlformats.org/officeDocument/2006/relationships/oleObject" Target="../embeddings/oleObject34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4.vml"/><Relationship Id="rId6" Type="http://schemas.openxmlformats.org/officeDocument/2006/relationships/oleObject" Target="../embeddings/oleObject339.bin"/><Relationship Id="rId11" Type="http://schemas.openxmlformats.org/officeDocument/2006/relationships/oleObject" Target="../embeddings/oleObject344.bin"/><Relationship Id="rId5" Type="http://schemas.openxmlformats.org/officeDocument/2006/relationships/oleObject" Target="../embeddings/oleObject338.bin"/><Relationship Id="rId10" Type="http://schemas.openxmlformats.org/officeDocument/2006/relationships/oleObject" Target="../embeddings/oleObject343.bin"/><Relationship Id="rId4" Type="http://schemas.openxmlformats.org/officeDocument/2006/relationships/oleObject" Target="../embeddings/oleObject337.bin"/><Relationship Id="rId9" Type="http://schemas.openxmlformats.org/officeDocument/2006/relationships/oleObject" Target="../embeddings/oleObject342.bin"/></Relationships>
</file>

<file path=ppt/slides/_rels/slide8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1.bin"/><Relationship Id="rId13" Type="http://schemas.openxmlformats.org/officeDocument/2006/relationships/oleObject" Target="../embeddings/oleObject356.bin"/><Relationship Id="rId3" Type="http://schemas.openxmlformats.org/officeDocument/2006/relationships/oleObject" Target="../embeddings/oleObject346.bin"/><Relationship Id="rId7" Type="http://schemas.openxmlformats.org/officeDocument/2006/relationships/oleObject" Target="../embeddings/oleObject350.bin"/><Relationship Id="rId12" Type="http://schemas.openxmlformats.org/officeDocument/2006/relationships/oleObject" Target="../embeddings/oleObject35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5.vml"/><Relationship Id="rId6" Type="http://schemas.openxmlformats.org/officeDocument/2006/relationships/oleObject" Target="../embeddings/oleObject349.bin"/><Relationship Id="rId11" Type="http://schemas.openxmlformats.org/officeDocument/2006/relationships/oleObject" Target="../embeddings/oleObject354.bin"/><Relationship Id="rId5" Type="http://schemas.openxmlformats.org/officeDocument/2006/relationships/oleObject" Target="../embeddings/oleObject348.bin"/><Relationship Id="rId10" Type="http://schemas.openxmlformats.org/officeDocument/2006/relationships/oleObject" Target="../embeddings/oleObject353.bin"/><Relationship Id="rId4" Type="http://schemas.openxmlformats.org/officeDocument/2006/relationships/oleObject" Target="../embeddings/oleObject347.bin"/><Relationship Id="rId9" Type="http://schemas.openxmlformats.org/officeDocument/2006/relationships/oleObject" Target="../embeddings/oleObject352.bin"/><Relationship Id="rId14" Type="http://schemas.openxmlformats.org/officeDocument/2006/relationships/oleObject" Target="../embeddings/oleObject357.bin"/></Relationships>
</file>

<file path=ppt/slides/_rels/slide8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3.bin"/><Relationship Id="rId13" Type="http://schemas.openxmlformats.org/officeDocument/2006/relationships/oleObject" Target="../embeddings/oleObject368.bin"/><Relationship Id="rId3" Type="http://schemas.openxmlformats.org/officeDocument/2006/relationships/oleObject" Target="../embeddings/oleObject358.bin"/><Relationship Id="rId7" Type="http://schemas.openxmlformats.org/officeDocument/2006/relationships/oleObject" Target="../embeddings/oleObject362.bin"/><Relationship Id="rId12" Type="http://schemas.openxmlformats.org/officeDocument/2006/relationships/oleObject" Target="../embeddings/oleObject36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6.vml"/><Relationship Id="rId6" Type="http://schemas.openxmlformats.org/officeDocument/2006/relationships/oleObject" Target="../embeddings/oleObject361.bin"/><Relationship Id="rId11" Type="http://schemas.openxmlformats.org/officeDocument/2006/relationships/oleObject" Target="../embeddings/oleObject366.bin"/><Relationship Id="rId5" Type="http://schemas.openxmlformats.org/officeDocument/2006/relationships/oleObject" Target="../embeddings/oleObject360.bin"/><Relationship Id="rId15" Type="http://schemas.openxmlformats.org/officeDocument/2006/relationships/oleObject" Target="../embeddings/oleObject370.bin"/><Relationship Id="rId10" Type="http://schemas.openxmlformats.org/officeDocument/2006/relationships/oleObject" Target="../embeddings/oleObject365.bin"/><Relationship Id="rId4" Type="http://schemas.openxmlformats.org/officeDocument/2006/relationships/oleObject" Target="../embeddings/oleObject359.bin"/><Relationship Id="rId9" Type="http://schemas.openxmlformats.org/officeDocument/2006/relationships/oleObject" Target="../embeddings/oleObject364.bin"/><Relationship Id="rId14" Type="http://schemas.openxmlformats.org/officeDocument/2006/relationships/oleObject" Target="../embeddings/oleObject369.bin"/></Relationships>
</file>

<file path=ppt/slides/_rels/slide8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6.bin"/><Relationship Id="rId13" Type="http://schemas.openxmlformats.org/officeDocument/2006/relationships/oleObject" Target="../embeddings/oleObject381.bin"/><Relationship Id="rId3" Type="http://schemas.openxmlformats.org/officeDocument/2006/relationships/oleObject" Target="../embeddings/oleObject371.bin"/><Relationship Id="rId7" Type="http://schemas.openxmlformats.org/officeDocument/2006/relationships/oleObject" Target="../embeddings/oleObject375.bin"/><Relationship Id="rId12" Type="http://schemas.openxmlformats.org/officeDocument/2006/relationships/oleObject" Target="../embeddings/oleObject38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7.vml"/><Relationship Id="rId6" Type="http://schemas.openxmlformats.org/officeDocument/2006/relationships/oleObject" Target="../embeddings/oleObject374.bin"/><Relationship Id="rId11" Type="http://schemas.openxmlformats.org/officeDocument/2006/relationships/oleObject" Target="../embeddings/oleObject379.bin"/><Relationship Id="rId5" Type="http://schemas.openxmlformats.org/officeDocument/2006/relationships/oleObject" Target="../embeddings/oleObject373.bin"/><Relationship Id="rId15" Type="http://schemas.openxmlformats.org/officeDocument/2006/relationships/oleObject" Target="../embeddings/oleObject383.bin"/><Relationship Id="rId10" Type="http://schemas.openxmlformats.org/officeDocument/2006/relationships/oleObject" Target="../embeddings/oleObject378.bin"/><Relationship Id="rId4" Type="http://schemas.openxmlformats.org/officeDocument/2006/relationships/oleObject" Target="../embeddings/oleObject372.bin"/><Relationship Id="rId9" Type="http://schemas.openxmlformats.org/officeDocument/2006/relationships/oleObject" Target="../embeddings/oleObject377.bin"/><Relationship Id="rId14" Type="http://schemas.openxmlformats.org/officeDocument/2006/relationships/oleObject" Target="../embeddings/oleObject382.bin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9.bin"/><Relationship Id="rId3" Type="http://schemas.openxmlformats.org/officeDocument/2006/relationships/oleObject" Target="../embeddings/oleObject384.bin"/><Relationship Id="rId7" Type="http://schemas.openxmlformats.org/officeDocument/2006/relationships/oleObject" Target="../embeddings/oleObject38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8.vml"/><Relationship Id="rId6" Type="http://schemas.openxmlformats.org/officeDocument/2006/relationships/oleObject" Target="../embeddings/oleObject387.bin"/><Relationship Id="rId5" Type="http://schemas.openxmlformats.org/officeDocument/2006/relationships/oleObject" Target="../embeddings/oleObject386.bin"/><Relationship Id="rId10" Type="http://schemas.openxmlformats.org/officeDocument/2006/relationships/oleObject" Target="../embeddings/oleObject391.bin"/><Relationship Id="rId4" Type="http://schemas.openxmlformats.org/officeDocument/2006/relationships/oleObject" Target="../embeddings/oleObject385.bin"/><Relationship Id="rId9" Type="http://schemas.openxmlformats.org/officeDocument/2006/relationships/oleObject" Target="../embeddings/oleObject390.bin"/></Relationships>
</file>

<file path=ppt/slides/_rels/slide9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97.bin"/><Relationship Id="rId13" Type="http://schemas.openxmlformats.org/officeDocument/2006/relationships/oleObject" Target="../embeddings/oleObject402.bin"/><Relationship Id="rId3" Type="http://schemas.openxmlformats.org/officeDocument/2006/relationships/oleObject" Target="../embeddings/oleObject392.bin"/><Relationship Id="rId7" Type="http://schemas.openxmlformats.org/officeDocument/2006/relationships/oleObject" Target="../embeddings/oleObject396.bin"/><Relationship Id="rId12" Type="http://schemas.openxmlformats.org/officeDocument/2006/relationships/oleObject" Target="../embeddings/oleObject40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9.vml"/><Relationship Id="rId6" Type="http://schemas.openxmlformats.org/officeDocument/2006/relationships/oleObject" Target="../embeddings/oleObject395.bin"/><Relationship Id="rId11" Type="http://schemas.openxmlformats.org/officeDocument/2006/relationships/oleObject" Target="../embeddings/oleObject400.bin"/><Relationship Id="rId5" Type="http://schemas.openxmlformats.org/officeDocument/2006/relationships/oleObject" Target="../embeddings/oleObject394.bin"/><Relationship Id="rId10" Type="http://schemas.openxmlformats.org/officeDocument/2006/relationships/oleObject" Target="../embeddings/oleObject399.bin"/><Relationship Id="rId4" Type="http://schemas.openxmlformats.org/officeDocument/2006/relationships/oleObject" Target="../embeddings/oleObject393.bin"/><Relationship Id="rId9" Type="http://schemas.openxmlformats.org/officeDocument/2006/relationships/oleObject" Target="../embeddings/oleObject398.bin"/><Relationship Id="rId14" Type="http://schemas.openxmlformats.org/officeDocument/2006/relationships/oleObject" Target="../embeddings/oleObject403.bin"/></Relationships>
</file>

<file path=ppt/slides/_rels/slide9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9.bin"/><Relationship Id="rId13" Type="http://schemas.openxmlformats.org/officeDocument/2006/relationships/oleObject" Target="../embeddings/oleObject414.bin"/><Relationship Id="rId3" Type="http://schemas.openxmlformats.org/officeDocument/2006/relationships/oleObject" Target="../embeddings/oleObject404.bin"/><Relationship Id="rId7" Type="http://schemas.openxmlformats.org/officeDocument/2006/relationships/oleObject" Target="../embeddings/oleObject408.bin"/><Relationship Id="rId12" Type="http://schemas.openxmlformats.org/officeDocument/2006/relationships/oleObject" Target="../embeddings/oleObject4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0.vml"/><Relationship Id="rId6" Type="http://schemas.openxmlformats.org/officeDocument/2006/relationships/oleObject" Target="../embeddings/oleObject407.bin"/><Relationship Id="rId11" Type="http://schemas.openxmlformats.org/officeDocument/2006/relationships/oleObject" Target="../embeddings/oleObject412.bin"/><Relationship Id="rId5" Type="http://schemas.openxmlformats.org/officeDocument/2006/relationships/oleObject" Target="../embeddings/oleObject406.bin"/><Relationship Id="rId10" Type="http://schemas.openxmlformats.org/officeDocument/2006/relationships/oleObject" Target="../embeddings/oleObject411.bin"/><Relationship Id="rId4" Type="http://schemas.openxmlformats.org/officeDocument/2006/relationships/oleObject" Target="../embeddings/oleObject405.bin"/><Relationship Id="rId9" Type="http://schemas.openxmlformats.org/officeDocument/2006/relationships/oleObject" Target="../embeddings/oleObject410.bin"/><Relationship Id="rId14" Type="http://schemas.openxmlformats.org/officeDocument/2006/relationships/oleObject" Target="../embeddings/oleObject415.bin"/></Relationships>
</file>

<file path=ppt/slides/_rels/slide9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1.bin"/><Relationship Id="rId3" Type="http://schemas.openxmlformats.org/officeDocument/2006/relationships/oleObject" Target="../embeddings/oleObject416.bin"/><Relationship Id="rId7" Type="http://schemas.openxmlformats.org/officeDocument/2006/relationships/oleObject" Target="../embeddings/oleObject4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1.vml"/><Relationship Id="rId6" Type="http://schemas.openxmlformats.org/officeDocument/2006/relationships/oleObject" Target="../embeddings/oleObject419.bin"/><Relationship Id="rId5" Type="http://schemas.openxmlformats.org/officeDocument/2006/relationships/oleObject" Target="../embeddings/oleObject418.bin"/><Relationship Id="rId10" Type="http://schemas.openxmlformats.org/officeDocument/2006/relationships/oleObject" Target="../embeddings/oleObject423.bin"/><Relationship Id="rId4" Type="http://schemas.openxmlformats.org/officeDocument/2006/relationships/oleObject" Target="../embeddings/oleObject417.bin"/><Relationship Id="rId9" Type="http://schemas.openxmlformats.org/officeDocument/2006/relationships/oleObject" Target="../embeddings/oleObject422.bin"/></Relationships>
</file>

<file path=ppt/slides/_rels/slide9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29.bin"/><Relationship Id="rId3" Type="http://schemas.openxmlformats.org/officeDocument/2006/relationships/oleObject" Target="../embeddings/oleObject424.bin"/><Relationship Id="rId7" Type="http://schemas.openxmlformats.org/officeDocument/2006/relationships/oleObject" Target="../embeddings/oleObject428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2.vml"/><Relationship Id="rId6" Type="http://schemas.openxmlformats.org/officeDocument/2006/relationships/oleObject" Target="../embeddings/oleObject427.bin"/><Relationship Id="rId5" Type="http://schemas.openxmlformats.org/officeDocument/2006/relationships/oleObject" Target="../embeddings/oleObject426.bin"/><Relationship Id="rId10" Type="http://schemas.openxmlformats.org/officeDocument/2006/relationships/oleObject" Target="../embeddings/oleObject431.bin"/><Relationship Id="rId4" Type="http://schemas.openxmlformats.org/officeDocument/2006/relationships/oleObject" Target="../embeddings/oleObject425.bin"/><Relationship Id="rId9" Type="http://schemas.openxmlformats.org/officeDocument/2006/relationships/oleObject" Target="../embeddings/oleObject430.bin"/></Relationships>
</file>

<file path=ppt/slides/_rels/slide9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37.bin"/><Relationship Id="rId3" Type="http://schemas.openxmlformats.org/officeDocument/2006/relationships/oleObject" Target="../embeddings/oleObject432.bin"/><Relationship Id="rId7" Type="http://schemas.openxmlformats.org/officeDocument/2006/relationships/oleObject" Target="../embeddings/oleObject43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3.vml"/><Relationship Id="rId6" Type="http://schemas.openxmlformats.org/officeDocument/2006/relationships/oleObject" Target="../embeddings/oleObject435.bin"/><Relationship Id="rId5" Type="http://schemas.openxmlformats.org/officeDocument/2006/relationships/oleObject" Target="../embeddings/oleObject434.bin"/><Relationship Id="rId10" Type="http://schemas.openxmlformats.org/officeDocument/2006/relationships/oleObject" Target="../embeddings/oleObject439.bin"/><Relationship Id="rId4" Type="http://schemas.openxmlformats.org/officeDocument/2006/relationships/oleObject" Target="../embeddings/oleObject433.bin"/><Relationship Id="rId9" Type="http://schemas.openxmlformats.org/officeDocument/2006/relationships/oleObject" Target="../embeddings/oleObject438.bin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/>
          <a:lstStyle/>
          <a:p>
            <a:r>
              <a:rPr lang="en-US"/>
              <a:t>Chapter Thirty-One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noFill/>
          <a:ln/>
        </p:spPr>
        <p:txBody>
          <a:bodyPr/>
          <a:lstStyle/>
          <a:p>
            <a:r>
              <a:rPr lang="en-US" sz="4000"/>
              <a:t>Exchange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3315" name="Line 3"/>
          <p:cNvSpPr>
            <a:spLocks noChangeShapeType="1"/>
          </p:cNvSpPr>
          <p:nvPr/>
        </p:nvSpPr>
        <p:spPr bwMode="auto">
          <a:xfrm>
            <a:off x="2190750" y="5453063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17613" y="5827713"/>
            <a:ext cx="1776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Width = </a:t>
            </a:r>
          </a:p>
        </p:txBody>
      </p:sp>
      <p:graphicFrame>
        <p:nvGraphicFramePr>
          <p:cNvPr id="13317" name="Object 5"/>
          <p:cNvGraphicFramePr>
            <a:graphicFrameLocks/>
          </p:cNvGraphicFramePr>
          <p:nvPr/>
        </p:nvGraphicFramePr>
        <p:xfrm>
          <a:off x="2960688" y="5754688"/>
          <a:ext cx="3403600" cy="587375"/>
        </p:xfrm>
        <a:graphic>
          <a:graphicData uri="http://schemas.openxmlformats.org/presentationml/2006/ole">
            <p:oleObj spid="_x0000_s13317" name="Equation" r:id="rId3" imgW="3085920" imgH="545760" progId="Equation.2">
              <p:embed/>
            </p:oleObj>
          </a:graphicData>
        </a:graphic>
      </p:graphicFrame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1785938" y="1690688"/>
            <a:ext cx="0" cy="333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175" y="2112963"/>
            <a:ext cx="1798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Height =</a:t>
            </a:r>
          </a:p>
        </p:txBody>
      </p:sp>
      <p:graphicFrame>
        <p:nvGraphicFramePr>
          <p:cNvPr id="13320" name="Object 8"/>
          <p:cNvGraphicFramePr>
            <a:graphicFrameLocks/>
          </p:cNvGraphicFramePr>
          <p:nvPr/>
        </p:nvGraphicFramePr>
        <p:xfrm>
          <a:off x="98425" y="2698750"/>
          <a:ext cx="1544638" cy="1643063"/>
        </p:xfrm>
        <a:graphic>
          <a:graphicData uri="http://schemas.openxmlformats.org/presentationml/2006/ole">
            <p:oleObj spid="_x0000_s13320" name="Equation" r:id="rId4" imgW="1409400" imgH="1536480" progId="Equation.2">
              <p:embed/>
            </p:oleObj>
          </a:graphicData>
        </a:graphic>
      </p:graphicFrame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2408238" y="1993900"/>
            <a:ext cx="32781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endowment</a:t>
            </a:r>
            <a:br>
              <a:rPr lang="en-US"/>
            </a:br>
            <a:r>
              <a:rPr lang="en-US"/>
              <a:t>allocation is</a:t>
            </a:r>
          </a:p>
        </p:txBody>
      </p:sp>
      <p:graphicFrame>
        <p:nvGraphicFramePr>
          <p:cNvPr id="13322" name="Object 10"/>
          <p:cNvGraphicFramePr>
            <a:graphicFrameLocks/>
          </p:cNvGraphicFramePr>
          <p:nvPr/>
        </p:nvGraphicFramePr>
        <p:xfrm>
          <a:off x="2408238" y="3022600"/>
          <a:ext cx="1873250" cy="574675"/>
        </p:xfrm>
        <a:graphic>
          <a:graphicData uri="http://schemas.openxmlformats.org/presentationml/2006/ole">
            <p:oleObj spid="_x0000_s13322" name="Equation" r:id="rId5" imgW="1701720" imgH="533160" progId="Equation.2">
              <p:embed/>
            </p:oleObj>
          </a:graphicData>
        </a:graphic>
      </p:graphicFrame>
      <p:graphicFrame>
        <p:nvGraphicFramePr>
          <p:cNvPr id="13323" name="Object 11"/>
          <p:cNvGraphicFramePr>
            <a:graphicFrameLocks/>
          </p:cNvGraphicFramePr>
          <p:nvPr/>
        </p:nvGraphicFramePr>
        <p:xfrm>
          <a:off x="2408238" y="4032250"/>
          <a:ext cx="1908175" cy="565150"/>
        </p:xfrm>
        <a:graphic>
          <a:graphicData uri="http://schemas.openxmlformats.org/presentationml/2006/ole">
            <p:oleObj spid="_x0000_s13323" name="Equation" r:id="rId6" imgW="1739880" imgH="533160" progId="Equation.2">
              <p:embed/>
            </p:oleObj>
          </a:graphicData>
        </a:graphic>
      </p:graphicFrame>
      <p:sp>
        <p:nvSpPr>
          <p:cNvPr id="13324" name="Rectangle 12"/>
          <p:cNvSpPr>
            <a:spLocks noChangeArrowheads="1"/>
          </p:cNvSpPr>
          <p:nvPr/>
        </p:nvSpPr>
        <p:spPr bwMode="auto">
          <a:xfrm>
            <a:off x="2408238" y="3470275"/>
            <a:ext cx="906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13325" name="Rectangle 1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Endowment Allocation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Walras’ Law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Every consumer’s preferences are well-behaved so, for any positive prices (p</a:t>
            </a:r>
            <a:r>
              <a:rPr lang="en-US" baseline="-25000"/>
              <a:t>1</a:t>
            </a:r>
            <a:r>
              <a:rPr lang="en-US"/>
              <a:t>,p</a:t>
            </a:r>
            <a:r>
              <a:rPr lang="en-US" baseline="-25000"/>
              <a:t>2</a:t>
            </a:r>
            <a:r>
              <a:rPr lang="en-US"/>
              <a:t>), each consumer spends all of his budget.</a:t>
            </a:r>
          </a:p>
          <a:p>
            <a:r>
              <a:rPr lang="en-US"/>
              <a:t>For consumer A:</a:t>
            </a:r>
            <a:br>
              <a:rPr lang="en-US"/>
            </a:br>
            <a:r>
              <a:rPr lang="en-US"/>
              <a:t/>
            </a:r>
            <a:br>
              <a:rPr lang="en-US"/>
            </a:br>
            <a:r>
              <a:rPr lang="en-US"/>
              <a:t>For consumer B:</a:t>
            </a:r>
          </a:p>
        </p:txBody>
      </p:sp>
      <p:graphicFrame>
        <p:nvGraphicFramePr>
          <p:cNvPr id="118784" name="Object 0"/>
          <p:cNvGraphicFramePr>
            <a:graphicFrameLocks/>
          </p:cNvGraphicFramePr>
          <p:nvPr/>
        </p:nvGraphicFramePr>
        <p:xfrm>
          <a:off x="2824163" y="3671888"/>
          <a:ext cx="5278437" cy="581025"/>
        </p:xfrm>
        <a:graphic>
          <a:graphicData uri="http://schemas.openxmlformats.org/presentationml/2006/ole">
            <p:oleObj spid="_x0000_s118784" name="Equation" r:id="rId3" imgW="4813200" imgH="545760" progId="Equation.2">
              <p:embed/>
            </p:oleObj>
          </a:graphicData>
        </a:graphic>
      </p:graphicFrame>
      <p:graphicFrame>
        <p:nvGraphicFramePr>
          <p:cNvPr id="118785" name="Object 1"/>
          <p:cNvGraphicFramePr>
            <a:graphicFrameLocks/>
          </p:cNvGraphicFramePr>
          <p:nvPr/>
        </p:nvGraphicFramePr>
        <p:xfrm>
          <a:off x="2906713" y="4648200"/>
          <a:ext cx="5111750" cy="581025"/>
        </p:xfrm>
        <a:graphic>
          <a:graphicData uri="http://schemas.openxmlformats.org/presentationml/2006/ole">
            <p:oleObj spid="_x0000_s118785" name="Equation" r:id="rId4" imgW="4660560" imgH="545760" progId="Equation.2">
              <p:embed/>
            </p:oleObj>
          </a:graphicData>
        </a:graphic>
      </p:graphicFrame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Walras’ Law</a:t>
            </a:r>
          </a:p>
        </p:txBody>
      </p:sp>
      <p:graphicFrame>
        <p:nvGraphicFramePr>
          <p:cNvPr id="119808" name="Object 0"/>
          <p:cNvGraphicFramePr>
            <a:graphicFrameLocks/>
          </p:cNvGraphicFramePr>
          <p:nvPr/>
        </p:nvGraphicFramePr>
        <p:xfrm>
          <a:off x="1776413" y="1409700"/>
          <a:ext cx="5278437" cy="581025"/>
        </p:xfrm>
        <a:graphic>
          <a:graphicData uri="http://schemas.openxmlformats.org/presentationml/2006/ole">
            <p:oleObj spid="_x0000_s119808" name="Equation" r:id="rId3" imgW="4813200" imgH="545760" progId="Equation.2">
              <p:embed/>
            </p:oleObj>
          </a:graphicData>
        </a:graphic>
      </p:graphicFrame>
      <p:graphicFrame>
        <p:nvGraphicFramePr>
          <p:cNvPr id="119809" name="Object 1"/>
          <p:cNvGraphicFramePr>
            <a:graphicFrameLocks/>
          </p:cNvGraphicFramePr>
          <p:nvPr/>
        </p:nvGraphicFramePr>
        <p:xfrm>
          <a:off x="1858963" y="2100263"/>
          <a:ext cx="5111750" cy="581025"/>
        </p:xfrm>
        <a:graphic>
          <a:graphicData uri="http://schemas.openxmlformats.org/presentationml/2006/ole">
            <p:oleObj spid="_x0000_s119809" name="Equation" r:id="rId4" imgW="4660560" imgH="545760" progId="Equation.2">
              <p:embed/>
            </p:oleObj>
          </a:graphicData>
        </a:graphic>
      </p:graphicFrame>
      <p:graphicFrame>
        <p:nvGraphicFramePr>
          <p:cNvPr id="119810" name="Object 2"/>
          <p:cNvGraphicFramePr>
            <a:graphicFrameLocks/>
          </p:cNvGraphicFramePr>
          <p:nvPr/>
        </p:nvGraphicFramePr>
        <p:xfrm>
          <a:off x="1735138" y="3535363"/>
          <a:ext cx="5272087" cy="1246187"/>
        </p:xfrm>
        <a:graphic>
          <a:graphicData uri="http://schemas.openxmlformats.org/presentationml/2006/ole">
            <p:oleObj spid="_x0000_s119810" name="Equation" r:id="rId5" imgW="4838400" imgH="1218960" progId="Equation.2">
              <p:embed/>
            </p:oleObj>
          </a:graphicData>
        </a:graphic>
      </p:graphicFrame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931863" y="2827338"/>
            <a:ext cx="31845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Summing gives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Walras’ Law</a:t>
            </a:r>
          </a:p>
        </p:txBody>
      </p:sp>
      <p:graphicFrame>
        <p:nvGraphicFramePr>
          <p:cNvPr id="120832" name="Object 0"/>
          <p:cNvGraphicFramePr>
            <a:graphicFrameLocks/>
          </p:cNvGraphicFramePr>
          <p:nvPr/>
        </p:nvGraphicFramePr>
        <p:xfrm>
          <a:off x="1489075" y="1339850"/>
          <a:ext cx="5716588" cy="1350963"/>
        </p:xfrm>
        <a:graphic>
          <a:graphicData uri="http://schemas.openxmlformats.org/presentationml/2006/ole">
            <p:oleObj spid="_x0000_s120832" name="Equation" r:id="rId3" imgW="4838400" imgH="1218960" progId="Equation.2">
              <p:embed/>
            </p:oleObj>
          </a:graphicData>
        </a:graphic>
      </p:graphicFrame>
      <p:sp>
        <p:nvSpPr>
          <p:cNvPr id="103428" name="Rectangle 4"/>
          <p:cNvSpPr>
            <a:spLocks noChangeArrowheads="1"/>
          </p:cNvSpPr>
          <p:nvPr/>
        </p:nvSpPr>
        <p:spPr bwMode="auto">
          <a:xfrm>
            <a:off x="942975" y="2851150"/>
            <a:ext cx="2771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r>
              <a:rPr lang="en-US"/>
              <a:t>Rearranged,</a:t>
            </a:r>
          </a:p>
        </p:txBody>
      </p:sp>
      <p:graphicFrame>
        <p:nvGraphicFramePr>
          <p:cNvPr id="120833" name="Object 1"/>
          <p:cNvGraphicFramePr>
            <a:graphicFrameLocks/>
          </p:cNvGraphicFramePr>
          <p:nvPr/>
        </p:nvGraphicFramePr>
        <p:xfrm>
          <a:off x="1511300" y="3508375"/>
          <a:ext cx="5462588" cy="1327150"/>
        </p:xfrm>
        <a:graphic>
          <a:graphicData uri="http://schemas.openxmlformats.org/presentationml/2006/ole">
            <p:oleObj spid="_x0000_s120833" name="Equation" r:id="rId4" imgW="4635360" imgH="1218960" progId="Equation.2">
              <p:embed/>
            </p:oleObj>
          </a:graphicData>
        </a:graphic>
      </p:graphicFrame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955675" y="4946650"/>
            <a:ext cx="2058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That is, ...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Walras’ Law</a:t>
            </a:r>
          </a:p>
        </p:txBody>
      </p:sp>
      <p:graphicFrame>
        <p:nvGraphicFramePr>
          <p:cNvPr id="104451" name="Object 3"/>
          <p:cNvGraphicFramePr>
            <a:graphicFrameLocks/>
          </p:cNvGraphicFramePr>
          <p:nvPr/>
        </p:nvGraphicFramePr>
        <p:xfrm>
          <a:off x="1638300" y="1311275"/>
          <a:ext cx="5187950" cy="1989138"/>
        </p:xfrm>
        <a:graphic>
          <a:graphicData uri="http://schemas.openxmlformats.org/presentationml/2006/ole">
            <p:oleObj spid="_x0000_s104451" name="Equation" r:id="rId3" imgW="4419360" imgH="1841400" progId="Equation.3">
              <p:embed/>
            </p:oleObj>
          </a:graphicData>
        </a:graphic>
      </p:graphicFrame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1408113" y="3398838"/>
            <a:ext cx="7127875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This says that </a:t>
            </a:r>
            <a:r>
              <a:rPr lang="en-US">
                <a:solidFill>
                  <a:schemeClr val="tx2"/>
                </a:solidFill>
              </a:rPr>
              <a:t>the summed market</a:t>
            </a:r>
            <a:br>
              <a:rPr lang="en-US">
                <a:solidFill>
                  <a:schemeClr val="tx2"/>
                </a:solidFill>
              </a:rPr>
            </a:br>
            <a:r>
              <a:rPr lang="en-US">
                <a:solidFill>
                  <a:schemeClr val="tx2"/>
                </a:solidFill>
              </a:rPr>
              <a:t>value of excess demands is zero for</a:t>
            </a:r>
          </a:p>
          <a:p>
            <a:r>
              <a:rPr lang="en-US">
                <a:solidFill>
                  <a:srgbClr val="33CC33"/>
                </a:solidFill>
              </a:rPr>
              <a:t>any</a:t>
            </a:r>
            <a:r>
              <a:rPr lang="en-US">
                <a:solidFill>
                  <a:schemeClr val="tx2"/>
                </a:solidFill>
              </a:rPr>
              <a:t> positive prices p</a:t>
            </a:r>
            <a:r>
              <a:rPr lang="en-US" baseline="-25000">
                <a:solidFill>
                  <a:schemeClr val="tx2"/>
                </a:solidFill>
              </a:rPr>
              <a:t>1</a:t>
            </a:r>
            <a:r>
              <a:rPr lang="en-US">
                <a:solidFill>
                  <a:schemeClr val="tx2"/>
                </a:solidFill>
              </a:rPr>
              <a:t> and p</a:t>
            </a:r>
            <a:r>
              <a:rPr lang="en-US" baseline="-25000">
                <a:solidFill>
                  <a:schemeClr val="tx2"/>
                </a:solidFill>
              </a:rPr>
              <a:t>2</a:t>
            </a:r>
            <a:r>
              <a:rPr lang="en-US">
                <a:solidFill>
                  <a:schemeClr val="tx2"/>
                </a:solidFill>
              </a:rPr>
              <a:t> </a:t>
            </a:r>
            <a:r>
              <a:rPr lang="en-US"/>
              <a:t>-- </a:t>
            </a:r>
            <a:br>
              <a:rPr lang="en-US"/>
            </a:br>
            <a:r>
              <a:rPr lang="en-US"/>
              <a:t>this is </a:t>
            </a:r>
            <a:r>
              <a:rPr lang="en-US">
                <a:solidFill>
                  <a:schemeClr val="tx2"/>
                </a:solidFill>
              </a:rPr>
              <a:t>Walras’ Law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Implications of Walras’ Law</a:t>
            </a:r>
          </a:p>
        </p:txBody>
      </p:sp>
      <p:graphicFrame>
        <p:nvGraphicFramePr>
          <p:cNvPr id="106499" name="Object 3"/>
          <p:cNvGraphicFramePr>
            <a:graphicFrameLocks/>
          </p:cNvGraphicFramePr>
          <p:nvPr/>
        </p:nvGraphicFramePr>
        <p:xfrm>
          <a:off x="1762125" y="3544888"/>
          <a:ext cx="5561013" cy="1427162"/>
        </p:xfrm>
        <a:graphic>
          <a:graphicData uri="http://schemas.openxmlformats.org/presentationml/2006/ole">
            <p:oleObj spid="_x0000_s106499" name="Equation" r:id="rId3" imgW="4736880" imgH="1320480" progId="Equation.3">
              <p:embed/>
            </p:oleObj>
          </a:graphicData>
        </a:graphic>
      </p:graphicFrame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955675" y="1463675"/>
            <a:ext cx="7400925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Suppose the market for commodity A</a:t>
            </a:r>
          </a:p>
          <a:p>
            <a:r>
              <a:rPr lang="en-US"/>
              <a:t>is in equilibrium; that is,</a:t>
            </a:r>
          </a:p>
        </p:txBody>
      </p:sp>
      <p:graphicFrame>
        <p:nvGraphicFramePr>
          <p:cNvPr id="106501" name="Object 5"/>
          <p:cNvGraphicFramePr>
            <a:graphicFrameLocks/>
          </p:cNvGraphicFramePr>
          <p:nvPr/>
        </p:nvGraphicFramePr>
        <p:xfrm>
          <a:off x="1976438" y="2609850"/>
          <a:ext cx="4845050" cy="628650"/>
        </p:xfrm>
        <a:graphic>
          <a:graphicData uri="http://schemas.openxmlformats.org/presentationml/2006/ole">
            <p:oleObj spid="_x0000_s106501" name="Equation" r:id="rId4" imgW="4127400" imgH="583920" progId="Equation.3">
              <p:embed/>
            </p:oleObj>
          </a:graphicData>
        </a:graphic>
      </p:graphicFrame>
      <p:sp>
        <p:nvSpPr>
          <p:cNvPr id="106502" name="Text Box 6"/>
          <p:cNvSpPr txBox="1">
            <a:spLocks noChangeArrowheads="1"/>
          </p:cNvSpPr>
          <p:nvPr/>
        </p:nvSpPr>
        <p:spPr bwMode="auto">
          <a:xfrm>
            <a:off x="955675" y="3201988"/>
            <a:ext cx="11525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Then</a:t>
            </a:r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955675" y="5035550"/>
            <a:ext cx="15827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implies</a:t>
            </a:r>
          </a:p>
        </p:txBody>
      </p:sp>
      <p:graphicFrame>
        <p:nvGraphicFramePr>
          <p:cNvPr id="106504" name="Object 8"/>
          <p:cNvGraphicFramePr>
            <a:graphicFrameLocks/>
          </p:cNvGraphicFramePr>
          <p:nvPr/>
        </p:nvGraphicFramePr>
        <p:xfrm>
          <a:off x="1976438" y="5586413"/>
          <a:ext cx="4845050" cy="628650"/>
        </p:xfrm>
        <a:graphic>
          <a:graphicData uri="http://schemas.openxmlformats.org/presentationml/2006/ole">
            <p:oleObj spid="_x0000_s106504" name="Equation" r:id="rId5" imgW="4127400" imgH="583920" progId="Equation.3">
              <p:embed/>
            </p:oleObj>
          </a:graphicData>
        </a:graphic>
      </p:graphicFrame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Implications of Walras’ Law</a:t>
            </a:r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1027113" y="2011363"/>
            <a:ext cx="7399337" cy="2528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 one implication of Walras’ Law for</a:t>
            </a:r>
          </a:p>
          <a:p>
            <a:r>
              <a:rPr lang="en-US"/>
              <a:t>a two-commodity exchange economy</a:t>
            </a:r>
          </a:p>
          <a:p>
            <a:r>
              <a:rPr lang="en-US"/>
              <a:t>is that if one market is in equilibrium</a:t>
            </a:r>
          </a:p>
          <a:p>
            <a:r>
              <a:rPr lang="en-US"/>
              <a:t>then the other market must also be in</a:t>
            </a:r>
          </a:p>
          <a:p>
            <a:r>
              <a:rPr lang="en-US"/>
              <a:t>equilibrium.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Implications of Walras’ Law</a:t>
            </a:r>
          </a:p>
        </p:txBody>
      </p:sp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908050" y="1177925"/>
            <a:ext cx="7770813" cy="15541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What if, for some positive prices p</a:t>
            </a:r>
            <a:r>
              <a:rPr lang="en-US" baseline="-25000"/>
              <a:t>1</a:t>
            </a:r>
            <a:r>
              <a:rPr lang="en-US"/>
              <a:t> and</a:t>
            </a:r>
          </a:p>
          <a:p>
            <a:r>
              <a:rPr lang="en-US"/>
              <a:t>p</a:t>
            </a:r>
            <a:r>
              <a:rPr lang="en-US" baseline="-25000"/>
              <a:t>2</a:t>
            </a:r>
            <a:r>
              <a:rPr lang="en-US"/>
              <a:t>, there is an excess quantity supplied</a:t>
            </a:r>
          </a:p>
          <a:p>
            <a:r>
              <a:rPr lang="en-US"/>
              <a:t>of commodity 1?  That is,</a:t>
            </a:r>
          </a:p>
        </p:txBody>
      </p:sp>
      <p:graphicFrame>
        <p:nvGraphicFramePr>
          <p:cNvPr id="108548" name="Object 4"/>
          <p:cNvGraphicFramePr>
            <a:graphicFrameLocks/>
          </p:cNvGraphicFramePr>
          <p:nvPr/>
        </p:nvGraphicFramePr>
        <p:xfrm>
          <a:off x="1982788" y="2705100"/>
          <a:ext cx="4830762" cy="628650"/>
        </p:xfrm>
        <a:graphic>
          <a:graphicData uri="http://schemas.openxmlformats.org/presentationml/2006/ole">
            <p:oleObj spid="_x0000_s108548" name="Equation" r:id="rId3" imgW="4114800" imgH="583920" progId="Equation.3">
              <p:embed/>
            </p:oleObj>
          </a:graphicData>
        </a:graphic>
      </p:graphicFrame>
      <p:graphicFrame>
        <p:nvGraphicFramePr>
          <p:cNvPr id="108549" name="Object 5"/>
          <p:cNvGraphicFramePr>
            <a:graphicFrameLocks/>
          </p:cNvGraphicFramePr>
          <p:nvPr/>
        </p:nvGraphicFramePr>
        <p:xfrm>
          <a:off x="1762125" y="3544888"/>
          <a:ext cx="5561013" cy="1427162"/>
        </p:xfrm>
        <a:graphic>
          <a:graphicData uri="http://schemas.openxmlformats.org/presentationml/2006/ole">
            <p:oleObj spid="_x0000_s108549" name="Equation" r:id="rId4" imgW="4736880" imgH="1320480" progId="Equation.3">
              <p:embed/>
            </p:oleObj>
          </a:graphicData>
        </a:graphic>
      </p:graphicFrame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955675" y="3201988"/>
            <a:ext cx="1152525" cy="5794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Then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955675" y="5035550"/>
            <a:ext cx="158273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implies</a:t>
            </a:r>
          </a:p>
        </p:txBody>
      </p:sp>
      <p:graphicFrame>
        <p:nvGraphicFramePr>
          <p:cNvPr id="108552" name="Object 8"/>
          <p:cNvGraphicFramePr>
            <a:graphicFrameLocks/>
          </p:cNvGraphicFramePr>
          <p:nvPr/>
        </p:nvGraphicFramePr>
        <p:xfrm>
          <a:off x="1976438" y="5586413"/>
          <a:ext cx="4845050" cy="628650"/>
        </p:xfrm>
        <a:graphic>
          <a:graphicData uri="http://schemas.openxmlformats.org/presentationml/2006/ole">
            <p:oleObj spid="_x0000_s108552" name="Equation" r:id="rId5" imgW="4127400" imgH="583920" progId="Equation.3">
              <p:embed/>
            </p:oleObj>
          </a:graphicData>
        </a:graphic>
      </p:graphicFrame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Implications of Walras’ Law</a:t>
            </a:r>
          </a:p>
        </p:txBody>
      </p:sp>
      <p:sp>
        <p:nvSpPr>
          <p:cNvPr id="109571" name="Text Box 3"/>
          <p:cNvSpPr txBox="1">
            <a:spLocks noChangeArrowheads="1"/>
          </p:cNvSpPr>
          <p:nvPr/>
        </p:nvSpPr>
        <p:spPr bwMode="auto">
          <a:xfrm>
            <a:off x="598488" y="1844675"/>
            <a:ext cx="8051800" cy="2528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So a second implication of Walras’ Law</a:t>
            </a:r>
          </a:p>
          <a:p>
            <a:r>
              <a:rPr lang="en-US"/>
              <a:t>for a two-commodity exchange economy</a:t>
            </a:r>
          </a:p>
          <a:p>
            <a:r>
              <a:rPr lang="en-US"/>
              <a:t>is that an excess supply in one market</a:t>
            </a:r>
          </a:p>
          <a:p>
            <a:r>
              <a:rPr lang="en-US"/>
              <a:t>implies an excess demand in the other</a:t>
            </a:r>
          </a:p>
          <a:p>
            <a:r>
              <a:rPr lang="en-US"/>
              <a:t>market.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4339" name="Line 3"/>
          <p:cNvSpPr>
            <a:spLocks noChangeShapeType="1"/>
          </p:cNvSpPr>
          <p:nvPr/>
        </p:nvSpPr>
        <p:spPr bwMode="auto">
          <a:xfrm>
            <a:off x="2190750" y="5453063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217613" y="5827713"/>
            <a:ext cx="1776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Width = </a:t>
            </a:r>
          </a:p>
        </p:txBody>
      </p:sp>
      <p:graphicFrame>
        <p:nvGraphicFramePr>
          <p:cNvPr id="14341" name="Object 5"/>
          <p:cNvGraphicFramePr>
            <a:graphicFrameLocks/>
          </p:cNvGraphicFramePr>
          <p:nvPr/>
        </p:nvGraphicFramePr>
        <p:xfrm>
          <a:off x="2960688" y="5754688"/>
          <a:ext cx="3403600" cy="587375"/>
        </p:xfrm>
        <a:graphic>
          <a:graphicData uri="http://schemas.openxmlformats.org/presentationml/2006/ole">
            <p:oleObj spid="_x0000_s14341" name="Equation" r:id="rId3" imgW="3085920" imgH="545760" progId="Equation.2">
              <p:embed/>
            </p:oleObj>
          </a:graphicData>
        </a:graphic>
      </p:graphicFrame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1785938" y="1690688"/>
            <a:ext cx="0" cy="333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75" y="2112963"/>
            <a:ext cx="1798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Height =</a:t>
            </a:r>
          </a:p>
        </p:txBody>
      </p:sp>
      <p:graphicFrame>
        <p:nvGraphicFramePr>
          <p:cNvPr id="14344" name="Object 8"/>
          <p:cNvGraphicFramePr>
            <a:graphicFrameLocks/>
          </p:cNvGraphicFramePr>
          <p:nvPr/>
        </p:nvGraphicFramePr>
        <p:xfrm>
          <a:off x="98425" y="2698750"/>
          <a:ext cx="1544638" cy="1643063"/>
        </p:xfrm>
        <a:graphic>
          <a:graphicData uri="http://schemas.openxmlformats.org/presentationml/2006/ole">
            <p:oleObj spid="_x0000_s14344" name="Equation" r:id="rId4" imgW="1409400" imgH="1536480" progId="Equation.2">
              <p:embed/>
            </p:oleObj>
          </a:graphicData>
        </a:graphic>
      </p:graphicFrame>
      <p:graphicFrame>
        <p:nvGraphicFramePr>
          <p:cNvPr id="14345" name="Object 9"/>
          <p:cNvGraphicFramePr>
            <a:graphicFrameLocks/>
          </p:cNvGraphicFramePr>
          <p:nvPr/>
        </p:nvGraphicFramePr>
        <p:xfrm>
          <a:off x="7075488" y="5141913"/>
          <a:ext cx="1873250" cy="574675"/>
        </p:xfrm>
        <a:graphic>
          <a:graphicData uri="http://schemas.openxmlformats.org/presentationml/2006/ole">
            <p:oleObj spid="_x0000_s14345" name="Equation" r:id="rId5" imgW="1701720" imgH="533160" progId="Equation.2">
              <p:embed/>
            </p:oleObj>
          </a:graphicData>
        </a:graphic>
      </p:graphicFrame>
      <p:graphicFrame>
        <p:nvGraphicFramePr>
          <p:cNvPr id="14346" name="Object 10"/>
          <p:cNvGraphicFramePr>
            <a:graphicFrameLocks/>
          </p:cNvGraphicFramePr>
          <p:nvPr/>
        </p:nvGraphicFramePr>
        <p:xfrm>
          <a:off x="7075488" y="5651500"/>
          <a:ext cx="1814512" cy="555625"/>
        </p:xfrm>
        <a:graphic>
          <a:graphicData uri="http://schemas.openxmlformats.org/presentationml/2006/ole">
            <p:oleObj spid="_x0000_s14346" name="Equation" r:id="rId6" imgW="1663560" imgH="533160" progId="Equation.2">
              <p:embed/>
            </p:oleObj>
          </a:graphicData>
        </a:graphic>
      </p:graphicFrame>
      <p:sp>
        <p:nvSpPr>
          <p:cNvPr id="14347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Endowment Allocation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2190750" y="6238875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361950" y="1666875"/>
            <a:ext cx="0" cy="333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5365" name="Object 5"/>
          <p:cNvGraphicFramePr>
            <a:graphicFrameLocks/>
          </p:cNvGraphicFramePr>
          <p:nvPr/>
        </p:nvGraphicFramePr>
        <p:xfrm>
          <a:off x="7075488" y="5141913"/>
          <a:ext cx="1873250" cy="574675"/>
        </p:xfrm>
        <a:graphic>
          <a:graphicData uri="http://schemas.openxmlformats.org/presentationml/2006/ole">
            <p:oleObj spid="_x0000_s15365" name="Equation" r:id="rId3" imgW="1701720" imgH="533160" progId="Equation.2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1717675" y="4827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04025" y="12461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 useBgFill="1">
        <p:nvSpPr>
          <p:cNvPr id="15368" name="Rectangle 8"/>
          <p:cNvSpPr>
            <a:spLocks noChangeArrowheads="1"/>
          </p:cNvSpPr>
          <p:nvPr/>
        </p:nvSpPr>
        <p:spPr bwMode="auto">
          <a:xfrm>
            <a:off x="146050" y="3089275"/>
            <a:ext cx="409575" cy="5794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6</a:t>
            </a:r>
          </a:p>
        </p:txBody>
      </p:sp>
      <p:sp useBgFill="1">
        <p:nvSpPr>
          <p:cNvPr id="15369" name="Rectangle 9"/>
          <p:cNvSpPr>
            <a:spLocks noChangeArrowheads="1"/>
          </p:cNvSpPr>
          <p:nvPr/>
        </p:nvSpPr>
        <p:spPr bwMode="auto">
          <a:xfrm>
            <a:off x="4456113" y="5970588"/>
            <a:ext cx="409575" cy="5794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8</a:t>
            </a:r>
          </a:p>
        </p:txBody>
      </p:sp>
      <p:graphicFrame>
        <p:nvGraphicFramePr>
          <p:cNvPr id="15370" name="Object 10"/>
          <p:cNvGraphicFramePr>
            <a:graphicFrameLocks/>
          </p:cNvGraphicFramePr>
          <p:nvPr/>
        </p:nvGraphicFramePr>
        <p:xfrm>
          <a:off x="7075488" y="5651500"/>
          <a:ext cx="1814512" cy="555625"/>
        </p:xfrm>
        <a:graphic>
          <a:graphicData uri="http://schemas.openxmlformats.org/presentationml/2006/ole">
            <p:oleObj spid="_x0000_s15370" name="Equation" r:id="rId4" imgW="1663560" imgH="533160" progId="Equation.2">
              <p:embed/>
            </p:oleObj>
          </a:graphicData>
        </a:graphic>
      </p:graphicFrame>
      <p:sp>
        <p:nvSpPr>
          <p:cNvPr id="15371" name="Rectangle 11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Endowment Allocation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2190750" y="6238875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61950" y="1666875"/>
            <a:ext cx="0" cy="333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6389" name="Object 5"/>
          <p:cNvGraphicFramePr>
            <a:graphicFrameLocks/>
          </p:cNvGraphicFramePr>
          <p:nvPr/>
        </p:nvGraphicFramePr>
        <p:xfrm>
          <a:off x="7075488" y="5141913"/>
          <a:ext cx="1873250" cy="574675"/>
        </p:xfrm>
        <a:graphic>
          <a:graphicData uri="http://schemas.openxmlformats.org/presentationml/2006/ole">
            <p:oleObj spid="_x0000_s16389" name="Equation" r:id="rId3" imgW="1701720" imgH="533160" progId="Equation.2">
              <p:embed/>
            </p:oleObj>
          </a:graphicData>
        </a:graphic>
      </p:graphicFrame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5715000" y="2876550"/>
            <a:ext cx="0" cy="21336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H="1">
            <a:off x="2228850" y="2895600"/>
            <a:ext cx="346710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2" name="Oval 8"/>
          <p:cNvSpPr>
            <a:spLocks noChangeArrowheads="1"/>
          </p:cNvSpPr>
          <p:nvPr/>
        </p:nvSpPr>
        <p:spPr bwMode="auto">
          <a:xfrm>
            <a:off x="5624513" y="49339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3" name="Oval 9"/>
          <p:cNvSpPr>
            <a:spLocks noChangeArrowheads="1"/>
          </p:cNvSpPr>
          <p:nvPr/>
        </p:nvSpPr>
        <p:spPr bwMode="auto">
          <a:xfrm>
            <a:off x="2133600" y="28003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1717675" y="4827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6804025" y="12461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 useBgFill="1">
        <p:nvSpPr>
          <p:cNvPr id="16396" name="Rectangle 12"/>
          <p:cNvSpPr>
            <a:spLocks noChangeArrowheads="1"/>
          </p:cNvSpPr>
          <p:nvPr/>
        </p:nvSpPr>
        <p:spPr bwMode="auto">
          <a:xfrm>
            <a:off x="146050" y="3089275"/>
            <a:ext cx="409575" cy="5794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6</a:t>
            </a:r>
          </a:p>
        </p:txBody>
      </p:sp>
      <p:sp useBgFill="1">
        <p:nvSpPr>
          <p:cNvPr id="16397" name="Rectangle 13"/>
          <p:cNvSpPr>
            <a:spLocks noChangeArrowheads="1"/>
          </p:cNvSpPr>
          <p:nvPr/>
        </p:nvSpPr>
        <p:spPr bwMode="auto">
          <a:xfrm>
            <a:off x="4456113" y="5970588"/>
            <a:ext cx="409575" cy="5794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>
            <a:off x="1433513" y="2881313"/>
            <a:ext cx="0" cy="2119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 useBgFill="1">
        <p:nvSpPr>
          <p:cNvPr id="16399" name="Rectangle 15"/>
          <p:cNvSpPr>
            <a:spLocks noChangeArrowheads="1"/>
          </p:cNvSpPr>
          <p:nvPr/>
        </p:nvSpPr>
        <p:spPr bwMode="auto">
          <a:xfrm>
            <a:off x="1211263" y="3689350"/>
            <a:ext cx="409575" cy="5794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2205038" y="5688013"/>
            <a:ext cx="3506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 useBgFill="1">
        <p:nvSpPr>
          <p:cNvPr id="16401" name="Rectangle 17"/>
          <p:cNvSpPr>
            <a:spLocks noChangeArrowheads="1"/>
          </p:cNvSpPr>
          <p:nvPr/>
        </p:nvSpPr>
        <p:spPr bwMode="auto">
          <a:xfrm>
            <a:off x="3862388" y="5399088"/>
            <a:ext cx="409575" cy="5794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6402" name="Rectangle 1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Endowment Allocation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1" name="Line 3"/>
          <p:cNvSpPr>
            <a:spLocks noChangeShapeType="1"/>
          </p:cNvSpPr>
          <p:nvPr/>
        </p:nvSpPr>
        <p:spPr bwMode="auto">
          <a:xfrm>
            <a:off x="2190750" y="6238875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361950" y="1666875"/>
            <a:ext cx="0" cy="333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7413" name="Object 5"/>
          <p:cNvGraphicFramePr>
            <a:graphicFrameLocks/>
          </p:cNvGraphicFramePr>
          <p:nvPr/>
        </p:nvGraphicFramePr>
        <p:xfrm>
          <a:off x="7075488" y="5651500"/>
          <a:ext cx="1814512" cy="555625"/>
        </p:xfrm>
        <a:graphic>
          <a:graphicData uri="http://schemas.openxmlformats.org/presentationml/2006/ole">
            <p:oleObj spid="_x0000_s17413" name="Equation" r:id="rId3" imgW="1663560" imgH="533160" progId="Equation.2">
              <p:embed/>
            </p:oleObj>
          </a:graphicData>
        </a:graphic>
      </p:graphicFrame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5715000" y="287655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>
            <a:off x="2228850" y="2895600"/>
            <a:ext cx="3467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6" name="Oval 8"/>
          <p:cNvSpPr>
            <a:spLocks noChangeArrowheads="1"/>
          </p:cNvSpPr>
          <p:nvPr/>
        </p:nvSpPr>
        <p:spPr bwMode="auto">
          <a:xfrm>
            <a:off x="5624513" y="49339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7" name="Oval 9"/>
          <p:cNvSpPr>
            <a:spLocks noChangeArrowheads="1"/>
          </p:cNvSpPr>
          <p:nvPr/>
        </p:nvSpPr>
        <p:spPr bwMode="auto">
          <a:xfrm>
            <a:off x="2133600" y="28003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1717675" y="4827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6804025" y="12461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 useBgFill="1">
        <p:nvSpPr>
          <p:cNvPr id="17420" name="Rectangle 12"/>
          <p:cNvSpPr>
            <a:spLocks noChangeArrowheads="1"/>
          </p:cNvSpPr>
          <p:nvPr/>
        </p:nvSpPr>
        <p:spPr bwMode="auto">
          <a:xfrm>
            <a:off x="146050" y="3089275"/>
            <a:ext cx="409575" cy="5794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6</a:t>
            </a:r>
          </a:p>
        </p:txBody>
      </p:sp>
      <p:sp useBgFill="1">
        <p:nvSpPr>
          <p:cNvPr id="17421" name="Rectangle 13"/>
          <p:cNvSpPr>
            <a:spLocks noChangeArrowheads="1"/>
          </p:cNvSpPr>
          <p:nvPr/>
        </p:nvSpPr>
        <p:spPr bwMode="auto">
          <a:xfrm>
            <a:off x="4456113" y="5970588"/>
            <a:ext cx="409575" cy="5794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1433513" y="2881313"/>
            <a:ext cx="0" cy="2119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 useBgFill="1">
        <p:nvSpPr>
          <p:cNvPr id="17423" name="Rectangle 15"/>
          <p:cNvSpPr>
            <a:spLocks noChangeArrowheads="1"/>
          </p:cNvSpPr>
          <p:nvPr/>
        </p:nvSpPr>
        <p:spPr bwMode="auto">
          <a:xfrm>
            <a:off x="1211263" y="3689350"/>
            <a:ext cx="409575" cy="5794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2205038" y="5688013"/>
            <a:ext cx="3506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 useBgFill="1">
        <p:nvSpPr>
          <p:cNvPr id="17425" name="Rectangle 17"/>
          <p:cNvSpPr>
            <a:spLocks noChangeArrowheads="1"/>
          </p:cNvSpPr>
          <p:nvPr/>
        </p:nvSpPr>
        <p:spPr bwMode="auto">
          <a:xfrm>
            <a:off x="3862388" y="5399088"/>
            <a:ext cx="409575" cy="5794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>
            <a:off x="7548563" y="1727200"/>
            <a:ext cx="0" cy="1177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 useBgFill="1">
        <p:nvSpPr>
          <p:cNvPr id="17427" name="Rectangle 19"/>
          <p:cNvSpPr>
            <a:spLocks noChangeArrowheads="1"/>
          </p:cNvSpPr>
          <p:nvPr/>
        </p:nvSpPr>
        <p:spPr bwMode="auto">
          <a:xfrm>
            <a:off x="7348538" y="1965325"/>
            <a:ext cx="409575" cy="5794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5705475" y="1290638"/>
            <a:ext cx="1177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 useBgFill="1">
        <p:nvSpPr>
          <p:cNvPr id="17429" name="Rectangle 21"/>
          <p:cNvSpPr>
            <a:spLocks noChangeArrowheads="1"/>
          </p:cNvSpPr>
          <p:nvPr/>
        </p:nvSpPr>
        <p:spPr bwMode="auto">
          <a:xfrm>
            <a:off x="6137275" y="1012825"/>
            <a:ext cx="409575" cy="5794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7430" name="Line 22"/>
          <p:cNvSpPr>
            <a:spLocks noChangeShapeType="1"/>
          </p:cNvSpPr>
          <p:nvPr/>
        </p:nvSpPr>
        <p:spPr bwMode="auto">
          <a:xfrm flipV="1">
            <a:off x="5711825" y="1727200"/>
            <a:ext cx="0" cy="1173163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 flipH="1">
            <a:off x="5697538" y="2895600"/>
            <a:ext cx="118427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32" name="Oval 24"/>
          <p:cNvSpPr>
            <a:spLocks noChangeArrowheads="1"/>
          </p:cNvSpPr>
          <p:nvPr/>
        </p:nvSpPr>
        <p:spPr bwMode="auto">
          <a:xfrm>
            <a:off x="5626100" y="16446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33" name="Oval 25"/>
          <p:cNvSpPr>
            <a:spLocks noChangeArrowheads="1"/>
          </p:cNvSpPr>
          <p:nvPr/>
        </p:nvSpPr>
        <p:spPr bwMode="auto">
          <a:xfrm>
            <a:off x="6792913" y="28130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7434" name="Rectangle 2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Endowment Allocation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35" name="Line 3"/>
          <p:cNvSpPr>
            <a:spLocks noChangeShapeType="1"/>
          </p:cNvSpPr>
          <p:nvPr/>
        </p:nvSpPr>
        <p:spPr bwMode="auto">
          <a:xfrm>
            <a:off x="2190750" y="6238875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36" name="Line 4"/>
          <p:cNvSpPr>
            <a:spLocks noChangeShapeType="1"/>
          </p:cNvSpPr>
          <p:nvPr/>
        </p:nvSpPr>
        <p:spPr bwMode="auto">
          <a:xfrm>
            <a:off x="361950" y="1666875"/>
            <a:ext cx="0" cy="333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8437" name="Object 5"/>
          <p:cNvGraphicFramePr>
            <a:graphicFrameLocks/>
          </p:cNvGraphicFramePr>
          <p:nvPr/>
        </p:nvGraphicFramePr>
        <p:xfrm>
          <a:off x="7075488" y="5141913"/>
          <a:ext cx="1873250" cy="574675"/>
        </p:xfrm>
        <a:graphic>
          <a:graphicData uri="http://schemas.openxmlformats.org/presentationml/2006/ole">
            <p:oleObj spid="_x0000_s18437" name="Equation" r:id="rId3" imgW="1701720" imgH="533160" progId="Equation.2">
              <p:embed/>
            </p:oleObj>
          </a:graphicData>
        </a:graphic>
      </p:graphicFrame>
      <p:graphicFrame>
        <p:nvGraphicFramePr>
          <p:cNvPr id="18438" name="Object 6"/>
          <p:cNvGraphicFramePr>
            <a:graphicFrameLocks/>
          </p:cNvGraphicFramePr>
          <p:nvPr/>
        </p:nvGraphicFramePr>
        <p:xfrm>
          <a:off x="7075488" y="5651500"/>
          <a:ext cx="1814512" cy="555625"/>
        </p:xfrm>
        <a:graphic>
          <a:graphicData uri="http://schemas.openxmlformats.org/presentationml/2006/ole">
            <p:oleObj spid="_x0000_s18438" name="Equation" r:id="rId4" imgW="1663560" imgH="533160" progId="Equation.2">
              <p:embed/>
            </p:oleObj>
          </a:graphicData>
        </a:graphic>
      </p:graphicFrame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5715000" y="2876550"/>
            <a:ext cx="0" cy="21336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 flipH="1">
            <a:off x="2228850" y="2895600"/>
            <a:ext cx="346710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41" name="Oval 9"/>
          <p:cNvSpPr>
            <a:spLocks noChangeArrowheads="1"/>
          </p:cNvSpPr>
          <p:nvPr/>
        </p:nvSpPr>
        <p:spPr bwMode="auto">
          <a:xfrm>
            <a:off x="5624513" y="49339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42" name="Oval 10"/>
          <p:cNvSpPr>
            <a:spLocks noChangeArrowheads="1"/>
          </p:cNvSpPr>
          <p:nvPr/>
        </p:nvSpPr>
        <p:spPr bwMode="auto">
          <a:xfrm>
            <a:off x="2133600" y="28003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1717675" y="4827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18444" name="Rectangle 12"/>
          <p:cNvSpPr>
            <a:spLocks noChangeArrowheads="1"/>
          </p:cNvSpPr>
          <p:nvPr/>
        </p:nvSpPr>
        <p:spPr bwMode="auto">
          <a:xfrm>
            <a:off x="6804025" y="12461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 useBgFill="1">
        <p:nvSpPr>
          <p:cNvPr id="18445" name="Rectangle 13"/>
          <p:cNvSpPr>
            <a:spLocks noChangeArrowheads="1"/>
          </p:cNvSpPr>
          <p:nvPr/>
        </p:nvSpPr>
        <p:spPr bwMode="auto">
          <a:xfrm>
            <a:off x="146050" y="3089275"/>
            <a:ext cx="409575" cy="5794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6</a:t>
            </a:r>
          </a:p>
        </p:txBody>
      </p:sp>
      <p:sp useBgFill="1">
        <p:nvSpPr>
          <p:cNvPr id="18446" name="Rectangle 14"/>
          <p:cNvSpPr>
            <a:spLocks noChangeArrowheads="1"/>
          </p:cNvSpPr>
          <p:nvPr/>
        </p:nvSpPr>
        <p:spPr bwMode="auto">
          <a:xfrm>
            <a:off x="4456113" y="5970588"/>
            <a:ext cx="409575" cy="5794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1433513" y="2881313"/>
            <a:ext cx="0" cy="2119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 useBgFill="1">
        <p:nvSpPr>
          <p:cNvPr id="18448" name="Rectangle 16"/>
          <p:cNvSpPr>
            <a:spLocks noChangeArrowheads="1"/>
          </p:cNvSpPr>
          <p:nvPr/>
        </p:nvSpPr>
        <p:spPr bwMode="auto">
          <a:xfrm>
            <a:off x="1211263" y="3689350"/>
            <a:ext cx="409575" cy="5794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4</a:t>
            </a:r>
          </a:p>
        </p:txBody>
      </p:sp>
      <p:sp>
        <p:nvSpPr>
          <p:cNvPr id="18449" name="Line 17"/>
          <p:cNvSpPr>
            <a:spLocks noChangeShapeType="1"/>
          </p:cNvSpPr>
          <p:nvPr/>
        </p:nvSpPr>
        <p:spPr bwMode="auto">
          <a:xfrm>
            <a:off x="2205038" y="5688013"/>
            <a:ext cx="3506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 useBgFill="1">
        <p:nvSpPr>
          <p:cNvPr id="18450" name="Rectangle 18"/>
          <p:cNvSpPr>
            <a:spLocks noChangeArrowheads="1"/>
          </p:cNvSpPr>
          <p:nvPr/>
        </p:nvSpPr>
        <p:spPr bwMode="auto">
          <a:xfrm>
            <a:off x="3862388" y="5399088"/>
            <a:ext cx="409575" cy="57943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6</a:t>
            </a:r>
          </a:p>
        </p:txBody>
      </p:sp>
      <p:sp>
        <p:nvSpPr>
          <p:cNvPr id="18451" name="Line 19"/>
          <p:cNvSpPr>
            <a:spLocks noChangeShapeType="1"/>
          </p:cNvSpPr>
          <p:nvPr/>
        </p:nvSpPr>
        <p:spPr bwMode="auto">
          <a:xfrm>
            <a:off x="7548563" y="1727200"/>
            <a:ext cx="0" cy="1177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 useBgFill="1">
        <p:nvSpPr>
          <p:cNvPr id="18452" name="Rectangle 20"/>
          <p:cNvSpPr>
            <a:spLocks noChangeArrowheads="1"/>
          </p:cNvSpPr>
          <p:nvPr/>
        </p:nvSpPr>
        <p:spPr bwMode="auto">
          <a:xfrm>
            <a:off x="7348538" y="1965325"/>
            <a:ext cx="409575" cy="5794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8453" name="Line 21"/>
          <p:cNvSpPr>
            <a:spLocks noChangeShapeType="1"/>
          </p:cNvSpPr>
          <p:nvPr/>
        </p:nvSpPr>
        <p:spPr bwMode="auto">
          <a:xfrm flipH="1">
            <a:off x="5705475" y="1290638"/>
            <a:ext cx="1177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 useBgFill="1">
        <p:nvSpPr>
          <p:cNvPr id="18454" name="Rectangle 22"/>
          <p:cNvSpPr>
            <a:spLocks noChangeArrowheads="1"/>
          </p:cNvSpPr>
          <p:nvPr/>
        </p:nvSpPr>
        <p:spPr bwMode="auto">
          <a:xfrm>
            <a:off x="6137275" y="1012825"/>
            <a:ext cx="409575" cy="579438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8455" name="Line 23"/>
          <p:cNvSpPr>
            <a:spLocks noChangeShapeType="1"/>
          </p:cNvSpPr>
          <p:nvPr/>
        </p:nvSpPr>
        <p:spPr bwMode="auto">
          <a:xfrm flipV="1">
            <a:off x="5711825" y="1727200"/>
            <a:ext cx="0" cy="1173163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56" name="Line 24"/>
          <p:cNvSpPr>
            <a:spLocks noChangeShapeType="1"/>
          </p:cNvSpPr>
          <p:nvPr/>
        </p:nvSpPr>
        <p:spPr bwMode="auto">
          <a:xfrm flipH="1">
            <a:off x="5697538" y="2895600"/>
            <a:ext cx="118427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57" name="Oval 25"/>
          <p:cNvSpPr>
            <a:spLocks noChangeArrowheads="1"/>
          </p:cNvSpPr>
          <p:nvPr/>
        </p:nvSpPr>
        <p:spPr bwMode="auto">
          <a:xfrm>
            <a:off x="5580063" y="2752725"/>
            <a:ext cx="261937" cy="261938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58" name="Oval 26"/>
          <p:cNvSpPr>
            <a:spLocks noChangeArrowheads="1"/>
          </p:cNvSpPr>
          <p:nvPr/>
        </p:nvSpPr>
        <p:spPr bwMode="auto">
          <a:xfrm>
            <a:off x="5626100" y="16446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59" name="Oval 27"/>
          <p:cNvSpPr>
            <a:spLocks noChangeArrowheads="1"/>
          </p:cNvSpPr>
          <p:nvPr/>
        </p:nvSpPr>
        <p:spPr bwMode="auto">
          <a:xfrm>
            <a:off x="6792913" y="28130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60" name="Rectangle 28"/>
          <p:cNvSpPr>
            <a:spLocks noChangeArrowheads="1"/>
          </p:cNvSpPr>
          <p:nvPr/>
        </p:nvSpPr>
        <p:spPr bwMode="auto">
          <a:xfrm>
            <a:off x="2551113" y="3279775"/>
            <a:ext cx="24415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</a:t>
            </a:r>
            <a:br>
              <a:rPr lang="en-US"/>
            </a:br>
            <a:r>
              <a:rPr lang="en-US"/>
              <a:t>endowment</a:t>
            </a:r>
            <a:br>
              <a:rPr lang="en-US"/>
            </a:br>
            <a:r>
              <a:rPr lang="en-US"/>
              <a:t>allocation</a:t>
            </a:r>
          </a:p>
        </p:txBody>
      </p:sp>
      <p:sp>
        <p:nvSpPr>
          <p:cNvPr id="18461" name="Line 29"/>
          <p:cNvSpPr>
            <a:spLocks noChangeShapeType="1"/>
          </p:cNvSpPr>
          <p:nvPr/>
        </p:nvSpPr>
        <p:spPr bwMode="auto">
          <a:xfrm flipV="1">
            <a:off x="4667250" y="3048000"/>
            <a:ext cx="881063" cy="642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8462" name="Rectangle 3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Endowment Allocation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908175" y="2922588"/>
            <a:ext cx="36845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More generally, …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Endowment Allocation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Endowment Allocation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4" name="Line 4"/>
          <p:cNvSpPr>
            <a:spLocks noChangeShapeType="1"/>
          </p:cNvSpPr>
          <p:nvPr/>
        </p:nvSpPr>
        <p:spPr bwMode="auto">
          <a:xfrm>
            <a:off x="2190750" y="6238875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5" name="Line 5"/>
          <p:cNvSpPr>
            <a:spLocks noChangeShapeType="1"/>
          </p:cNvSpPr>
          <p:nvPr/>
        </p:nvSpPr>
        <p:spPr bwMode="auto">
          <a:xfrm>
            <a:off x="361950" y="1666875"/>
            <a:ext cx="0" cy="333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5715000" y="2876550"/>
            <a:ext cx="0" cy="213360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7" name="Line 7"/>
          <p:cNvSpPr>
            <a:spLocks noChangeShapeType="1"/>
          </p:cNvSpPr>
          <p:nvPr/>
        </p:nvSpPr>
        <p:spPr bwMode="auto">
          <a:xfrm flipH="1">
            <a:off x="2228850" y="2895600"/>
            <a:ext cx="3467100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5624513" y="49339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89" name="Oval 9"/>
          <p:cNvSpPr>
            <a:spLocks noChangeArrowheads="1"/>
          </p:cNvSpPr>
          <p:nvPr/>
        </p:nvSpPr>
        <p:spPr bwMode="auto">
          <a:xfrm>
            <a:off x="2133600" y="28003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1717675" y="4827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20491" name="Rectangle 11"/>
          <p:cNvSpPr>
            <a:spLocks noChangeArrowheads="1"/>
          </p:cNvSpPr>
          <p:nvPr/>
        </p:nvSpPr>
        <p:spPr bwMode="auto">
          <a:xfrm>
            <a:off x="6804025" y="12461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1433513" y="2881313"/>
            <a:ext cx="0" cy="2119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3" name="Line 13"/>
          <p:cNvSpPr>
            <a:spLocks noChangeShapeType="1"/>
          </p:cNvSpPr>
          <p:nvPr/>
        </p:nvSpPr>
        <p:spPr bwMode="auto">
          <a:xfrm>
            <a:off x="2205038" y="5688013"/>
            <a:ext cx="35067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4" name="Line 14"/>
          <p:cNvSpPr>
            <a:spLocks noChangeShapeType="1"/>
          </p:cNvSpPr>
          <p:nvPr/>
        </p:nvSpPr>
        <p:spPr bwMode="auto">
          <a:xfrm>
            <a:off x="7548563" y="1727200"/>
            <a:ext cx="0" cy="11779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5" name="Line 15"/>
          <p:cNvSpPr>
            <a:spLocks noChangeShapeType="1"/>
          </p:cNvSpPr>
          <p:nvPr/>
        </p:nvSpPr>
        <p:spPr bwMode="auto">
          <a:xfrm flipH="1">
            <a:off x="5705475" y="1290638"/>
            <a:ext cx="1177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6" name="Line 16"/>
          <p:cNvSpPr>
            <a:spLocks noChangeShapeType="1"/>
          </p:cNvSpPr>
          <p:nvPr/>
        </p:nvSpPr>
        <p:spPr bwMode="auto">
          <a:xfrm flipV="1">
            <a:off x="5711825" y="1727200"/>
            <a:ext cx="0" cy="1173163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7" name="Line 17"/>
          <p:cNvSpPr>
            <a:spLocks noChangeShapeType="1"/>
          </p:cNvSpPr>
          <p:nvPr/>
        </p:nvSpPr>
        <p:spPr bwMode="auto">
          <a:xfrm flipH="1">
            <a:off x="5697538" y="2895600"/>
            <a:ext cx="1184275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8" name="Oval 18"/>
          <p:cNvSpPr>
            <a:spLocks noChangeArrowheads="1"/>
          </p:cNvSpPr>
          <p:nvPr/>
        </p:nvSpPr>
        <p:spPr bwMode="auto">
          <a:xfrm>
            <a:off x="5580063" y="2752725"/>
            <a:ext cx="261937" cy="261938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499" name="Oval 19"/>
          <p:cNvSpPr>
            <a:spLocks noChangeArrowheads="1"/>
          </p:cNvSpPr>
          <p:nvPr/>
        </p:nvSpPr>
        <p:spPr bwMode="auto">
          <a:xfrm>
            <a:off x="5626100" y="16446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500" name="Oval 20"/>
          <p:cNvSpPr>
            <a:spLocks noChangeArrowheads="1"/>
          </p:cNvSpPr>
          <p:nvPr/>
        </p:nvSpPr>
        <p:spPr bwMode="auto">
          <a:xfrm>
            <a:off x="6792913" y="28130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0501" name="Rectangle 21"/>
          <p:cNvSpPr>
            <a:spLocks noChangeArrowheads="1"/>
          </p:cNvSpPr>
          <p:nvPr/>
        </p:nvSpPr>
        <p:spPr bwMode="auto">
          <a:xfrm>
            <a:off x="2551113" y="3279775"/>
            <a:ext cx="244157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</a:t>
            </a:r>
            <a:br>
              <a:rPr lang="en-US"/>
            </a:br>
            <a:r>
              <a:rPr lang="en-US"/>
              <a:t>endowment</a:t>
            </a:r>
            <a:br>
              <a:rPr lang="en-US"/>
            </a:br>
            <a:r>
              <a:rPr lang="en-US"/>
              <a:t>allocation</a:t>
            </a:r>
          </a:p>
        </p:txBody>
      </p:sp>
      <p:sp>
        <p:nvSpPr>
          <p:cNvPr id="20502" name="Line 22"/>
          <p:cNvSpPr>
            <a:spLocks noChangeShapeType="1"/>
          </p:cNvSpPr>
          <p:nvPr/>
        </p:nvSpPr>
        <p:spPr bwMode="auto">
          <a:xfrm flipV="1">
            <a:off x="4667250" y="3048000"/>
            <a:ext cx="881063" cy="642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0503" name="Object 23"/>
          <p:cNvGraphicFramePr>
            <a:graphicFrameLocks/>
          </p:cNvGraphicFramePr>
          <p:nvPr/>
        </p:nvGraphicFramePr>
        <p:xfrm>
          <a:off x="3568700" y="5921375"/>
          <a:ext cx="1724025" cy="631825"/>
        </p:xfrm>
        <a:graphic>
          <a:graphicData uri="http://schemas.openxmlformats.org/presentationml/2006/ole">
            <p:oleObj spid="_x0000_s20503" name="Equation" r:id="rId3" imgW="1409400" imgH="545760" progId="Equation.2">
              <p:embed/>
            </p:oleObj>
          </a:graphicData>
        </a:graphic>
      </p:graphicFrame>
      <p:graphicFrame>
        <p:nvGraphicFramePr>
          <p:cNvPr id="20504" name="Object 24"/>
          <p:cNvGraphicFramePr>
            <a:graphicFrameLocks/>
          </p:cNvGraphicFramePr>
          <p:nvPr/>
        </p:nvGraphicFramePr>
        <p:xfrm>
          <a:off x="1150938" y="3468688"/>
          <a:ext cx="665162" cy="641350"/>
        </p:xfrm>
        <a:graphic>
          <a:graphicData uri="http://schemas.openxmlformats.org/presentationml/2006/ole">
            <p:oleObj spid="_x0000_s20504" name="Equation" r:id="rId4" imgW="545760" imgH="545760" progId="Equation.2">
              <p:embed/>
            </p:oleObj>
          </a:graphicData>
        </a:graphic>
      </p:graphicFrame>
      <p:graphicFrame>
        <p:nvGraphicFramePr>
          <p:cNvPr id="20505" name="Object 25"/>
          <p:cNvGraphicFramePr>
            <a:graphicFrameLocks/>
          </p:cNvGraphicFramePr>
          <p:nvPr/>
        </p:nvGraphicFramePr>
        <p:xfrm>
          <a:off x="174625" y="2130425"/>
          <a:ext cx="665163" cy="2079625"/>
        </p:xfrm>
        <a:graphic>
          <a:graphicData uri="http://schemas.openxmlformats.org/presentationml/2006/ole">
            <p:oleObj spid="_x0000_s20505" name="Equation" r:id="rId5" imgW="545760" imgH="1752480" progId="Equation.2">
              <p:embed/>
            </p:oleObj>
          </a:graphicData>
        </a:graphic>
      </p:graphicFrame>
      <p:graphicFrame>
        <p:nvGraphicFramePr>
          <p:cNvPr id="20506" name="Object 26"/>
          <p:cNvGraphicFramePr>
            <a:graphicFrameLocks/>
          </p:cNvGraphicFramePr>
          <p:nvPr/>
        </p:nvGraphicFramePr>
        <p:xfrm>
          <a:off x="3865563" y="5278438"/>
          <a:ext cx="665162" cy="641350"/>
        </p:xfrm>
        <a:graphic>
          <a:graphicData uri="http://schemas.openxmlformats.org/presentationml/2006/ole">
            <p:oleObj spid="_x0000_s20506" name="Equation" r:id="rId6" imgW="545760" imgH="545760" progId="Equation.2">
              <p:embed/>
            </p:oleObj>
          </a:graphicData>
        </a:graphic>
      </p:graphicFrame>
      <p:graphicFrame>
        <p:nvGraphicFramePr>
          <p:cNvPr id="20507" name="Object 27"/>
          <p:cNvGraphicFramePr>
            <a:graphicFrameLocks/>
          </p:cNvGraphicFramePr>
          <p:nvPr/>
        </p:nvGraphicFramePr>
        <p:xfrm>
          <a:off x="6078538" y="849313"/>
          <a:ext cx="619125" cy="641350"/>
        </p:xfrm>
        <a:graphic>
          <a:graphicData uri="http://schemas.openxmlformats.org/presentationml/2006/ole">
            <p:oleObj spid="_x0000_s20507" name="Equation" r:id="rId7" imgW="507960" imgH="545760" progId="Equation.2">
              <p:embed/>
            </p:oleObj>
          </a:graphicData>
        </a:graphic>
      </p:graphicFrame>
      <p:graphicFrame>
        <p:nvGraphicFramePr>
          <p:cNvPr id="20508" name="Object 28"/>
          <p:cNvGraphicFramePr>
            <a:graphicFrameLocks/>
          </p:cNvGraphicFramePr>
          <p:nvPr/>
        </p:nvGraphicFramePr>
        <p:xfrm>
          <a:off x="7258050" y="1897063"/>
          <a:ext cx="619125" cy="641350"/>
        </p:xfrm>
        <a:graphic>
          <a:graphicData uri="http://schemas.openxmlformats.org/presentationml/2006/ole">
            <p:oleObj spid="_x0000_s20508" name="Equation" r:id="rId8" imgW="507960" imgH="545760" progId="Equation.2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Other Feasible Allocations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                denotes an allocation to consumer A.</a:t>
            </a:r>
          </a:p>
          <a:p>
            <a:r>
              <a:rPr lang="en-US"/>
              <a:t>                denotes an allocation to consumer B.</a:t>
            </a:r>
          </a:p>
          <a:p>
            <a:r>
              <a:rPr lang="en-US"/>
              <a:t>An allocation is </a:t>
            </a:r>
            <a:r>
              <a:rPr lang="en-US">
                <a:solidFill>
                  <a:schemeClr val="hlink"/>
                </a:solidFill>
              </a:rPr>
              <a:t>feasible</a:t>
            </a:r>
            <a:r>
              <a:rPr lang="en-US"/>
              <a:t> if and only if</a:t>
            </a:r>
          </a:p>
        </p:txBody>
      </p:sp>
      <p:graphicFrame>
        <p:nvGraphicFramePr>
          <p:cNvPr id="21508" name="Object 4"/>
          <p:cNvGraphicFramePr>
            <a:graphicFrameLocks/>
          </p:cNvGraphicFramePr>
          <p:nvPr/>
        </p:nvGraphicFramePr>
        <p:xfrm>
          <a:off x="1182688" y="1284288"/>
          <a:ext cx="1674812" cy="641350"/>
        </p:xfrm>
        <a:graphic>
          <a:graphicData uri="http://schemas.openxmlformats.org/presentationml/2006/ole">
            <p:oleObj spid="_x0000_s21508" name="Equation" r:id="rId3" imgW="1396800" imgH="545760" progId="Equation.2">
              <p:embed/>
            </p:oleObj>
          </a:graphicData>
        </a:graphic>
      </p:graphicFrame>
      <p:graphicFrame>
        <p:nvGraphicFramePr>
          <p:cNvPr id="21509" name="Object 5"/>
          <p:cNvGraphicFramePr>
            <a:graphicFrameLocks/>
          </p:cNvGraphicFramePr>
          <p:nvPr/>
        </p:nvGraphicFramePr>
        <p:xfrm>
          <a:off x="1182688" y="2355850"/>
          <a:ext cx="1584325" cy="641350"/>
        </p:xfrm>
        <a:graphic>
          <a:graphicData uri="http://schemas.openxmlformats.org/presentationml/2006/ole">
            <p:oleObj spid="_x0000_s21509" name="Equation" r:id="rId4" imgW="1320480" imgH="545760" progId="Equation.2">
              <p:embed/>
            </p:oleObj>
          </a:graphicData>
        </a:graphic>
      </p:graphicFrame>
      <p:graphicFrame>
        <p:nvGraphicFramePr>
          <p:cNvPr id="21510" name="Object 6"/>
          <p:cNvGraphicFramePr>
            <a:graphicFrameLocks/>
          </p:cNvGraphicFramePr>
          <p:nvPr/>
        </p:nvGraphicFramePr>
        <p:xfrm>
          <a:off x="2136775" y="4113213"/>
          <a:ext cx="3644900" cy="631825"/>
        </p:xfrm>
        <a:graphic>
          <a:graphicData uri="http://schemas.openxmlformats.org/presentationml/2006/ole">
            <p:oleObj spid="_x0000_s21510" name="Equation" r:id="rId5" imgW="3047760" imgH="545760" progId="Equation.2">
              <p:embed/>
            </p:oleObj>
          </a:graphicData>
        </a:graphic>
      </p:graphicFrame>
      <p:graphicFrame>
        <p:nvGraphicFramePr>
          <p:cNvPr id="21511" name="Object 7"/>
          <p:cNvGraphicFramePr>
            <a:graphicFrameLocks/>
          </p:cNvGraphicFramePr>
          <p:nvPr/>
        </p:nvGraphicFramePr>
        <p:xfrm>
          <a:off x="2068513" y="4803775"/>
          <a:ext cx="3773487" cy="622300"/>
        </p:xfrm>
        <a:graphic>
          <a:graphicData uri="http://schemas.openxmlformats.org/presentationml/2006/ole">
            <p:oleObj spid="_x0000_s21511" name="Equation" r:id="rId6" imgW="3162240" imgH="545760" progId="Equation.2">
              <p:embed/>
            </p:oleObj>
          </a:graphicData>
        </a:graphic>
      </p:graphicFrame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1003300" y="4870450"/>
            <a:ext cx="904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Feasible Reallocations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2" name="Line 4"/>
          <p:cNvSpPr>
            <a:spLocks noChangeShapeType="1"/>
          </p:cNvSpPr>
          <p:nvPr/>
        </p:nvSpPr>
        <p:spPr bwMode="auto">
          <a:xfrm>
            <a:off x="2190750" y="6238875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3" name="Line 5"/>
          <p:cNvSpPr>
            <a:spLocks noChangeShapeType="1"/>
          </p:cNvSpPr>
          <p:nvPr/>
        </p:nvSpPr>
        <p:spPr bwMode="auto">
          <a:xfrm>
            <a:off x="361950" y="1666875"/>
            <a:ext cx="0" cy="333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5715000" y="287655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 flipH="1">
            <a:off x="2228850" y="2895600"/>
            <a:ext cx="3467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1717675" y="4827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6804025" y="12461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1433513" y="3803650"/>
            <a:ext cx="0" cy="11969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205038" y="5688013"/>
            <a:ext cx="20208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7548563" y="1727200"/>
            <a:ext cx="0" cy="20907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 flipH="1">
            <a:off x="4225925" y="1290638"/>
            <a:ext cx="2657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42" name="Line 14"/>
          <p:cNvSpPr>
            <a:spLocks noChangeShapeType="1"/>
          </p:cNvSpPr>
          <p:nvPr/>
        </p:nvSpPr>
        <p:spPr bwMode="auto">
          <a:xfrm flipV="1">
            <a:off x="5711825" y="1727200"/>
            <a:ext cx="0" cy="11731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43" name="Line 15"/>
          <p:cNvSpPr>
            <a:spLocks noChangeShapeType="1"/>
          </p:cNvSpPr>
          <p:nvPr/>
        </p:nvSpPr>
        <p:spPr bwMode="auto">
          <a:xfrm flipH="1">
            <a:off x="5697538" y="2895600"/>
            <a:ext cx="11842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44" name="Oval 16"/>
          <p:cNvSpPr>
            <a:spLocks noChangeArrowheads="1"/>
          </p:cNvSpPr>
          <p:nvPr/>
        </p:nvSpPr>
        <p:spPr bwMode="auto">
          <a:xfrm>
            <a:off x="5580063" y="2752725"/>
            <a:ext cx="261937" cy="261938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2545" name="Object 17"/>
          <p:cNvGraphicFramePr>
            <a:graphicFrameLocks/>
          </p:cNvGraphicFramePr>
          <p:nvPr/>
        </p:nvGraphicFramePr>
        <p:xfrm>
          <a:off x="3568700" y="5921375"/>
          <a:ext cx="1724025" cy="631825"/>
        </p:xfrm>
        <a:graphic>
          <a:graphicData uri="http://schemas.openxmlformats.org/presentationml/2006/ole">
            <p:oleObj spid="_x0000_s22545" name="Equation" r:id="rId3" imgW="1409400" imgH="545760" progId="Equation.2">
              <p:embed/>
            </p:oleObj>
          </a:graphicData>
        </a:graphic>
      </p:graphicFrame>
      <p:graphicFrame>
        <p:nvGraphicFramePr>
          <p:cNvPr id="22546" name="Object 18"/>
          <p:cNvGraphicFramePr>
            <a:graphicFrameLocks/>
          </p:cNvGraphicFramePr>
          <p:nvPr/>
        </p:nvGraphicFramePr>
        <p:xfrm>
          <a:off x="1189038" y="4183063"/>
          <a:ext cx="577850" cy="631825"/>
        </p:xfrm>
        <a:graphic>
          <a:graphicData uri="http://schemas.openxmlformats.org/presentationml/2006/ole">
            <p:oleObj spid="_x0000_s22546" name="Equation" r:id="rId4" imgW="482400" imgH="545760" progId="Equation.2">
              <p:embed/>
            </p:oleObj>
          </a:graphicData>
        </a:graphic>
      </p:graphicFrame>
      <p:graphicFrame>
        <p:nvGraphicFramePr>
          <p:cNvPr id="22547" name="Object 19"/>
          <p:cNvGraphicFramePr>
            <a:graphicFrameLocks/>
          </p:cNvGraphicFramePr>
          <p:nvPr/>
        </p:nvGraphicFramePr>
        <p:xfrm>
          <a:off x="174625" y="2130425"/>
          <a:ext cx="665163" cy="2079625"/>
        </p:xfrm>
        <a:graphic>
          <a:graphicData uri="http://schemas.openxmlformats.org/presentationml/2006/ole">
            <p:oleObj spid="_x0000_s22547" name="Equation" r:id="rId5" imgW="545760" imgH="1752480" progId="Equation.2">
              <p:embed/>
            </p:oleObj>
          </a:graphicData>
        </a:graphic>
      </p:graphicFrame>
      <p:graphicFrame>
        <p:nvGraphicFramePr>
          <p:cNvPr id="22548" name="Object 20"/>
          <p:cNvGraphicFramePr>
            <a:graphicFrameLocks/>
          </p:cNvGraphicFramePr>
          <p:nvPr/>
        </p:nvGraphicFramePr>
        <p:xfrm>
          <a:off x="3003550" y="5278438"/>
          <a:ext cx="577850" cy="631825"/>
        </p:xfrm>
        <a:graphic>
          <a:graphicData uri="http://schemas.openxmlformats.org/presentationml/2006/ole">
            <p:oleObj spid="_x0000_s22548" name="Equation" r:id="rId6" imgW="482400" imgH="545760" progId="Equation.2">
              <p:embed/>
            </p:oleObj>
          </a:graphicData>
        </a:graphic>
      </p:graphicFrame>
      <p:graphicFrame>
        <p:nvGraphicFramePr>
          <p:cNvPr id="22549" name="Object 21"/>
          <p:cNvGraphicFramePr>
            <a:graphicFrameLocks/>
          </p:cNvGraphicFramePr>
          <p:nvPr/>
        </p:nvGraphicFramePr>
        <p:xfrm>
          <a:off x="5445125" y="849313"/>
          <a:ext cx="533400" cy="631825"/>
        </p:xfrm>
        <a:graphic>
          <a:graphicData uri="http://schemas.openxmlformats.org/presentationml/2006/ole">
            <p:oleObj spid="_x0000_s22549" name="Equation" r:id="rId7" imgW="444240" imgH="545760" progId="Equation.2">
              <p:embed/>
            </p:oleObj>
          </a:graphicData>
        </a:graphic>
      </p:graphicFrame>
      <p:graphicFrame>
        <p:nvGraphicFramePr>
          <p:cNvPr id="22550" name="Object 22"/>
          <p:cNvGraphicFramePr>
            <a:graphicFrameLocks/>
          </p:cNvGraphicFramePr>
          <p:nvPr/>
        </p:nvGraphicFramePr>
        <p:xfrm>
          <a:off x="7296150" y="2282825"/>
          <a:ext cx="531813" cy="631825"/>
        </p:xfrm>
        <a:graphic>
          <a:graphicData uri="http://schemas.openxmlformats.org/presentationml/2006/ole">
            <p:oleObj spid="_x0000_s22550" name="Equation" r:id="rId8" imgW="444240" imgH="545760" progId="Equation.2">
              <p:embed/>
            </p:oleObj>
          </a:graphicData>
        </a:graphic>
      </p:graphicFrame>
      <p:sp>
        <p:nvSpPr>
          <p:cNvPr id="22551" name="Line 23"/>
          <p:cNvSpPr>
            <a:spLocks noChangeShapeType="1"/>
          </p:cNvSpPr>
          <p:nvPr/>
        </p:nvSpPr>
        <p:spPr bwMode="auto">
          <a:xfrm>
            <a:off x="4225925" y="1741488"/>
            <a:ext cx="0" cy="3275012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52" name="Line 24"/>
          <p:cNvSpPr>
            <a:spLocks noChangeShapeType="1"/>
          </p:cNvSpPr>
          <p:nvPr/>
        </p:nvSpPr>
        <p:spPr bwMode="auto">
          <a:xfrm>
            <a:off x="2205038" y="3819525"/>
            <a:ext cx="4675187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53" name="Oval 25"/>
          <p:cNvSpPr>
            <a:spLocks noChangeArrowheads="1"/>
          </p:cNvSpPr>
          <p:nvPr/>
        </p:nvSpPr>
        <p:spPr bwMode="auto">
          <a:xfrm>
            <a:off x="4079875" y="3681413"/>
            <a:ext cx="261938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54" name="Oval 26"/>
          <p:cNvSpPr>
            <a:spLocks noChangeArrowheads="1"/>
          </p:cNvSpPr>
          <p:nvPr/>
        </p:nvSpPr>
        <p:spPr bwMode="auto">
          <a:xfrm>
            <a:off x="4138613" y="49339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55" name="Oval 27"/>
          <p:cNvSpPr>
            <a:spLocks noChangeArrowheads="1"/>
          </p:cNvSpPr>
          <p:nvPr/>
        </p:nvSpPr>
        <p:spPr bwMode="auto">
          <a:xfrm>
            <a:off x="2133600" y="37147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56" name="Oval 28"/>
          <p:cNvSpPr>
            <a:spLocks noChangeArrowheads="1"/>
          </p:cNvSpPr>
          <p:nvPr/>
        </p:nvSpPr>
        <p:spPr bwMode="auto">
          <a:xfrm>
            <a:off x="4125913" y="16446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2557" name="Oval 29"/>
          <p:cNvSpPr>
            <a:spLocks noChangeArrowheads="1"/>
          </p:cNvSpPr>
          <p:nvPr/>
        </p:nvSpPr>
        <p:spPr bwMode="auto">
          <a:xfrm>
            <a:off x="6792913" y="3713163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Exchange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85875"/>
            <a:ext cx="7772400" cy="4648200"/>
          </a:xfrm>
          <a:noFill/>
          <a:ln/>
        </p:spPr>
        <p:txBody>
          <a:bodyPr/>
          <a:lstStyle/>
          <a:p>
            <a:r>
              <a:rPr lang="en-US"/>
              <a:t>Two consumers, A and B.</a:t>
            </a:r>
          </a:p>
          <a:p>
            <a:r>
              <a:rPr lang="en-US"/>
              <a:t>Their  endowments of goods 1 and 2 are </a:t>
            </a:r>
            <a:br>
              <a:rPr lang="en-US"/>
            </a:br>
            <a:endParaRPr lang="en-US"/>
          </a:p>
          <a:p>
            <a:r>
              <a:rPr lang="en-US"/>
              <a:t>E.g. </a:t>
            </a:r>
          </a:p>
          <a:p>
            <a:r>
              <a:rPr lang="en-US"/>
              <a:t>The total quantities available</a:t>
            </a:r>
          </a:p>
        </p:txBody>
      </p:sp>
      <p:graphicFrame>
        <p:nvGraphicFramePr>
          <p:cNvPr id="5124" name="Object 4"/>
          <p:cNvGraphicFramePr>
            <a:graphicFrameLocks/>
          </p:cNvGraphicFramePr>
          <p:nvPr/>
        </p:nvGraphicFramePr>
        <p:xfrm>
          <a:off x="1828800" y="2587625"/>
          <a:ext cx="2724150" cy="596900"/>
        </p:xfrm>
        <a:graphic>
          <a:graphicData uri="http://schemas.openxmlformats.org/presentationml/2006/ole">
            <p:oleObj spid="_x0000_s5124" name="Equation" r:id="rId3" imgW="2463480" imgH="545760" progId="Equation.2">
              <p:embed/>
            </p:oleObj>
          </a:graphicData>
        </a:graphic>
      </p:graphicFrame>
      <p:graphicFrame>
        <p:nvGraphicFramePr>
          <p:cNvPr id="5125" name="Object 5"/>
          <p:cNvGraphicFramePr>
            <a:graphicFrameLocks/>
          </p:cNvGraphicFramePr>
          <p:nvPr/>
        </p:nvGraphicFramePr>
        <p:xfrm>
          <a:off x="5659438" y="2597150"/>
          <a:ext cx="2671762" cy="587375"/>
        </p:xfrm>
        <a:graphic>
          <a:graphicData uri="http://schemas.openxmlformats.org/presentationml/2006/ole">
            <p:oleObj spid="_x0000_s5125" name="Equation" r:id="rId4" imgW="2425680" imgH="545760" progId="Equation.2">
              <p:embed/>
            </p:oleObj>
          </a:graphicData>
        </a:graphic>
      </p:graphicFrame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4708525" y="2617788"/>
            <a:ext cx="90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5127" name="Object 7"/>
          <p:cNvGraphicFramePr>
            <a:graphicFrameLocks/>
          </p:cNvGraphicFramePr>
          <p:nvPr/>
        </p:nvGraphicFramePr>
        <p:xfrm>
          <a:off x="2230438" y="3403600"/>
          <a:ext cx="1873250" cy="574675"/>
        </p:xfrm>
        <a:graphic>
          <a:graphicData uri="http://schemas.openxmlformats.org/presentationml/2006/ole">
            <p:oleObj spid="_x0000_s5127" name="Equation" r:id="rId5" imgW="1701720" imgH="533160" progId="Equation.2">
              <p:embed/>
            </p:oleObj>
          </a:graphicData>
        </a:graphic>
      </p:graphicFrame>
      <p:graphicFrame>
        <p:nvGraphicFramePr>
          <p:cNvPr id="5128" name="Object 8"/>
          <p:cNvGraphicFramePr>
            <a:graphicFrameLocks/>
          </p:cNvGraphicFramePr>
          <p:nvPr/>
        </p:nvGraphicFramePr>
        <p:xfrm>
          <a:off x="5330825" y="3413125"/>
          <a:ext cx="1908175" cy="565150"/>
        </p:xfrm>
        <a:graphic>
          <a:graphicData uri="http://schemas.openxmlformats.org/presentationml/2006/ole">
            <p:oleObj spid="_x0000_s5128" name="Equation" r:id="rId6" imgW="1739880" imgH="533160" progId="Equation.2">
              <p:embed/>
            </p:oleObj>
          </a:graphicData>
        </a:graphic>
      </p:graphicFrame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4246563" y="3427413"/>
            <a:ext cx="904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5130" name="Object 10"/>
          <p:cNvGraphicFramePr>
            <a:graphicFrameLocks/>
          </p:cNvGraphicFramePr>
          <p:nvPr/>
        </p:nvGraphicFramePr>
        <p:xfrm>
          <a:off x="1936750" y="4564063"/>
          <a:ext cx="3403600" cy="587375"/>
        </p:xfrm>
        <a:graphic>
          <a:graphicData uri="http://schemas.openxmlformats.org/presentationml/2006/ole">
            <p:oleObj spid="_x0000_s5130" name="Equation" r:id="rId7" imgW="3085920" imgH="545760" progId="Equation.2">
              <p:embed/>
            </p:oleObj>
          </a:graphicData>
        </a:graphic>
      </p:graphicFrame>
      <p:graphicFrame>
        <p:nvGraphicFramePr>
          <p:cNvPr id="5131" name="Object 11"/>
          <p:cNvGraphicFramePr>
            <a:graphicFrameLocks/>
          </p:cNvGraphicFramePr>
          <p:nvPr/>
        </p:nvGraphicFramePr>
        <p:xfrm>
          <a:off x="1936750" y="5278438"/>
          <a:ext cx="3403600" cy="587375"/>
        </p:xfrm>
        <a:graphic>
          <a:graphicData uri="http://schemas.openxmlformats.org/presentationml/2006/ole">
            <p:oleObj spid="_x0000_s5131" name="Equation" r:id="rId8" imgW="3085920" imgH="545760" progId="Equation.2">
              <p:embed/>
            </p:oleObj>
          </a:graphicData>
        </a:graphic>
      </p:graphicFrame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5481638" y="4565650"/>
            <a:ext cx="3089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units of good 1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5481638" y="5280025"/>
            <a:ext cx="3201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units of good 2.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979488" y="5327650"/>
            <a:ext cx="906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979488" y="4613275"/>
            <a:ext cx="793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are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Feasible Reallocations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56" name="Line 4"/>
          <p:cNvSpPr>
            <a:spLocks noChangeShapeType="1"/>
          </p:cNvSpPr>
          <p:nvPr/>
        </p:nvSpPr>
        <p:spPr bwMode="auto">
          <a:xfrm>
            <a:off x="2190750" y="6238875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57" name="Line 5"/>
          <p:cNvSpPr>
            <a:spLocks noChangeShapeType="1"/>
          </p:cNvSpPr>
          <p:nvPr/>
        </p:nvSpPr>
        <p:spPr bwMode="auto">
          <a:xfrm>
            <a:off x="361950" y="1666875"/>
            <a:ext cx="0" cy="333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5715000" y="287655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59" name="Line 7"/>
          <p:cNvSpPr>
            <a:spLocks noChangeShapeType="1"/>
          </p:cNvSpPr>
          <p:nvPr/>
        </p:nvSpPr>
        <p:spPr bwMode="auto">
          <a:xfrm flipH="1">
            <a:off x="2228850" y="2895600"/>
            <a:ext cx="34671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1717675" y="4827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6804025" y="12461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23562" name="Line 10"/>
          <p:cNvSpPr>
            <a:spLocks noChangeShapeType="1"/>
          </p:cNvSpPr>
          <p:nvPr/>
        </p:nvSpPr>
        <p:spPr bwMode="auto">
          <a:xfrm>
            <a:off x="1433513" y="3154363"/>
            <a:ext cx="0" cy="184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3" name="Line 11"/>
          <p:cNvSpPr>
            <a:spLocks noChangeShapeType="1"/>
          </p:cNvSpPr>
          <p:nvPr/>
        </p:nvSpPr>
        <p:spPr bwMode="auto">
          <a:xfrm>
            <a:off x="2205038" y="5688013"/>
            <a:ext cx="12414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7548563" y="1727200"/>
            <a:ext cx="0" cy="14271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 flipH="1">
            <a:off x="3460750" y="1290638"/>
            <a:ext cx="34226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6" name="Line 14"/>
          <p:cNvSpPr>
            <a:spLocks noChangeShapeType="1"/>
          </p:cNvSpPr>
          <p:nvPr/>
        </p:nvSpPr>
        <p:spPr bwMode="auto">
          <a:xfrm flipV="1">
            <a:off x="5711825" y="1727200"/>
            <a:ext cx="0" cy="1173163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7" name="Line 15"/>
          <p:cNvSpPr>
            <a:spLocks noChangeShapeType="1"/>
          </p:cNvSpPr>
          <p:nvPr/>
        </p:nvSpPr>
        <p:spPr bwMode="auto">
          <a:xfrm flipH="1">
            <a:off x="5697538" y="2895600"/>
            <a:ext cx="1184275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68" name="Oval 16"/>
          <p:cNvSpPr>
            <a:spLocks noChangeArrowheads="1"/>
          </p:cNvSpPr>
          <p:nvPr/>
        </p:nvSpPr>
        <p:spPr bwMode="auto">
          <a:xfrm>
            <a:off x="5580063" y="2752725"/>
            <a:ext cx="261937" cy="261938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3569" name="Object 17"/>
          <p:cNvGraphicFramePr>
            <a:graphicFrameLocks/>
          </p:cNvGraphicFramePr>
          <p:nvPr/>
        </p:nvGraphicFramePr>
        <p:xfrm>
          <a:off x="3568700" y="5921375"/>
          <a:ext cx="1724025" cy="631825"/>
        </p:xfrm>
        <a:graphic>
          <a:graphicData uri="http://schemas.openxmlformats.org/presentationml/2006/ole">
            <p:oleObj spid="_x0000_s23569" name="Equation" r:id="rId3" imgW="1409400" imgH="545760" progId="Equation.2">
              <p:embed/>
            </p:oleObj>
          </a:graphicData>
        </a:graphic>
      </p:graphicFrame>
      <p:graphicFrame>
        <p:nvGraphicFramePr>
          <p:cNvPr id="23570" name="Object 18"/>
          <p:cNvGraphicFramePr>
            <a:graphicFrameLocks/>
          </p:cNvGraphicFramePr>
          <p:nvPr/>
        </p:nvGraphicFramePr>
        <p:xfrm>
          <a:off x="1189038" y="3840163"/>
          <a:ext cx="577850" cy="631825"/>
        </p:xfrm>
        <a:graphic>
          <a:graphicData uri="http://schemas.openxmlformats.org/presentationml/2006/ole">
            <p:oleObj spid="_x0000_s23570" name="Equation" r:id="rId4" imgW="482400" imgH="545760" progId="Equation.2">
              <p:embed/>
            </p:oleObj>
          </a:graphicData>
        </a:graphic>
      </p:graphicFrame>
      <p:graphicFrame>
        <p:nvGraphicFramePr>
          <p:cNvPr id="23571" name="Object 19"/>
          <p:cNvGraphicFramePr>
            <a:graphicFrameLocks/>
          </p:cNvGraphicFramePr>
          <p:nvPr/>
        </p:nvGraphicFramePr>
        <p:xfrm>
          <a:off x="174625" y="2130425"/>
          <a:ext cx="665163" cy="2079625"/>
        </p:xfrm>
        <a:graphic>
          <a:graphicData uri="http://schemas.openxmlformats.org/presentationml/2006/ole">
            <p:oleObj spid="_x0000_s23571" name="Equation" r:id="rId5" imgW="545760" imgH="1752480" progId="Equation.2">
              <p:embed/>
            </p:oleObj>
          </a:graphicData>
        </a:graphic>
      </p:graphicFrame>
      <p:graphicFrame>
        <p:nvGraphicFramePr>
          <p:cNvPr id="23572" name="Object 20"/>
          <p:cNvGraphicFramePr>
            <a:graphicFrameLocks/>
          </p:cNvGraphicFramePr>
          <p:nvPr/>
        </p:nvGraphicFramePr>
        <p:xfrm>
          <a:off x="2460625" y="5278438"/>
          <a:ext cx="577850" cy="631825"/>
        </p:xfrm>
        <a:graphic>
          <a:graphicData uri="http://schemas.openxmlformats.org/presentationml/2006/ole">
            <p:oleObj spid="_x0000_s23572" name="Equation" r:id="rId6" imgW="482400" imgH="545760" progId="Equation.2">
              <p:embed/>
            </p:oleObj>
          </a:graphicData>
        </a:graphic>
      </p:graphicFrame>
      <p:graphicFrame>
        <p:nvGraphicFramePr>
          <p:cNvPr id="23573" name="Object 21"/>
          <p:cNvGraphicFramePr>
            <a:graphicFrameLocks/>
          </p:cNvGraphicFramePr>
          <p:nvPr/>
        </p:nvGraphicFramePr>
        <p:xfrm>
          <a:off x="4973638" y="849313"/>
          <a:ext cx="533400" cy="631825"/>
        </p:xfrm>
        <a:graphic>
          <a:graphicData uri="http://schemas.openxmlformats.org/presentationml/2006/ole">
            <p:oleObj spid="_x0000_s23573" name="Equation" r:id="rId7" imgW="444240" imgH="545760" progId="Equation.2">
              <p:embed/>
            </p:oleObj>
          </a:graphicData>
        </a:graphic>
      </p:graphicFrame>
      <p:graphicFrame>
        <p:nvGraphicFramePr>
          <p:cNvPr id="23574" name="Object 22"/>
          <p:cNvGraphicFramePr>
            <a:graphicFrameLocks/>
          </p:cNvGraphicFramePr>
          <p:nvPr/>
        </p:nvGraphicFramePr>
        <p:xfrm>
          <a:off x="7296150" y="2097088"/>
          <a:ext cx="531813" cy="631825"/>
        </p:xfrm>
        <a:graphic>
          <a:graphicData uri="http://schemas.openxmlformats.org/presentationml/2006/ole">
            <p:oleObj spid="_x0000_s23574" name="Equation" r:id="rId8" imgW="444240" imgH="545760" progId="Equation.2">
              <p:embed/>
            </p:oleObj>
          </a:graphicData>
        </a:graphic>
      </p:graphicFrame>
      <p:sp>
        <p:nvSpPr>
          <p:cNvPr id="23575" name="Line 23"/>
          <p:cNvSpPr>
            <a:spLocks noChangeShapeType="1"/>
          </p:cNvSpPr>
          <p:nvPr/>
        </p:nvSpPr>
        <p:spPr bwMode="auto">
          <a:xfrm>
            <a:off x="3440113" y="1741488"/>
            <a:ext cx="0" cy="3275012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76" name="Line 24"/>
          <p:cNvSpPr>
            <a:spLocks noChangeShapeType="1"/>
          </p:cNvSpPr>
          <p:nvPr/>
        </p:nvSpPr>
        <p:spPr bwMode="auto">
          <a:xfrm>
            <a:off x="2205038" y="3133725"/>
            <a:ext cx="4675187" cy="0"/>
          </a:xfrm>
          <a:prstGeom prst="line">
            <a:avLst/>
          </a:prstGeom>
          <a:noFill/>
          <a:ln w="508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77" name="Oval 25"/>
          <p:cNvSpPr>
            <a:spLocks noChangeArrowheads="1"/>
          </p:cNvSpPr>
          <p:nvPr/>
        </p:nvSpPr>
        <p:spPr bwMode="auto">
          <a:xfrm>
            <a:off x="3300413" y="298926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78" name="Oval 26"/>
          <p:cNvSpPr>
            <a:spLocks noChangeArrowheads="1"/>
          </p:cNvSpPr>
          <p:nvPr/>
        </p:nvSpPr>
        <p:spPr bwMode="auto">
          <a:xfrm>
            <a:off x="3367088" y="49339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79" name="Oval 27"/>
          <p:cNvSpPr>
            <a:spLocks noChangeArrowheads="1"/>
          </p:cNvSpPr>
          <p:nvPr/>
        </p:nvSpPr>
        <p:spPr bwMode="auto">
          <a:xfrm>
            <a:off x="2133600" y="3057525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80" name="Oval 28"/>
          <p:cNvSpPr>
            <a:spLocks noChangeArrowheads="1"/>
          </p:cNvSpPr>
          <p:nvPr/>
        </p:nvSpPr>
        <p:spPr bwMode="auto">
          <a:xfrm>
            <a:off x="3354388" y="1644650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3581" name="Oval 29"/>
          <p:cNvSpPr>
            <a:spLocks noChangeArrowheads="1"/>
          </p:cNvSpPr>
          <p:nvPr/>
        </p:nvSpPr>
        <p:spPr bwMode="auto">
          <a:xfrm>
            <a:off x="6792913" y="3055938"/>
            <a:ext cx="171450" cy="171450"/>
          </a:xfrm>
          <a:prstGeom prst="ellipse">
            <a:avLst/>
          </a:prstGeom>
          <a:solidFill>
            <a:srgbClr val="FF3300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Feasible Reallocations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All points in the box, including the boundary, represent feasible allocations of the combined endowments.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Feasible Reallocations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All points in the box, including the boundary, represent feasible allocations of the combined endowments.</a:t>
            </a:r>
          </a:p>
          <a:p>
            <a:r>
              <a:rPr lang="en-US"/>
              <a:t>Which allocations will be blocked by one or both consumers?</a:t>
            </a:r>
          </a:p>
          <a:p>
            <a:r>
              <a:rPr lang="en-US"/>
              <a:t>Which allocations make both consumers better off?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Adding Preferences to the Box</a:t>
            </a:r>
          </a:p>
        </p:txBody>
      </p:sp>
      <p:sp>
        <p:nvSpPr>
          <p:cNvPr id="26627" name="Line 3"/>
          <p:cNvSpPr>
            <a:spLocks noChangeShapeType="1"/>
          </p:cNvSpPr>
          <p:nvPr/>
        </p:nvSpPr>
        <p:spPr bwMode="auto">
          <a:xfrm>
            <a:off x="1833563" y="1238250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>
            <a:off x="1843088" y="53673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5884863" y="48863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1830388" y="4914900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6631" name="Oval 7"/>
          <p:cNvSpPr>
            <a:spLocks noChangeArrowheads="1"/>
          </p:cNvSpPr>
          <p:nvPr/>
        </p:nvSpPr>
        <p:spPr bwMode="auto">
          <a:xfrm>
            <a:off x="5746750" y="4767263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6632" name="Object 8"/>
          <p:cNvGraphicFramePr>
            <a:graphicFrameLocks/>
          </p:cNvGraphicFramePr>
          <p:nvPr/>
        </p:nvGraphicFramePr>
        <p:xfrm>
          <a:off x="1095375" y="4454525"/>
          <a:ext cx="642938" cy="622300"/>
        </p:xfrm>
        <a:graphic>
          <a:graphicData uri="http://schemas.openxmlformats.org/presentationml/2006/ole">
            <p:oleObj spid="_x0000_s26632" name="Equation" r:id="rId3" imgW="545760" imgH="545760" progId="Equation.2">
              <p:embed/>
            </p:oleObj>
          </a:graphicData>
        </a:graphic>
      </p:graphicFrame>
      <p:graphicFrame>
        <p:nvGraphicFramePr>
          <p:cNvPr id="26633" name="Object 9"/>
          <p:cNvGraphicFramePr>
            <a:graphicFrameLocks/>
          </p:cNvGraphicFramePr>
          <p:nvPr/>
        </p:nvGraphicFramePr>
        <p:xfrm>
          <a:off x="5521325" y="5435600"/>
          <a:ext cx="644525" cy="622300"/>
        </p:xfrm>
        <a:graphic>
          <a:graphicData uri="http://schemas.openxmlformats.org/presentationml/2006/ole">
            <p:oleObj spid="_x0000_s26633" name="Equation" r:id="rId4" imgW="545760" imgH="545760" progId="Equation.2">
              <p:embed/>
            </p:oleObj>
          </a:graphicData>
        </a:graphic>
      </p:graphicFrame>
      <p:graphicFrame>
        <p:nvGraphicFramePr>
          <p:cNvPr id="26634" name="Object 10"/>
          <p:cNvGraphicFramePr>
            <a:graphicFrameLocks/>
          </p:cNvGraphicFramePr>
          <p:nvPr/>
        </p:nvGraphicFramePr>
        <p:xfrm>
          <a:off x="1160463" y="1027113"/>
          <a:ext cx="558800" cy="612775"/>
        </p:xfrm>
        <a:graphic>
          <a:graphicData uri="http://schemas.openxmlformats.org/presentationml/2006/ole">
            <p:oleObj spid="_x0000_s26634" name="Equation" r:id="rId5" imgW="482400" imgH="545760" progId="Equation.2">
              <p:embed/>
            </p:oleObj>
          </a:graphicData>
        </a:graphic>
      </p:graphicFrame>
      <p:graphicFrame>
        <p:nvGraphicFramePr>
          <p:cNvPr id="26635" name="Object 11"/>
          <p:cNvGraphicFramePr>
            <a:graphicFrameLocks/>
          </p:cNvGraphicFramePr>
          <p:nvPr/>
        </p:nvGraphicFramePr>
        <p:xfrm>
          <a:off x="7553325" y="5448300"/>
          <a:ext cx="558800" cy="612775"/>
        </p:xfrm>
        <a:graphic>
          <a:graphicData uri="http://schemas.openxmlformats.org/presentationml/2006/ole">
            <p:oleObj spid="_x0000_s26635" name="Equation" r:id="rId6" imgW="482400" imgH="545760" progId="Equation.2">
              <p:embed/>
            </p:oleObj>
          </a:graphicData>
        </a:graphic>
      </p:graphicFrame>
      <p:sp>
        <p:nvSpPr>
          <p:cNvPr id="26636" name="Rectangle 12"/>
          <p:cNvSpPr>
            <a:spLocks noChangeArrowheads="1"/>
          </p:cNvSpPr>
          <p:nvPr/>
        </p:nvSpPr>
        <p:spPr bwMode="auto">
          <a:xfrm>
            <a:off x="1336675" y="5208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4051300" y="898525"/>
            <a:ext cx="341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consumer A.</a:t>
            </a:r>
          </a:p>
        </p:txBody>
      </p:sp>
      <p:sp>
        <p:nvSpPr>
          <p:cNvPr id="26638" name="Arc 14"/>
          <p:cNvSpPr>
            <a:spLocks/>
          </p:cNvSpPr>
          <p:nvPr/>
        </p:nvSpPr>
        <p:spPr bwMode="auto">
          <a:xfrm rot="10800000">
            <a:off x="2474913" y="2092325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Adding Preferences to the Box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1833563" y="1238250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>
            <a:off x="1843088" y="53673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5884863" y="48863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7654" name="Line 6"/>
          <p:cNvSpPr>
            <a:spLocks noChangeShapeType="1"/>
          </p:cNvSpPr>
          <p:nvPr/>
        </p:nvSpPr>
        <p:spPr bwMode="auto">
          <a:xfrm flipH="1">
            <a:off x="1830388" y="4914900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5746750" y="4767263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7656" name="Object 8"/>
          <p:cNvGraphicFramePr>
            <a:graphicFrameLocks/>
          </p:cNvGraphicFramePr>
          <p:nvPr/>
        </p:nvGraphicFramePr>
        <p:xfrm>
          <a:off x="1095375" y="4454525"/>
          <a:ext cx="642938" cy="622300"/>
        </p:xfrm>
        <a:graphic>
          <a:graphicData uri="http://schemas.openxmlformats.org/presentationml/2006/ole">
            <p:oleObj spid="_x0000_s27656" name="Equation" r:id="rId3" imgW="545760" imgH="545760" progId="Equation.2">
              <p:embed/>
            </p:oleObj>
          </a:graphicData>
        </a:graphic>
      </p:graphicFrame>
      <p:graphicFrame>
        <p:nvGraphicFramePr>
          <p:cNvPr id="27657" name="Object 9"/>
          <p:cNvGraphicFramePr>
            <a:graphicFrameLocks/>
          </p:cNvGraphicFramePr>
          <p:nvPr/>
        </p:nvGraphicFramePr>
        <p:xfrm>
          <a:off x="5521325" y="5435600"/>
          <a:ext cx="644525" cy="622300"/>
        </p:xfrm>
        <a:graphic>
          <a:graphicData uri="http://schemas.openxmlformats.org/presentationml/2006/ole">
            <p:oleObj spid="_x0000_s27657" name="Equation" r:id="rId4" imgW="545760" imgH="545760" progId="Equation.2">
              <p:embed/>
            </p:oleObj>
          </a:graphicData>
        </a:graphic>
      </p:graphicFrame>
      <p:graphicFrame>
        <p:nvGraphicFramePr>
          <p:cNvPr id="27658" name="Object 10"/>
          <p:cNvGraphicFramePr>
            <a:graphicFrameLocks/>
          </p:cNvGraphicFramePr>
          <p:nvPr/>
        </p:nvGraphicFramePr>
        <p:xfrm>
          <a:off x="1160463" y="1027113"/>
          <a:ext cx="558800" cy="612775"/>
        </p:xfrm>
        <a:graphic>
          <a:graphicData uri="http://schemas.openxmlformats.org/presentationml/2006/ole">
            <p:oleObj spid="_x0000_s27658" name="Equation" r:id="rId5" imgW="482400" imgH="545760" progId="Equation.2">
              <p:embed/>
            </p:oleObj>
          </a:graphicData>
        </a:graphic>
      </p:graphicFrame>
      <p:graphicFrame>
        <p:nvGraphicFramePr>
          <p:cNvPr id="27659" name="Object 11"/>
          <p:cNvGraphicFramePr>
            <a:graphicFrameLocks/>
          </p:cNvGraphicFramePr>
          <p:nvPr/>
        </p:nvGraphicFramePr>
        <p:xfrm>
          <a:off x="7553325" y="5448300"/>
          <a:ext cx="558800" cy="612775"/>
        </p:xfrm>
        <a:graphic>
          <a:graphicData uri="http://schemas.openxmlformats.org/presentationml/2006/ole">
            <p:oleObj spid="_x0000_s27659" name="Equation" r:id="rId6" imgW="482400" imgH="545760" progId="Equation.2">
              <p:embed/>
            </p:oleObj>
          </a:graphicData>
        </a:graphic>
      </p:graphicFrame>
      <p:sp>
        <p:nvSpPr>
          <p:cNvPr id="27660" name="Line 12"/>
          <p:cNvSpPr>
            <a:spLocks noChangeShapeType="1"/>
          </p:cNvSpPr>
          <p:nvPr/>
        </p:nvSpPr>
        <p:spPr bwMode="auto">
          <a:xfrm flipV="1">
            <a:off x="3417888" y="2840038"/>
            <a:ext cx="0" cy="10160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7661" name="Line 13"/>
          <p:cNvSpPr>
            <a:spLocks noChangeShapeType="1"/>
          </p:cNvSpPr>
          <p:nvPr/>
        </p:nvSpPr>
        <p:spPr bwMode="auto">
          <a:xfrm>
            <a:off x="3421063" y="3859213"/>
            <a:ext cx="1016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7662" name="Line 14"/>
          <p:cNvSpPr>
            <a:spLocks noChangeShapeType="1"/>
          </p:cNvSpPr>
          <p:nvPr/>
        </p:nvSpPr>
        <p:spPr bwMode="auto">
          <a:xfrm flipV="1">
            <a:off x="3417888" y="2840038"/>
            <a:ext cx="1006475" cy="1006475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7663" name="Rectangle 15"/>
          <p:cNvSpPr>
            <a:spLocks noChangeArrowheads="1"/>
          </p:cNvSpPr>
          <p:nvPr/>
        </p:nvSpPr>
        <p:spPr bwMode="auto">
          <a:xfrm rot="2400000">
            <a:off x="3478213" y="2168525"/>
            <a:ext cx="30495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More preferred</a:t>
            </a:r>
          </a:p>
        </p:txBody>
      </p:sp>
      <p:sp>
        <p:nvSpPr>
          <p:cNvPr id="27664" name="Rectangle 16"/>
          <p:cNvSpPr>
            <a:spLocks noChangeArrowheads="1"/>
          </p:cNvSpPr>
          <p:nvPr/>
        </p:nvSpPr>
        <p:spPr bwMode="auto">
          <a:xfrm>
            <a:off x="4051300" y="898525"/>
            <a:ext cx="341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consumer A.</a:t>
            </a: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1336675" y="5208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27666" name="Arc 18"/>
          <p:cNvSpPr>
            <a:spLocks/>
          </p:cNvSpPr>
          <p:nvPr/>
        </p:nvSpPr>
        <p:spPr bwMode="auto">
          <a:xfrm rot="10800000">
            <a:off x="2474913" y="2092325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Adding Preferences to the Box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833563" y="1238250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843088" y="53673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2706688" y="3313113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 flipH="1">
            <a:off x="1830388" y="3311525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8679" name="Object 7"/>
          <p:cNvGraphicFramePr>
            <a:graphicFrameLocks/>
          </p:cNvGraphicFramePr>
          <p:nvPr/>
        </p:nvGraphicFramePr>
        <p:xfrm>
          <a:off x="1131888" y="2924175"/>
          <a:ext cx="588962" cy="612775"/>
        </p:xfrm>
        <a:graphic>
          <a:graphicData uri="http://schemas.openxmlformats.org/presentationml/2006/ole">
            <p:oleObj spid="_x0000_s28679" name="Equation" r:id="rId3" imgW="507960" imgH="545760" progId="Equation.2">
              <p:embed/>
            </p:oleObj>
          </a:graphicData>
        </a:graphic>
      </p:graphicFrame>
      <p:graphicFrame>
        <p:nvGraphicFramePr>
          <p:cNvPr id="28680" name="Object 8"/>
          <p:cNvGraphicFramePr>
            <a:graphicFrameLocks/>
          </p:cNvGraphicFramePr>
          <p:nvPr/>
        </p:nvGraphicFramePr>
        <p:xfrm>
          <a:off x="2433638" y="5435600"/>
          <a:ext cx="590550" cy="612775"/>
        </p:xfrm>
        <a:graphic>
          <a:graphicData uri="http://schemas.openxmlformats.org/presentationml/2006/ole">
            <p:oleObj spid="_x0000_s28680" name="Equation" r:id="rId4" imgW="507960" imgH="545760" progId="Equation.2">
              <p:embed/>
            </p:oleObj>
          </a:graphicData>
        </a:graphic>
      </p:graphicFrame>
      <p:graphicFrame>
        <p:nvGraphicFramePr>
          <p:cNvPr id="28681" name="Object 9"/>
          <p:cNvGraphicFramePr>
            <a:graphicFrameLocks/>
          </p:cNvGraphicFramePr>
          <p:nvPr/>
        </p:nvGraphicFramePr>
        <p:xfrm>
          <a:off x="1182688" y="1027113"/>
          <a:ext cx="504825" cy="603250"/>
        </p:xfrm>
        <a:graphic>
          <a:graphicData uri="http://schemas.openxmlformats.org/presentationml/2006/ole">
            <p:oleObj spid="_x0000_s28681" name="Equation" r:id="rId5" imgW="444240" imgH="545760" progId="Equation.2">
              <p:embed/>
            </p:oleObj>
          </a:graphicData>
        </a:graphic>
      </p:graphicFrame>
      <p:graphicFrame>
        <p:nvGraphicFramePr>
          <p:cNvPr id="28682" name="Object 10"/>
          <p:cNvGraphicFramePr>
            <a:graphicFrameLocks/>
          </p:cNvGraphicFramePr>
          <p:nvPr/>
        </p:nvGraphicFramePr>
        <p:xfrm>
          <a:off x="7575550" y="5448300"/>
          <a:ext cx="504825" cy="603250"/>
        </p:xfrm>
        <a:graphic>
          <a:graphicData uri="http://schemas.openxmlformats.org/presentationml/2006/ole">
            <p:oleObj spid="_x0000_s28682" name="Equation" r:id="rId6" imgW="444240" imgH="545760" progId="Equation.2">
              <p:embed/>
            </p:oleObj>
          </a:graphicData>
        </a:graphic>
      </p:graphicFrame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4051300" y="898525"/>
            <a:ext cx="341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consumer B.</a:t>
            </a:r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336675" y="5208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28685" name="Arc 13"/>
          <p:cNvSpPr>
            <a:spLocks/>
          </p:cNvSpPr>
          <p:nvPr/>
        </p:nvSpPr>
        <p:spPr bwMode="auto">
          <a:xfrm rot="10800000">
            <a:off x="2260600" y="2192338"/>
            <a:ext cx="4738688" cy="2571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8686" name="Oval 14"/>
          <p:cNvSpPr>
            <a:spLocks noChangeArrowheads="1"/>
          </p:cNvSpPr>
          <p:nvPr/>
        </p:nvSpPr>
        <p:spPr bwMode="auto">
          <a:xfrm>
            <a:off x="2579688" y="3171825"/>
            <a:ext cx="261937" cy="261938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Adding Preferences to the Box</a:t>
            </a:r>
          </a:p>
        </p:txBody>
      </p:sp>
      <p:sp>
        <p:nvSpPr>
          <p:cNvPr id="29699" name="Line 3"/>
          <p:cNvSpPr>
            <a:spLocks noChangeShapeType="1"/>
          </p:cNvSpPr>
          <p:nvPr/>
        </p:nvSpPr>
        <p:spPr bwMode="auto">
          <a:xfrm>
            <a:off x="1833563" y="1238250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>
            <a:off x="1843088" y="53673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9701" name="Object 5"/>
          <p:cNvGraphicFramePr>
            <a:graphicFrameLocks/>
          </p:cNvGraphicFramePr>
          <p:nvPr/>
        </p:nvGraphicFramePr>
        <p:xfrm>
          <a:off x="1182688" y="1027113"/>
          <a:ext cx="504825" cy="603250"/>
        </p:xfrm>
        <a:graphic>
          <a:graphicData uri="http://schemas.openxmlformats.org/presentationml/2006/ole">
            <p:oleObj spid="_x0000_s29701" name="Equation" r:id="rId3" imgW="444240" imgH="545760" progId="Equation.2">
              <p:embed/>
            </p:oleObj>
          </a:graphicData>
        </a:graphic>
      </p:graphicFrame>
      <p:graphicFrame>
        <p:nvGraphicFramePr>
          <p:cNvPr id="29702" name="Object 6"/>
          <p:cNvGraphicFramePr>
            <a:graphicFrameLocks/>
          </p:cNvGraphicFramePr>
          <p:nvPr/>
        </p:nvGraphicFramePr>
        <p:xfrm>
          <a:off x="7575550" y="5448300"/>
          <a:ext cx="504825" cy="603250"/>
        </p:xfrm>
        <a:graphic>
          <a:graphicData uri="http://schemas.openxmlformats.org/presentationml/2006/ole">
            <p:oleObj spid="_x0000_s29702" name="Equation" r:id="rId4" imgW="444240" imgH="545760" progId="Equation.2">
              <p:embed/>
            </p:oleObj>
          </a:graphicData>
        </a:graphic>
      </p:graphicFrame>
      <p:sp>
        <p:nvSpPr>
          <p:cNvPr id="29703" name="Line 7"/>
          <p:cNvSpPr>
            <a:spLocks noChangeShapeType="1"/>
          </p:cNvSpPr>
          <p:nvPr/>
        </p:nvSpPr>
        <p:spPr bwMode="auto">
          <a:xfrm flipV="1">
            <a:off x="3513138" y="2830513"/>
            <a:ext cx="0" cy="10160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3468688" y="3802063"/>
            <a:ext cx="1016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3489325" y="2806700"/>
            <a:ext cx="1006475" cy="1006475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 rot="2400000">
            <a:off x="3478213" y="2208213"/>
            <a:ext cx="30527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More preferred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051300" y="898525"/>
            <a:ext cx="341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consumer B.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1336675" y="5208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29709" name="Line 13"/>
          <p:cNvSpPr>
            <a:spLocks noChangeShapeType="1"/>
          </p:cNvSpPr>
          <p:nvPr/>
        </p:nvSpPr>
        <p:spPr bwMode="auto">
          <a:xfrm>
            <a:off x="2706688" y="3313113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10" name="Line 14"/>
          <p:cNvSpPr>
            <a:spLocks noChangeShapeType="1"/>
          </p:cNvSpPr>
          <p:nvPr/>
        </p:nvSpPr>
        <p:spPr bwMode="auto">
          <a:xfrm flipH="1">
            <a:off x="1830388" y="3311525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29711" name="Object 15"/>
          <p:cNvGraphicFramePr>
            <a:graphicFrameLocks/>
          </p:cNvGraphicFramePr>
          <p:nvPr/>
        </p:nvGraphicFramePr>
        <p:xfrm>
          <a:off x="1131888" y="2924175"/>
          <a:ext cx="588962" cy="612775"/>
        </p:xfrm>
        <a:graphic>
          <a:graphicData uri="http://schemas.openxmlformats.org/presentationml/2006/ole">
            <p:oleObj spid="_x0000_s29711" name="Equation" r:id="rId5" imgW="507960" imgH="545760" progId="Equation.2">
              <p:embed/>
            </p:oleObj>
          </a:graphicData>
        </a:graphic>
      </p:graphicFrame>
      <p:graphicFrame>
        <p:nvGraphicFramePr>
          <p:cNvPr id="29712" name="Object 16"/>
          <p:cNvGraphicFramePr>
            <a:graphicFrameLocks/>
          </p:cNvGraphicFramePr>
          <p:nvPr/>
        </p:nvGraphicFramePr>
        <p:xfrm>
          <a:off x="2433638" y="5435600"/>
          <a:ext cx="590550" cy="612775"/>
        </p:xfrm>
        <a:graphic>
          <a:graphicData uri="http://schemas.openxmlformats.org/presentationml/2006/ole">
            <p:oleObj spid="_x0000_s29712" name="Equation" r:id="rId6" imgW="507960" imgH="545760" progId="Equation.2">
              <p:embed/>
            </p:oleObj>
          </a:graphicData>
        </a:graphic>
      </p:graphicFrame>
      <p:sp>
        <p:nvSpPr>
          <p:cNvPr id="29713" name="Arc 17"/>
          <p:cNvSpPr>
            <a:spLocks/>
          </p:cNvSpPr>
          <p:nvPr/>
        </p:nvSpPr>
        <p:spPr bwMode="auto">
          <a:xfrm rot="10800000">
            <a:off x="2260600" y="2192338"/>
            <a:ext cx="4738688" cy="2571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29714" name="Oval 18"/>
          <p:cNvSpPr>
            <a:spLocks noChangeArrowheads="1"/>
          </p:cNvSpPr>
          <p:nvPr/>
        </p:nvSpPr>
        <p:spPr bwMode="auto">
          <a:xfrm>
            <a:off x="2578100" y="3171825"/>
            <a:ext cx="261938" cy="261938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Adding Preferences to the Box</a:t>
            </a:r>
          </a:p>
        </p:txBody>
      </p:sp>
      <p:sp>
        <p:nvSpPr>
          <p:cNvPr id="30723" name="Line 3"/>
          <p:cNvSpPr>
            <a:spLocks noChangeShapeType="1"/>
          </p:cNvSpPr>
          <p:nvPr/>
        </p:nvSpPr>
        <p:spPr bwMode="auto">
          <a:xfrm>
            <a:off x="7786688" y="1549400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24" name="Line 4"/>
          <p:cNvSpPr>
            <a:spLocks noChangeShapeType="1"/>
          </p:cNvSpPr>
          <p:nvPr/>
        </p:nvSpPr>
        <p:spPr bwMode="auto">
          <a:xfrm flipH="1">
            <a:off x="1628775" y="15573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0725" name="Object 5"/>
          <p:cNvGraphicFramePr>
            <a:graphicFrameLocks/>
          </p:cNvGraphicFramePr>
          <p:nvPr/>
        </p:nvGraphicFramePr>
        <p:xfrm>
          <a:off x="7870825" y="3186113"/>
          <a:ext cx="588963" cy="612775"/>
        </p:xfrm>
        <a:graphic>
          <a:graphicData uri="http://schemas.openxmlformats.org/presentationml/2006/ole">
            <p:oleObj spid="_x0000_s30725" name="Equation" r:id="rId3" imgW="507960" imgH="545760" progId="Equation.2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/>
          </p:cNvGraphicFramePr>
          <p:nvPr/>
        </p:nvGraphicFramePr>
        <p:xfrm>
          <a:off x="6624638" y="839788"/>
          <a:ext cx="590550" cy="612775"/>
        </p:xfrm>
        <a:graphic>
          <a:graphicData uri="http://schemas.openxmlformats.org/presentationml/2006/ole">
            <p:oleObj spid="_x0000_s30726" name="Equation" r:id="rId4" imgW="507960" imgH="545760" progId="Equation.2">
              <p:embed/>
            </p:oleObj>
          </a:graphicData>
        </a:graphic>
      </p:graphicFrame>
      <p:graphicFrame>
        <p:nvGraphicFramePr>
          <p:cNvPr id="30727" name="Object 7"/>
          <p:cNvGraphicFramePr>
            <a:graphicFrameLocks/>
          </p:cNvGraphicFramePr>
          <p:nvPr/>
        </p:nvGraphicFramePr>
        <p:xfrm>
          <a:off x="1111250" y="1027113"/>
          <a:ext cx="504825" cy="603250"/>
        </p:xfrm>
        <a:graphic>
          <a:graphicData uri="http://schemas.openxmlformats.org/presentationml/2006/ole">
            <p:oleObj spid="_x0000_s30727" name="Equation" r:id="rId5" imgW="444240" imgH="545760" progId="Equation.2">
              <p:embed/>
            </p:oleObj>
          </a:graphicData>
        </a:graphic>
      </p:graphicFrame>
      <p:graphicFrame>
        <p:nvGraphicFramePr>
          <p:cNvPr id="30728" name="Object 8"/>
          <p:cNvGraphicFramePr>
            <a:graphicFrameLocks/>
          </p:cNvGraphicFramePr>
          <p:nvPr/>
        </p:nvGraphicFramePr>
        <p:xfrm>
          <a:off x="7837488" y="5448300"/>
          <a:ext cx="504825" cy="603250"/>
        </p:xfrm>
        <a:graphic>
          <a:graphicData uri="http://schemas.openxmlformats.org/presentationml/2006/ole">
            <p:oleObj spid="_x0000_s30728" name="Equation" r:id="rId6" imgW="444240" imgH="545760" progId="Equation.2">
              <p:embed/>
            </p:oleObj>
          </a:graphicData>
        </a:graphic>
      </p:graphicFrame>
      <p:sp>
        <p:nvSpPr>
          <p:cNvPr id="30729" name="Line 9"/>
          <p:cNvSpPr>
            <a:spLocks noChangeShapeType="1"/>
          </p:cNvSpPr>
          <p:nvPr/>
        </p:nvSpPr>
        <p:spPr bwMode="auto">
          <a:xfrm>
            <a:off x="6084888" y="3044825"/>
            <a:ext cx="0" cy="101600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H="1">
            <a:off x="5064125" y="3040063"/>
            <a:ext cx="1016000" cy="0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>
            <a:off x="5108575" y="2997200"/>
            <a:ext cx="1006475" cy="1006475"/>
          </a:xfrm>
          <a:prstGeom prst="line">
            <a:avLst/>
          </a:prstGeom>
          <a:noFill/>
          <a:ln w="1016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 rot="2400000">
            <a:off x="3263900" y="4017963"/>
            <a:ext cx="30527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More preferred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3027363" y="898525"/>
            <a:ext cx="341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consumer B.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7694613" y="106521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 flipV="1">
            <a:off x="6850063" y="1550988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>
            <a:off x="6902450" y="3597275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37" name="Arc 17"/>
          <p:cNvSpPr>
            <a:spLocks/>
          </p:cNvSpPr>
          <p:nvPr/>
        </p:nvSpPr>
        <p:spPr bwMode="auto">
          <a:xfrm>
            <a:off x="2520950" y="2025650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0738" name="Oval 18"/>
          <p:cNvSpPr>
            <a:spLocks noChangeArrowheads="1"/>
          </p:cNvSpPr>
          <p:nvPr/>
        </p:nvSpPr>
        <p:spPr bwMode="auto">
          <a:xfrm>
            <a:off x="6723063" y="3505200"/>
            <a:ext cx="261937" cy="261938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Adding Preferences to the Box</a:t>
            </a:r>
          </a:p>
        </p:txBody>
      </p:sp>
      <p:sp>
        <p:nvSpPr>
          <p:cNvPr id="31747" name="Line 3"/>
          <p:cNvSpPr>
            <a:spLocks noChangeShapeType="1"/>
          </p:cNvSpPr>
          <p:nvPr/>
        </p:nvSpPr>
        <p:spPr bwMode="auto">
          <a:xfrm>
            <a:off x="1833563" y="1238250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48" name="Line 4"/>
          <p:cNvSpPr>
            <a:spLocks noChangeShapeType="1"/>
          </p:cNvSpPr>
          <p:nvPr/>
        </p:nvSpPr>
        <p:spPr bwMode="auto">
          <a:xfrm>
            <a:off x="1843088" y="53673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49" name="Line 5"/>
          <p:cNvSpPr>
            <a:spLocks noChangeShapeType="1"/>
          </p:cNvSpPr>
          <p:nvPr/>
        </p:nvSpPr>
        <p:spPr bwMode="auto">
          <a:xfrm>
            <a:off x="5884863" y="48863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 flipH="1">
            <a:off x="1830388" y="4914900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1751" name="Oval 7"/>
          <p:cNvSpPr>
            <a:spLocks noChangeArrowheads="1"/>
          </p:cNvSpPr>
          <p:nvPr/>
        </p:nvSpPr>
        <p:spPr bwMode="auto">
          <a:xfrm>
            <a:off x="5746750" y="4767263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1752" name="Object 8"/>
          <p:cNvGraphicFramePr>
            <a:graphicFrameLocks/>
          </p:cNvGraphicFramePr>
          <p:nvPr/>
        </p:nvGraphicFramePr>
        <p:xfrm>
          <a:off x="1095375" y="4454525"/>
          <a:ext cx="642938" cy="622300"/>
        </p:xfrm>
        <a:graphic>
          <a:graphicData uri="http://schemas.openxmlformats.org/presentationml/2006/ole">
            <p:oleObj spid="_x0000_s31752" name="Equation" r:id="rId3" imgW="545760" imgH="545760" progId="Equation.2">
              <p:embed/>
            </p:oleObj>
          </a:graphicData>
        </a:graphic>
      </p:graphicFrame>
      <p:graphicFrame>
        <p:nvGraphicFramePr>
          <p:cNvPr id="31753" name="Object 9"/>
          <p:cNvGraphicFramePr>
            <a:graphicFrameLocks/>
          </p:cNvGraphicFramePr>
          <p:nvPr/>
        </p:nvGraphicFramePr>
        <p:xfrm>
          <a:off x="5521325" y="5435600"/>
          <a:ext cx="644525" cy="622300"/>
        </p:xfrm>
        <a:graphic>
          <a:graphicData uri="http://schemas.openxmlformats.org/presentationml/2006/ole">
            <p:oleObj spid="_x0000_s31753" name="Equation" r:id="rId4" imgW="545760" imgH="545760" progId="Equation.2">
              <p:embed/>
            </p:oleObj>
          </a:graphicData>
        </a:graphic>
      </p:graphicFrame>
      <p:graphicFrame>
        <p:nvGraphicFramePr>
          <p:cNvPr id="31754" name="Object 10"/>
          <p:cNvGraphicFramePr>
            <a:graphicFrameLocks/>
          </p:cNvGraphicFramePr>
          <p:nvPr/>
        </p:nvGraphicFramePr>
        <p:xfrm>
          <a:off x="1160463" y="1027113"/>
          <a:ext cx="558800" cy="612775"/>
        </p:xfrm>
        <a:graphic>
          <a:graphicData uri="http://schemas.openxmlformats.org/presentationml/2006/ole">
            <p:oleObj spid="_x0000_s31754" name="Equation" r:id="rId5" imgW="482400" imgH="545760" progId="Equation.2">
              <p:embed/>
            </p:oleObj>
          </a:graphicData>
        </a:graphic>
      </p:graphicFrame>
      <p:graphicFrame>
        <p:nvGraphicFramePr>
          <p:cNvPr id="31755" name="Object 11"/>
          <p:cNvGraphicFramePr>
            <a:graphicFrameLocks/>
          </p:cNvGraphicFramePr>
          <p:nvPr/>
        </p:nvGraphicFramePr>
        <p:xfrm>
          <a:off x="7553325" y="5448300"/>
          <a:ext cx="558800" cy="612775"/>
        </p:xfrm>
        <a:graphic>
          <a:graphicData uri="http://schemas.openxmlformats.org/presentationml/2006/ole">
            <p:oleObj spid="_x0000_s31755" name="Equation" r:id="rId6" imgW="482400" imgH="545760" progId="Equation.2">
              <p:embed/>
            </p:oleObj>
          </a:graphicData>
        </a:graphic>
      </p:graphicFrame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1336675" y="5208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051300" y="898525"/>
            <a:ext cx="341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consumer A.</a:t>
            </a:r>
          </a:p>
        </p:txBody>
      </p:sp>
      <p:sp>
        <p:nvSpPr>
          <p:cNvPr id="31758" name="Arc 14"/>
          <p:cNvSpPr>
            <a:spLocks/>
          </p:cNvSpPr>
          <p:nvPr/>
        </p:nvSpPr>
        <p:spPr bwMode="auto">
          <a:xfrm rot="10800000">
            <a:off x="2474913" y="2101850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Adding Preferences to the Box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1833563" y="1238250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>
            <a:off x="1843088" y="53673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5884863" y="48863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>
            <a:off x="1830388" y="4914900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5746750" y="4767263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2776" name="Object 8"/>
          <p:cNvGraphicFramePr>
            <a:graphicFrameLocks/>
          </p:cNvGraphicFramePr>
          <p:nvPr/>
        </p:nvGraphicFramePr>
        <p:xfrm>
          <a:off x="1095375" y="4454525"/>
          <a:ext cx="642938" cy="622300"/>
        </p:xfrm>
        <a:graphic>
          <a:graphicData uri="http://schemas.openxmlformats.org/presentationml/2006/ole">
            <p:oleObj spid="_x0000_s32776" name="Equation" r:id="rId3" imgW="545760" imgH="545760" progId="Equation.2">
              <p:embed/>
            </p:oleObj>
          </a:graphicData>
        </a:graphic>
      </p:graphicFrame>
      <p:graphicFrame>
        <p:nvGraphicFramePr>
          <p:cNvPr id="32777" name="Object 9"/>
          <p:cNvGraphicFramePr>
            <a:graphicFrameLocks/>
          </p:cNvGraphicFramePr>
          <p:nvPr/>
        </p:nvGraphicFramePr>
        <p:xfrm>
          <a:off x="5521325" y="5435600"/>
          <a:ext cx="644525" cy="622300"/>
        </p:xfrm>
        <a:graphic>
          <a:graphicData uri="http://schemas.openxmlformats.org/presentationml/2006/ole">
            <p:oleObj spid="_x0000_s32777" name="Equation" r:id="rId4" imgW="545760" imgH="545760" progId="Equation.2">
              <p:embed/>
            </p:oleObj>
          </a:graphicData>
        </a:graphic>
      </p:graphicFrame>
      <p:graphicFrame>
        <p:nvGraphicFramePr>
          <p:cNvPr id="32778" name="Object 10"/>
          <p:cNvGraphicFramePr>
            <a:graphicFrameLocks/>
          </p:cNvGraphicFramePr>
          <p:nvPr/>
        </p:nvGraphicFramePr>
        <p:xfrm>
          <a:off x="1160463" y="1027113"/>
          <a:ext cx="558800" cy="612775"/>
        </p:xfrm>
        <a:graphic>
          <a:graphicData uri="http://schemas.openxmlformats.org/presentationml/2006/ole">
            <p:oleObj spid="_x0000_s32778" name="Equation" r:id="rId5" imgW="482400" imgH="545760" progId="Equation.2">
              <p:embed/>
            </p:oleObj>
          </a:graphicData>
        </a:graphic>
      </p:graphicFrame>
      <p:graphicFrame>
        <p:nvGraphicFramePr>
          <p:cNvPr id="32779" name="Object 11"/>
          <p:cNvGraphicFramePr>
            <a:graphicFrameLocks/>
          </p:cNvGraphicFramePr>
          <p:nvPr/>
        </p:nvGraphicFramePr>
        <p:xfrm>
          <a:off x="7553325" y="5448300"/>
          <a:ext cx="558800" cy="612775"/>
        </p:xfrm>
        <a:graphic>
          <a:graphicData uri="http://schemas.openxmlformats.org/presentationml/2006/ole">
            <p:oleObj spid="_x0000_s32779" name="Equation" r:id="rId6" imgW="482400" imgH="545760" progId="Equation.2">
              <p:embed/>
            </p:oleObj>
          </a:graphicData>
        </a:graphic>
      </p:graphicFrame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1336675" y="5208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32781" name="Arc 13"/>
          <p:cNvSpPr>
            <a:spLocks/>
          </p:cNvSpPr>
          <p:nvPr/>
        </p:nvSpPr>
        <p:spPr bwMode="auto">
          <a:xfrm rot="10800000">
            <a:off x="2474913" y="2101850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82" name="Line 14"/>
          <p:cNvSpPr>
            <a:spLocks noChangeShapeType="1"/>
          </p:cNvSpPr>
          <p:nvPr/>
        </p:nvSpPr>
        <p:spPr bwMode="auto">
          <a:xfrm>
            <a:off x="7262813" y="2192338"/>
            <a:ext cx="0" cy="411956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83" name="Line 15"/>
          <p:cNvSpPr>
            <a:spLocks noChangeShapeType="1"/>
          </p:cNvSpPr>
          <p:nvPr/>
        </p:nvSpPr>
        <p:spPr bwMode="auto">
          <a:xfrm flipH="1">
            <a:off x="1104900" y="2200275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2784" name="Object 16"/>
          <p:cNvGraphicFramePr>
            <a:graphicFrameLocks/>
          </p:cNvGraphicFramePr>
          <p:nvPr/>
        </p:nvGraphicFramePr>
        <p:xfrm>
          <a:off x="7346950" y="3829050"/>
          <a:ext cx="588963" cy="612775"/>
        </p:xfrm>
        <a:graphic>
          <a:graphicData uri="http://schemas.openxmlformats.org/presentationml/2006/ole">
            <p:oleObj spid="_x0000_s32784" name="Equation" r:id="rId7" imgW="507960" imgH="545760" progId="Equation.2">
              <p:embed/>
            </p:oleObj>
          </a:graphicData>
        </a:graphic>
      </p:graphicFrame>
      <p:graphicFrame>
        <p:nvGraphicFramePr>
          <p:cNvPr id="32785" name="Object 17"/>
          <p:cNvGraphicFramePr>
            <a:graphicFrameLocks/>
          </p:cNvGraphicFramePr>
          <p:nvPr/>
        </p:nvGraphicFramePr>
        <p:xfrm>
          <a:off x="6100763" y="1482725"/>
          <a:ext cx="590550" cy="612775"/>
        </p:xfrm>
        <a:graphic>
          <a:graphicData uri="http://schemas.openxmlformats.org/presentationml/2006/ole">
            <p:oleObj spid="_x0000_s32785" name="Equation" r:id="rId8" imgW="507960" imgH="545760" progId="Equation.2">
              <p:embed/>
            </p:oleObj>
          </a:graphicData>
        </a:graphic>
      </p:graphicFrame>
      <p:graphicFrame>
        <p:nvGraphicFramePr>
          <p:cNvPr id="32786" name="Object 18"/>
          <p:cNvGraphicFramePr>
            <a:graphicFrameLocks/>
          </p:cNvGraphicFramePr>
          <p:nvPr/>
        </p:nvGraphicFramePr>
        <p:xfrm>
          <a:off x="587375" y="1670050"/>
          <a:ext cx="504825" cy="603250"/>
        </p:xfrm>
        <a:graphic>
          <a:graphicData uri="http://schemas.openxmlformats.org/presentationml/2006/ole">
            <p:oleObj spid="_x0000_s32786" name="Equation" r:id="rId9" imgW="444240" imgH="545760" progId="Equation.2">
              <p:embed/>
            </p:oleObj>
          </a:graphicData>
        </a:graphic>
      </p:graphicFrame>
      <p:graphicFrame>
        <p:nvGraphicFramePr>
          <p:cNvPr id="32787" name="Object 19"/>
          <p:cNvGraphicFramePr>
            <a:graphicFrameLocks/>
          </p:cNvGraphicFramePr>
          <p:nvPr/>
        </p:nvGraphicFramePr>
        <p:xfrm>
          <a:off x="7313613" y="6091238"/>
          <a:ext cx="504825" cy="603250"/>
        </p:xfrm>
        <a:graphic>
          <a:graphicData uri="http://schemas.openxmlformats.org/presentationml/2006/ole">
            <p:oleObj spid="_x0000_s32787" name="Equation" r:id="rId10" imgW="444240" imgH="545760" progId="Equation.2">
              <p:embed/>
            </p:oleObj>
          </a:graphicData>
        </a:graphic>
      </p:graphicFrame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7170738" y="1708150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32789" name="Line 21"/>
          <p:cNvSpPr>
            <a:spLocks noChangeShapeType="1"/>
          </p:cNvSpPr>
          <p:nvPr/>
        </p:nvSpPr>
        <p:spPr bwMode="auto">
          <a:xfrm flipV="1">
            <a:off x="6326188" y="2193925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90" name="Line 22"/>
          <p:cNvSpPr>
            <a:spLocks noChangeShapeType="1"/>
          </p:cNvSpPr>
          <p:nvPr/>
        </p:nvSpPr>
        <p:spPr bwMode="auto">
          <a:xfrm>
            <a:off x="6378575" y="4240213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91" name="Arc 23"/>
          <p:cNvSpPr>
            <a:spLocks/>
          </p:cNvSpPr>
          <p:nvPr/>
        </p:nvSpPr>
        <p:spPr bwMode="auto">
          <a:xfrm>
            <a:off x="1997075" y="266858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2792" name="Oval 24"/>
          <p:cNvSpPr>
            <a:spLocks noChangeArrowheads="1"/>
          </p:cNvSpPr>
          <p:nvPr/>
        </p:nvSpPr>
        <p:spPr bwMode="auto">
          <a:xfrm>
            <a:off x="6199188" y="4148138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Exchange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Edgeworth and Bowley devised a diagram, called an </a:t>
            </a:r>
            <a:r>
              <a:rPr lang="en-US">
                <a:solidFill>
                  <a:schemeClr val="tx2"/>
                </a:solidFill>
              </a:rPr>
              <a:t>Edgeworth box</a:t>
            </a:r>
            <a:r>
              <a:rPr lang="en-US"/>
              <a:t>, to show all possible allocations of the available quantities of goods 1 and 2 between the two consumers.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Edgeworth’s Box</a:t>
            </a:r>
          </a:p>
        </p:txBody>
      </p:sp>
      <p:sp>
        <p:nvSpPr>
          <p:cNvPr id="33795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799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3800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33800" name="Equation" r:id="rId3" imgW="545760" imgH="545760" progId="Equation.2">
              <p:embed/>
            </p:oleObj>
          </a:graphicData>
        </a:graphic>
      </p:graphicFrame>
      <p:graphicFrame>
        <p:nvGraphicFramePr>
          <p:cNvPr id="33801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33801" name="Equation" r:id="rId4" imgW="545760" imgH="545760" progId="Equation.2">
              <p:embed/>
            </p:oleObj>
          </a:graphicData>
        </a:graphic>
      </p:graphicFrame>
      <p:graphicFrame>
        <p:nvGraphicFramePr>
          <p:cNvPr id="33802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33802" name="Equation" r:id="rId5" imgW="482400" imgH="545760" progId="Equation.2">
              <p:embed/>
            </p:oleObj>
          </a:graphicData>
        </a:graphic>
      </p:graphicFrame>
      <p:graphicFrame>
        <p:nvGraphicFramePr>
          <p:cNvPr id="33803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33803" name="Equation" r:id="rId6" imgW="482400" imgH="545760" progId="Equation.2">
              <p:embed/>
            </p:oleObj>
          </a:graphicData>
        </a:graphic>
      </p:graphicFrame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33805" name="Arc 13"/>
          <p:cNvSpPr>
            <a:spLocks/>
          </p:cNvSpPr>
          <p:nvPr/>
        </p:nvSpPr>
        <p:spPr bwMode="auto">
          <a:xfrm rot="10800000">
            <a:off x="2903538" y="1858963"/>
            <a:ext cx="3786187" cy="28336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3808" name="Object 16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33808" name="Equation" r:id="rId7" imgW="507960" imgH="545760" progId="Equation.2">
              <p:embed/>
            </p:oleObj>
          </a:graphicData>
        </a:graphic>
      </p:graphicFrame>
      <p:graphicFrame>
        <p:nvGraphicFramePr>
          <p:cNvPr id="33809" name="Object 17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33809" name="Equation" r:id="rId8" imgW="507960" imgH="545760" progId="Equation.2">
              <p:embed/>
            </p:oleObj>
          </a:graphicData>
        </a:graphic>
      </p:graphicFrame>
      <p:graphicFrame>
        <p:nvGraphicFramePr>
          <p:cNvPr id="33810" name="Object 18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33810" name="Equation" r:id="rId9" imgW="444240" imgH="545760" progId="Equation.2">
              <p:embed/>
            </p:oleObj>
          </a:graphicData>
        </a:graphic>
      </p:graphicFrame>
      <p:graphicFrame>
        <p:nvGraphicFramePr>
          <p:cNvPr id="33811" name="Object 19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33811" name="Equation" r:id="rId10" imgW="444240" imgH="545760" progId="Equation.2">
              <p:embed/>
            </p:oleObj>
          </a:graphicData>
        </a:graphic>
      </p:graphicFrame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33813" name="Line 21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14" name="Line 22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15" name="Arc 23"/>
          <p:cNvSpPr>
            <a:spLocks/>
          </p:cNvSpPr>
          <p:nvPr/>
        </p:nvSpPr>
        <p:spPr bwMode="auto">
          <a:xfrm>
            <a:off x="1971675" y="3071813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3816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Pareto-Improvement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An allocation of the endowment that improves the welfare of a consumer without reducing the welfare of another is a </a:t>
            </a:r>
            <a:r>
              <a:rPr lang="en-US">
                <a:solidFill>
                  <a:schemeClr val="tx2"/>
                </a:solidFill>
              </a:rPr>
              <a:t>Pareto-improving allocation</a:t>
            </a:r>
            <a:r>
              <a:rPr lang="en-US"/>
              <a:t>.</a:t>
            </a:r>
          </a:p>
          <a:p>
            <a:r>
              <a:rPr lang="en-US"/>
              <a:t>Where are the Pareto-improving allocations?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Edgeworth’s Box</a:t>
            </a: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4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5848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35848" name="Equation" r:id="rId3" imgW="545760" imgH="545760" progId="Equation.2">
              <p:embed/>
            </p:oleObj>
          </a:graphicData>
        </a:graphic>
      </p:graphicFrame>
      <p:graphicFrame>
        <p:nvGraphicFramePr>
          <p:cNvPr id="35849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35849" name="Equation" r:id="rId4" imgW="545760" imgH="545760" progId="Equation.2">
              <p:embed/>
            </p:oleObj>
          </a:graphicData>
        </a:graphic>
      </p:graphicFrame>
      <p:graphicFrame>
        <p:nvGraphicFramePr>
          <p:cNvPr id="35850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35850" name="Equation" r:id="rId5" imgW="482400" imgH="545760" progId="Equation.2">
              <p:embed/>
            </p:oleObj>
          </a:graphicData>
        </a:graphic>
      </p:graphicFrame>
      <p:graphicFrame>
        <p:nvGraphicFramePr>
          <p:cNvPr id="35851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35851" name="Equation" r:id="rId6" imgW="482400" imgH="545760" progId="Equation.2">
              <p:embed/>
            </p:oleObj>
          </a:graphicData>
        </a:graphic>
      </p:graphicFrame>
      <p:sp>
        <p:nvSpPr>
          <p:cNvPr id="35852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35853" name="Arc 13"/>
          <p:cNvSpPr>
            <a:spLocks/>
          </p:cNvSpPr>
          <p:nvPr/>
        </p:nvSpPr>
        <p:spPr bwMode="auto">
          <a:xfrm rot="10800000">
            <a:off x="2903538" y="1858963"/>
            <a:ext cx="3786187" cy="28336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54" name="Line 14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55" name="Line 15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5856" name="Object 16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35856" name="Equation" r:id="rId7" imgW="507960" imgH="545760" progId="Equation.2">
              <p:embed/>
            </p:oleObj>
          </a:graphicData>
        </a:graphic>
      </p:graphicFrame>
      <p:graphicFrame>
        <p:nvGraphicFramePr>
          <p:cNvPr id="35857" name="Object 17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35857" name="Equation" r:id="rId8" imgW="507960" imgH="545760" progId="Equation.2">
              <p:embed/>
            </p:oleObj>
          </a:graphicData>
        </a:graphic>
      </p:graphicFrame>
      <p:graphicFrame>
        <p:nvGraphicFramePr>
          <p:cNvPr id="35858" name="Object 18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35858" name="Equation" r:id="rId9" imgW="444240" imgH="545760" progId="Equation.2">
              <p:embed/>
            </p:oleObj>
          </a:graphicData>
        </a:graphic>
      </p:graphicFrame>
      <p:graphicFrame>
        <p:nvGraphicFramePr>
          <p:cNvPr id="35859" name="Object 19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35859" name="Equation" r:id="rId10" imgW="444240" imgH="545760" progId="Equation.2">
              <p:embed/>
            </p:oleObj>
          </a:graphicData>
        </a:graphic>
      </p:graphicFrame>
      <p:sp>
        <p:nvSpPr>
          <p:cNvPr id="35860" name="Rectangle 20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35861" name="Line 21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62" name="Line 22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63" name="Arc 23"/>
          <p:cNvSpPr>
            <a:spLocks/>
          </p:cNvSpPr>
          <p:nvPr/>
        </p:nvSpPr>
        <p:spPr bwMode="auto">
          <a:xfrm>
            <a:off x="1971675" y="3071813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5864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92" name="Freeform 28"/>
          <p:cNvSpPr>
            <a:spLocks/>
          </p:cNvSpPr>
          <p:nvPr/>
        </p:nvSpPr>
        <p:spPr bwMode="auto">
          <a:xfrm>
            <a:off x="3352800" y="3187700"/>
            <a:ext cx="3028950" cy="1517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176"/>
              </a:cxn>
              <a:cxn ang="0">
                <a:pos x="292" y="332"/>
              </a:cxn>
              <a:cxn ang="0">
                <a:pos x="472" y="480"/>
              </a:cxn>
              <a:cxn ang="0">
                <a:pos x="700" y="612"/>
              </a:cxn>
              <a:cxn ang="0">
                <a:pos x="928" y="732"/>
              </a:cxn>
              <a:cxn ang="0">
                <a:pos x="1136" y="804"/>
              </a:cxn>
              <a:cxn ang="0">
                <a:pos x="1432" y="888"/>
              </a:cxn>
              <a:cxn ang="0">
                <a:pos x="1688" y="932"/>
              </a:cxn>
              <a:cxn ang="0">
                <a:pos x="1908" y="956"/>
              </a:cxn>
              <a:cxn ang="0">
                <a:pos x="1736" y="764"/>
              </a:cxn>
              <a:cxn ang="0">
                <a:pos x="1536" y="600"/>
              </a:cxn>
              <a:cxn ang="0">
                <a:pos x="1348" y="472"/>
              </a:cxn>
              <a:cxn ang="0">
                <a:pos x="1132" y="356"/>
              </a:cxn>
              <a:cxn ang="0">
                <a:pos x="912" y="252"/>
              </a:cxn>
              <a:cxn ang="0">
                <a:pos x="680" y="172"/>
              </a:cxn>
              <a:cxn ang="0">
                <a:pos x="440" y="100"/>
              </a:cxn>
              <a:cxn ang="0">
                <a:pos x="268" y="52"/>
              </a:cxn>
              <a:cxn ang="0">
                <a:pos x="0" y="0"/>
              </a:cxn>
            </a:cxnLst>
            <a:rect l="0" t="0" r="r" b="b"/>
            <a:pathLst>
              <a:path w="1908" h="956">
                <a:moveTo>
                  <a:pt x="0" y="0"/>
                </a:moveTo>
                <a:lnTo>
                  <a:pt x="128" y="176"/>
                </a:lnTo>
                <a:lnTo>
                  <a:pt x="292" y="332"/>
                </a:lnTo>
                <a:lnTo>
                  <a:pt x="472" y="480"/>
                </a:lnTo>
                <a:lnTo>
                  <a:pt x="700" y="612"/>
                </a:lnTo>
                <a:lnTo>
                  <a:pt x="928" y="732"/>
                </a:lnTo>
                <a:lnTo>
                  <a:pt x="1136" y="804"/>
                </a:lnTo>
                <a:lnTo>
                  <a:pt x="1432" y="888"/>
                </a:lnTo>
                <a:lnTo>
                  <a:pt x="1688" y="932"/>
                </a:lnTo>
                <a:lnTo>
                  <a:pt x="1908" y="956"/>
                </a:lnTo>
                <a:lnTo>
                  <a:pt x="1736" y="764"/>
                </a:lnTo>
                <a:lnTo>
                  <a:pt x="1536" y="600"/>
                </a:lnTo>
                <a:lnTo>
                  <a:pt x="1348" y="472"/>
                </a:lnTo>
                <a:lnTo>
                  <a:pt x="1132" y="356"/>
                </a:lnTo>
                <a:lnTo>
                  <a:pt x="912" y="252"/>
                </a:lnTo>
                <a:lnTo>
                  <a:pt x="680" y="172"/>
                </a:lnTo>
                <a:lnTo>
                  <a:pt x="440" y="100"/>
                </a:lnTo>
                <a:lnTo>
                  <a:pt x="268" y="5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Pareto-Improvements</a:t>
            </a:r>
          </a:p>
        </p:txBody>
      </p:sp>
      <p:sp>
        <p:nvSpPr>
          <p:cNvPr id="36867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68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69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70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6872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36872" name="Equation" r:id="rId3" imgW="545760" imgH="545760" progId="Equation.2">
              <p:embed/>
            </p:oleObj>
          </a:graphicData>
        </a:graphic>
      </p:graphicFrame>
      <p:graphicFrame>
        <p:nvGraphicFramePr>
          <p:cNvPr id="36873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36873" name="Equation" r:id="rId4" imgW="545760" imgH="545760" progId="Equation.2">
              <p:embed/>
            </p:oleObj>
          </a:graphicData>
        </a:graphic>
      </p:graphicFrame>
      <p:graphicFrame>
        <p:nvGraphicFramePr>
          <p:cNvPr id="36874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36874" name="Equation" r:id="rId5" imgW="482400" imgH="545760" progId="Equation.2">
              <p:embed/>
            </p:oleObj>
          </a:graphicData>
        </a:graphic>
      </p:graphicFrame>
      <p:graphicFrame>
        <p:nvGraphicFramePr>
          <p:cNvPr id="36875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36875" name="Equation" r:id="rId6" imgW="482400" imgH="545760" progId="Equation.2">
              <p:embed/>
            </p:oleObj>
          </a:graphicData>
        </a:graphic>
      </p:graphicFrame>
      <p:sp>
        <p:nvSpPr>
          <p:cNvPr id="36876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36877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78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6879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36879" name="Equation" r:id="rId7" imgW="507960" imgH="545760" progId="Equation.2">
              <p:embed/>
            </p:oleObj>
          </a:graphicData>
        </a:graphic>
      </p:graphicFrame>
      <p:graphicFrame>
        <p:nvGraphicFramePr>
          <p:cNvPr id="36880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36880" name="Equation" r:id="rId8" imgW="507960" imgH="545760" progId="Equation.2">
              <p:embed/>
            </p:oleObj>
          </a:graphicData>
        </a:graphic>
      </p:graphicFrame>
      <p:graphicFrame>
        <p:nvGraphicFramePr>
          <p:cNvPr id="36881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36881" name="Equation" r:id="rId9" imgW="444240" imgH="545760" progId="Equation.2">
              <p:embed/>
            </p:oleObj>
          </a:graphicData>
        </a:graphic>
      </p:graphicFrame>
      <p:graphicFrame>
        <p:nvGraphicFramePr>
          <p:cNvPr id="36882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36882" name="Equation" r:id="rId10" imgW="444240" imgH="545760" progId="Equation.2">
              <p:embed/>
            </p:oleObj>
          </a:graphicData>
        </a:graphic>
      </p:graphicFrame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36884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85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87" name="Arc 23"/>
          <p:cNvSpPr>
            <a:spLocks/>
          </p:cNvSpPr>
          <p:nvPr/>
        </p:nvSpPr>
        <p:spPr bwMode="auto">
          <a:xfrm rot="10800000">
            <a:off x="2903538" y="1882775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88" name="Arc 24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89" name="Oval 25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6890" name="Rectangle 26"/>
          <p:cNvSpPr>
            <a:spLocks noChangeArrowheads="1"/>
          </p:cNvSpPr>
          <p:nvPr/>
        </p:nvSpPr>
        <p:spPr bwMode="auto">
          <a:xfrm>
            <a:off x="812800" y="5589588"/>
            <a:ext cx="43767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set of Pareto-</a:t>
            </a:r>
            <a:br>
              <a:rPr lang="en-US"/>
            </a:br>
            <a:r>
              <a:rPr lang="en-US"/>
              <a:t>improving allocations</a:t>
            </a:r>
          </a:p>
        </p:txBody>
      </p:sp>
      <p:sp>
        <p:nvSpPr>
          <p:cNvPr id="36891" name="Line 27"/>
          <p:cNvSpPr>
            <a:spLocks noChangeShapeType="1"/>
          </p:cNvSpPr>
          <p:nvPr/>
        </p:nvSpPr>
        <p:spPr bwMode="auto">
          <a:xfrm flipV="1">
            <a:off x="4214813" y="3929063"/>
            <a:ext cx="762000" cy="17145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Pareto-Improvements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Since each consumer can refuse to trade, the only possible outcomes from exchange are Pareto-improving allocations.</a:t>
            </a:r>
          </a:p>
          <a:p>
            <a:r>
              <a:rPr lang="en-US"/>
              <a:t>But which particular Pareto-improving allocation will be the outcome of trade?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0" name="Freeform 28"/>
          <p:cNvSpPr>
            <a:spLocks/>
          </p:cNvSpPr>
          <p:nvPr/>
        </p:nvSpPr>
        <p:spPr bwMode="auto">
          <a:xfrm>
            <a:off x="3352800" y="3187700"/>
            <a:ext cx="3028950" cy="1517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176"/>
              </a:cxn>
              <a:cxn ang="0">
                <a:pos x="292" y="332"/>
              </a:cxn>
              <a:cxn ang="0">
                <a:pos x="472" y="480"/>
              </a:cxn>
              <a:cxn ang="0">
                <a:pos x="700" y="612"/>
              </a:cxn>
              <a:cxn ang="0">
                <a:pos x="928" y="732"/>
              </a:cxn>
              <a:cxn ang="0">
                <a:pos x="1136" y="804"/>
              </a:cxn>
              <a:cxn ang="0">
                <a:pos x="1432" y="888"/>
              </a:cxn>
              <a:cxn ang="0">
                <a:pos x="1688" y="932"/>
              </a:cxn>
              <a:cxn ang="0">
                <a:pos x="1908" y="956"/>
              </a:cxn>
              <a:cxn ang="0">
                <a:pos x="1736" y="764"/>
              </a:cxn>
              <a:cxn ang="0">
                <a:pos x="1536" y="600"/>
              </a:cxn>
              <a:cxn ang="0">
                <a:pos x="1348" y="472"/>
              </a:cxn>
              <a:cxn ang="0">
                <a:pos x="1132" y="356"/>
              </a:cxn>
              <a:cxn ang="0">
                <a:pos x="912" y="252"/>
              </a:cxn>
              <a:cxn ang="0">
                <a:pos x="680" y="172"/>
              </a:cxn>
              <a:cxn ang="0">
                <a:pos x="440" y="100"/>
              </a:cxn>
              <a:cxn ang="0">
                <a:pos x="268" y="52"/>
              </a:cxn>
              <a:cxn ang="0">
                <a:pos x="0" y="0"/>
              </a:cxn>
            </a:cxnLst>
            <a:rect l="0" t="0" r="r" b="b"/>
            <a:pathLst>
              <a:path w="1908" h="956">
                <a:moveTo>
                  <a:pt x="0" y="0"/>
                </a:moveTo>
                <a:lnTo>
                  <a:pt x="128" y="176"/>
                </a:lnTo>
                <a:lnTo>
                  <a:pt x="292" y="332"/>
                </a:lnTo>
                <a:lnTo>
                  <a:pt x="472" y="480"/>
                </a:lnTo>
                <a:lnTo>
                  <a:pt x="700" y="612"/>
                </a:lnTo>
                <a:lnTo>
                  <a:pt x="928" y="732"/>
                </a:lnTo>
                <a:lnTo>
                  <a:pt x="1136" y="804"/>
                </a:lnTo>
                <a:lnTo>
                  <a:pt x="1432" y="888"/>
                </a:lnTo>
                <a:lnTo>
                  <a:pt x="1688" y="932"/>
                </a:lnTo>
                <a:lnTo>
                  <a:pt x="1908" y="956"/>
                </a:lnTo>
                <a:lnTo>
                  <a:pt x="1736" y="764"/>
                </a:lnTo>
                <a:lnTo>
                  <a:pt x="1536" y="600"/>
                </a:lnTo>
                <a:lnTo>
                  <a:pt x="1348" y="472"/>
                </a:lnTo>
                <a:lnTo>
                  <a:pt x="1132" y="356"/>
                </a:lnTo>
                <a:lnTo>
                  <a:pt x="912" y="252"/>
                </a:lnTo>
                <a:lnTo>
                  <a:pt x="680" y="172"/>
                </a:lnTo>
                <a:lnTo>
                  <a:pt x="440" y="100"/>
                </a:lnTo>
                <a:lnTo>
                  <a:pt x="268" y="5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Pareto-Improvements</a:t>
            </a:r>
          </a:p>
        </p:txBody>
      </p:sp>
      <p:sp>
        <p:nvSpPr>
          <p:cNvPr id="38915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17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18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19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8920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38920" name="Equation" r:id="rId3" imgW="545760" imgH="545760" progId="Equation.2">
              <p:embed/>
            </p:oleObj>
          </a:graphicData>
        </a:graphic>
      </p:graphicFrame>
      <p:graphicFrame>
        <p:nvGraphicFramePr>
          <p:cNvPr id="38921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38921" name="Equation" r:id="rId4" imgW="545760" imgH="545760" progId="Equation.2">
              <p:embed/>
            </p:oleObj>
          </a:graphicData>
        </a:graphic>
      </p:graphicFrame>
      <p:graphicFrame>
        <p:nvGraphicFramePr>
          <p:cNvPr id="38922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38922" name="Equation" r:id="rId5" imgW="482400" imgH="545760" progId="Equation.2">
              <p:embed/>
            </p:oleObj>
          </a:graphicData>
        </a:graphic>
      </p:graphicFrame>
      <p:graphicFrame>
        <p:nvGraphicFramePr>
          <p:cNvPr id="38923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38923" name="Equation" r:id="rId6" imgW="482400" imgH="545760" progId="Equation.2">
              <p:embed/>
            </p:oleObj>
          </a:graphicData>
        </a:graphic>
      </p:graphicFrame>
      <p:sp>
        <p:nvSpPr>
          <p:cNvPr id="38924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38927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38927" name="Equation" r:id="rId7" imgW="507960" imgH="545760" progId="Equation.2">
              <p:embed/>
            </p:oleObj>
          </a:graphicData>
        </a:graphic>
      </p:graphicFrame>
      <p:graphicFrame>
        <p:nvGraphicFramePr>
          <p:cNvPr id="38928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38928" name="Equation" r:id="rId8" imgW="507960" imgH="545760" progId="Equation.2">
              <p:embed/>
            </p:oleObj>
          </a:graphicData>
        </a:graphic>
      </p:graphicFrame>
      <p:graphicFrame>
        <p:nvGraphicFramePr>
          <p:cNvPr id="38929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38929" name="Equation" r:id="rId9" imgW="444240" imgH="545760" progId="Equation.2">
              <p:embed/>
            </p:oleObj>
          </a:graphicData>
        </a:graphic>
      </p:graphicFrame>
      <p:graphicFrame>
        <p:nvGraphicFramePr>
          <p:cNvPr id="38930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38930" name="Equation" r:id="rId10" imgW="444240" imgH="545760" progId="Equation.2">
              <p:embed/>
            </p:oleObj>
          </a:graphicData>
        </a:graphic>
      </p:graphicFrame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38932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33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35" name="Arc 23"/>
          <p:cNvSpPr>
            <a:spLocks/>
          </p:cNvSpPr>
          <p:nvPr/>
        </p:nvSpPr>
        <p:spPr bwMode="auto">
          <a:xfrm rot="10800000">
            <a:off x="2903538" y="1901825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36" name="Arc 24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37" name="Oval 25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8938" name="Rectangle 26"/>
          <p:cNvSpPr>
            <a:spLocks noChangeArrowheads="1"/>
          </p:cNvSpPr>
          <p:nvPr/>
        </p:nvSpPr>
        <p:spPr bwMode="auto">
          <a:xfrm>
            <a:off x="812800" y="5589588"/>
            <a:ext cx="4768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set of Pareto-</a:t>
            </a:r>
            <a:br>
              <a:rPr lang="en-US"/>
            </a:br>
            <a:r>
              <a:rPr lang="en-US"/>
              <a:t>improving reallocations</a:t>
            </a:r>
          </a:p>
        </p:txBody>
      </p:sp>
      <p:sp>
        <p:nvSpPr>
          <p:cNvPr id="38939" name="Line 27"/>
          <p:cNvSpPr>
            <a:spLocks noChangeShapeType="1"/>
          </p:cNvSpPr>
          <p:nvPr/>
        </p:nvSpPr>
        <p:spPr bwMode="auto">
          <a:xfrm flipV="1">
            <a:off x="4214813" y="3929063"/>
            <a:ext cx="762000" cy="17145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4" name="Freeform 8"/>
          <p:cNvSpPr>
            <a:spLocks/>
          </p:cNvSpPr>
          <p:nvPr/>
        </p:nvSpPr>
        <p:spPr bwMode="auto">
          <a:xfrm>
            <a:off x="1333500" y="1524000"/>
            <a:ext cx="7143750" cy="4048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220"/>
              </a:cxn>
              <a:cxn ang="0">
                <a:pos x="120" y="370"/>
              </a:cxn>
              <a:cxn ang="0">
                <a:pos x="240" y="600"/>
              </a:cxn>
              <a:cxn ang="0">
                <a:pos x="350" y="770"/>
              </a:cxn>
              <a:cxn ang="0">
                <a:pos x="500" y="960"/>
              </a:cxn>
              <a:cxn ang="0">
                <a:pos x="690" y="1150"/>
              </a:cxn>
              <a:cxn ang="0">
                <a:pos x="870" y="1320"/>
              </a:cxn>
              <a:cxn ang="0">
                <a:pos x="1080" y="1480"/>
              </a:cxn>
              <a:cxn ang="0">
                <a:pos x="1290" y="1620"/>
              </a:cxn>
              <a:cxn ang="0">
                <a:pos x="1540" y="1770"/>
              </a:cxn>
              <a:cxn ang="0">
                <a:pos x="1770" y="1900"/>
              </a:cxn>
              <a:cxn ang="0">
                <a:pos x="1980" y="1990"/>
              </a:cxn>
              <a:cxn ang="0">
                <a:pos x="2200" y="2090"/>
              </a:cxn>
              <a:cxn ang="0">
                <a:pos x="2480" y="2190"/>
              </a:cxn>
              <a:cxn ang="0">
                <a:pos x="2720" y="2260"/>
              </a:cxn>
              <a:cxn ang="0">
                <a:pos x="3020" y="2340"/>
              </a:cxn>
              <a:cxn ang="0">
                <a:pos x="3320" y="2400"/>
              </a:cxn>
              <a:cxn ang="0">
                <a:pos x="3630" y="2460"/>
              </a:cxn>
              <a:cxn ang="0">
                <a:pos x="3920" y="2510"/>
              </a:cxn>
              <a:cxn ang="0">
                <a:pos x="4240" y="2540"/>
              </a:cxn>
              <a:cxn ang="0">
                <a:pos x="4500" y="2550"/>
              </a:cxn>
              <a:cxn ang="0">
                <a:pos x="4430" y="2310"/>
              </a:cxn>
              <a:cxn ang="0">
                <a:pos x="4340" y="2100"/>
              </a:cxn>
              <a:cxn ang="0">
                <a:pos x="4250" y="1930"/>
              </a:cxn>
              <a:cxn ang="0">
                <a:pos x="4110" y="1740"/>
              </a:cxn>
              <a:cxn ang="0">
                <a:pos x="3930" y="1510"/>
              </a:cxn>
              <a:cxn ang="0">
                <a:pos x="3720" y="1320"/>
              </a:cxn>
              <a:cxn ang="0">
                <a:pos x="3480" y="1120"/>
              </a:cxn>
              <a:cxn ang="0">
                <a:pos x="3300" y="980"/>
              </a:cxn>
              <a:cxn ang="0">
                <a:pos x="3080" y="840"/>
              </a:cxn>
              <a:cxn ang="0">
                <a:pos x="2800" y="690"/>
              </a:cxn>
              <a:cxn ang="0">
                <a:pos x="2500" y="560"/>
              </a:cxn>
              <a:cxn ang="0">
                <a:pos x="2240" y="450"/>
              </a:cxn>
              <a:cxn ang="0">
                <a:pos x="1960" y="350"/>
              </a:cxn>
              <a:cxn ang="0">
                <a:pos x="1720" y="270"/>
              </a:cxn>
              <a:cxn ang="0">
                <a:pos x="1410" y="200"/>
              </a:cxn>
              <a:cxn ang="0">
                <a:pos x="1090" y="130"/>
              </a:cxn>
              <a:cxn ang="0">
                <a:pos x="740" y="70"/>
              </a:cxn>
              <a:cxn ang="0">
                <a:pos x="340" y="20"/>
              </a:cxn>
              <a:cxn ang="0">
                <a:pos x="0" y="0"/>
              </a:cxn>
            </a:cxnLst>
            <a:rect l="0" t="0" r="r" b="b"/>
            <a:pathLst>
              <a:path w="4500" h="2550">
                <a:moveTo>
                  <a:pt x="0" y="0"/>
                </a:moveTo>
                <a:lnTo>
                  <a:pt x="60" y="220"/>
                </a:lnTo>
                <a:lnTo>
                  <a:pt x="120" y="370"/>
                </a:lnTo>
                <a:lnTo>
                  <a:pt x="240" y="600"/>
                </a:lnTo>
                <a:lnTo>
                  <a:pt x="350" y="770"/>
                </a:lnTo>
                <a:lnTo>
                  <a:pt x="500" y="960"/>
                </a:lnTo>
                <a:lnTo>
                  <a:pt x="690" y="1150"/>
                </a:lnTo>
                <a:lnTo>
                  <a:pt x="870" y="1320"/>
                </a:lnTo>
                <a:lnTo>
                  <a:pt x="1080" y="1480"/>
                </a:lnTo>
                <a:lnTo>
                  <a:pt x="1290" y="1620"/>
                </a:lnTo>
                <a:lnTo>
                  <a:pt x="1540" y="1770"/>
                </a:lnTo>
                <a:lnTo>
                  <a:pt x="1770" y="1900"/>
                </a:lnTo>
                <a:lnTo>
                  <a:pt x="1980" y="1990"/>
                </a:lnTo>
                <a:lnTo>
                  <a:pt x="2200" y="2090"/>
                </a:lnTo>
                <a:lnTo>
                  <a:pt x="2480" y="2190"/>
                </a:lnTo>
                <a:lnTo>
                  <a:pt x="2720" y="2260"/>
                </a:lnTo>
                <a:lnTo>
                  <a:pt x="3020" y="2340"/>
                </a:lnTo>
                <a:lnTo>
                  <a:pt x="3320" y="2400"/>
                </a:lnTo>
                <a:lnTo>
                  <a:pt x="3630" y="2460"/>
                </a:lnTo>
                <a:lnTo>
                  <a:pt x="3920" y="2510"/>
                </a:lnTo>
                <a:lnTo>
                  <a:pt x="4240" y="2540"/>
                </a:lnTo>
                <a:lnTo>
                  <a:pt x="4500" y="2550"/>
                </a:lnTo>
                <a:lnTo>
                  <a:pt x="4430" y="2310"/>
                </a:lnTo>
                <a:lnTo>
                  <a:pt x="4340" y="2100"/>
                </a:lnTo>
                <a:lnTo>
                  <a:pt x="4250" y="1930"/>
                </a:lnTo>
                <a:lnTo>
                  <a:pt x="4110" y="1740"/>
                </a:lnTo>
                <a:lnTo>
                  <a:pt x="3930" y="1510"/>
                </a:lnTo>
                <a:lnTo>
                  <a:pt x="3720" y="1320"/>
                </a:lnTo>
                <a:lnTo>
                  <a:pt x="3480" y="1120"/>
                </a:lnTo>
                <a:lnTo>
                  <a:pt x="3300" y="980"/>
                </a:lnTo>
                <a:lnTo>
                  <a:pt x="3080" y="840"/>
                </a:lnTo>
                <a:lnTo>
                  <a:pt x="2800" y="690"/>
                </a:lnTo>
                <a:lnTo>
                  <a:pt x="2500" y="560"/>
                </a:lnTo>
                <a:lnTo>
                  <a:pt x="2240" y="450"/>
                </a:lnTo>
                <a:lnTo>
                  <a:pt x="1960" y="350"/>
                </a:lnTo>
                <a:lnTo>
                  <a:pt x="1720" y="270"/>
                </a:lnTo>
                <a:lnTo>
                  <a:pt x="1410" y="200"/>
                </a:lnTo>
                <a:lnTo>
                  <a:pt x="1090" y="130"/>
                </a:lnTo>
                <a:lnTo>
                  <a:pt x="740" y="70"/>
                </a:lnTo>
                <a:lnTo>
                  <a:pt x="340" y="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Pareto-Improvements</a:t>
            </a:r>
          </a:p>
        </p:txBody>
      </p:sp>
      <p:sp>
        <p:nvSpPr>
          <p:cNvPr id="39940" name="Arc 4"/>
          <p:cNvSpPr>
            <a:spLocks/>
          </p:cNvSpPr>
          <p:nvPr/>
        </p:nvSpPr>
        <p:spPr bwMode="auto">
          <a:xfrm rot="10800000">
            <a:off x="1265238" y="908050"/>
            <a:ext cx="7854950" cy="4691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600"/>
              <a:gd name="T1" fmla="*/ 0 h 21599"/>
              <a:gd name="T2" fmla="*/ 21600 w 21600"/>
              <a:gd name="T3" fmla="*/ 21599 h 21599"/>
              <a:gd name="T4" fmla="*/ 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188" y="-1"/>
                </a:moveTo>
                <a:cubicBezTo>
                  <a:pt x="12043" y="103"/>
                  <a:pt x="21600" y="9743"/>
                  <a:pt x="21600" y="21599"/>
                </a:cubicBezTo>
              </a:path>
              <a:path w="21600" h="21599" stroke="0" extrusionOk="0">
                <a:moveTo>
                  <a:pt x="188" y="-1"/>
                </a:moveTo>
                <a:cubicBezTo>
                  <a:pt x="12043" y="103"/>
                  <a:pt x="21600" y="9743"/>
                  <a:pt x="21600" y="21599"/>
                </a:cubicBezTo>
                <a:lnTo>
                  <a:pt x="0" y="21599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9941" name="Arc 5"/>
          <p:cNvSpPr>
            <a:spLocks/>
          </p:cNvSpPr>
          <p:nvPr/>
        </p:nvSpPr>
        <p:spPr bwMode="auto">
          <a:xfrm>
            <a:off x="738188" y="1501775"/>
            <a:ext cx="7812087" cy="4691063"/>
          </a:xfrm>
          <a:custGeom>
            <a:avLst/>
            <a:gdLst>
              <a:gd name="G0" fmla="+- 4 0 0"/>
              <a:gd name="G1" fmla="+- 21600 0 0"/>
              <a:gd name="G2" fmla="+- 21600 0 0"/>
              <a:gd name="T0" fmla="*/ 0 w 21604"/>
              <a:gd name="T1" fmla="*/ 0 h 21600"/>
              <a:gd name="T2" fmla="*/ 21604 w 21604"/>
              <a:gd name="T3" fmla="*/ 21600 h 21600"/>
              <a:gd name="T4" fmla="*/ 4 w 216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4" h="21600" fill="none" extrusionOk="0">
                <a:moveTo>
                  <a:pt x="0" y="0"/>
                </a:moveTo>
                <a:cubicBezTo>
                  <a:pt x="1" y="0"/>
                  <a:pt x="2" y="-1"/>
                  <a:pt x="4" y="0"/>
                </a:cubicBezTo>
                <a:cubicBezTo>
                  <a:pt x="11933" y="0"/>
                  <a:pt x="21604" y="9670"/>
                  <a:pt x="21604" y="21600"/>
                </a:cubicBezTo>
              </a:path>
              <a:path w="21604" h="21600" stroke="0" extrusionOk="0">
                <a:moveTo>
                  <a:pt x="0" y="0"/>
                </a:moveTo>
                <a:cubicBezTo>
                  <a:pt x="1" y="0"/>
                  <a:pt x="2" y="-1"/>
                  <a:pt x="4" y="0"/>
                </a:cubicBezTo>
                <a:cubicBezTo>
                  <a:pt x="11933" y="0"/>
                  <a:pt x="21604" y="9670"/>
                  <a:pt x="21604" y="21600"/>
                </a:cubicBezTo>
                <a:lnTo>
                  <a:pt x="4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9942" name="Oval 6"/>
          <p:cNvSpPr>
            <a:spLocks noChangeArrowheads="1"/>
          </p:cNvSpPr>
          <p:nvPr/>
        </p:nvSpPr>
        <p:spPr bwMode="auto">
          <a:xfrm>
            <a:off x="8126413" y="5222875"/>
            <a:ext cx="539750" cy="53975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9" name="Freeform 9"/>
          <p:cNvSpPr>
            <a:spLocks/>
          </p:cNvSpPr>
          <p:nvPr/>
        </p:nvSpPr>
        <p:spPr bwMode="auto">
          <a:xfrm>
            <a:off x="1333500" y="1524000"/>
            <a:ext cx="7143750" cy="4048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220"/>
              </a:cxn>
              <a:cxn ang="0">
                <a:pos x="120" y="370"/>
              </a:cxn>
              <a:cxn ang="0">
                <a:pos x="240" y="600"/>
              </a:cxn>
              <a:cxn ang="0">
                <a:pos x="350" y="770"/>
              </a:cxn>
              <a:cxn ang="0">
                <a:pos x="500" y="960"/>
              </a:cxn>
              <a:cxn ang="0">
                <a:pos x="690" y="1150"/>
              </a:cxn>
              <a:cxn ang="0">
                <a:pos x="870" y="1320"/>
              </a:cxn>
              <a:cxn ang="0">
                <a:pos x="1080" y="1480"/>
              </a:cxn>
              <a:cxn ang="0">
                <a:pos x="1290" y="1620"/>
              </a:cxn>
              <a:cxn ang="0">
                <a:pos x="1540" y="1770"/>
              </a:cxn>
              <a:cxn ang="0">
                <a:pos x="1770" y="1900"/>
              </a:cxn>
              <a:cxn ang="0">
                <a:pos x="1980" y="1990"/>
              </a:cxn>
              <a:cxn ang="0">
                <a:pos x="2200" y="2090"/>
              </a:cxn>
              <a:cxn ang="0">
                <a:pos x="2480" y="2190"/>
              </a:cxn>
              <a:cxn ang="0">
                <a:pos x="2720" y="2260"/>
              </a:cxn>
              <a:cxn ang="0">
                <a:pos x="3020" y="2340"/>
              </a:cxn>
              <a:cxn ang="0">
                <a:pos x="3320" y="2400"/>
              </a:cxn>
              <a:cxn ang="0">
                <a:pos x="3630" y="2460"/>
              </a:cxn>
              <a:cxn ang="0">
                <a:pos x="3920" y="2510"/>
              </a:cxn>
              <a:cxn ang="0">
                <a:pos x="4240" y="2540"/>
              </a:cxn>
              <a:cxn ang="0">
                <a:pos x="4500" y="2550"/>
              </a:cxn>
              <a:cxn ang="0">
                <a:pos x="4430" y="2310"/>
              </a:cxn>
              <a:cxn ang="0">
                <a:pos x="4340" y="2100"/>
              </a:cxn>
              <a:cxn ang="0">
                <a:pos x="4250" y="1930"/>
              </a:cxn>
              <a:cxn ang="0">
                <a:pos x="4110" y="1740"/>
              </a:cxn>
              <a:cxn ang="0">
                <a:pos x="3930" y="1510"/>
              </a:cxn>
              <a:cxn ang="0">
                <a:pos x="3720" y="1320"/>
              </a:cxn>
              <a:cxn ang="0">
                <a:pos x="3480" y="1120"/>
              </a:cxn>
              <a:cxn ang="0">
                <a:pos x="3300" y="980"/>
              </a:cxn>
              <a:cxn ang="0">
                <a:pos x="3080" y="840"/>
              </a:cxn>
              <a:cxn ang="0">
                <a:pos x="2800" y="690"/>
              </a:cxn>
              <a:cxn ang="0">
                <a:pos x="2500" y="560"/>
              </a:cxn>
              <a:cxn ang="0">
                <a:pos x="2240" y="450"/>
              </a:cxn>
              <a:cxn ang="0">
                <a:pos x="1960" y="350"/>
              </a:cxn>
              <a:cxn ang="0">
                <a:pos x="1720" y="270"/>
              </a:cxn>
              <a:cxn ang="0">
                <a:pos x="1410" y="200"/>
              </a:cxn>
              <a:cxn ang="0">
                <a:pos x="1090" y="130"/>
              </a:cxn>
              <a:cxn ang="0">
                <a:pos x="740" y="70"/>
              </a:cxn>
              <a:cxn ang="0">
                <a:pos x="340" y="20"/>
              </a:cxn>
              <a:cxn ang="0">
                <a:pos x="0" y="0"/>
              </a:cxn>
            </a:cxnLst>
            <a:rect l="0" t="0" r="r" b="b"/>
            <a:pathLst>
              <a:path w="4500" h="2550">
                <a:moveTo>
                  <a:pt x="0" y="0"/>
                </a:moveTo>
                <a:lnTo>
                  <a:pt x="60" y="220"/>
                </a:lnTo>
                <a:lnTo>
                  <a:pt x="120" y="370"/>
                </a:lnTo>
                <a:lnTo>
                  <a:pt x="240" y="600"/>
                </a:lnTo>
                <a:lnTo>
                  <a:pt x="350" y="770"/>
                </a:lnTo>
                <a:lnTo>
                  <a:pt x="500" y="960"/>
                </a:lnTo>
                <a:lnTo>
                  <a:pt x="690" y="1150"/>
                </a:lnTo>
                <a:lnTo>
                  <a:pt x="870" y="1320"/>
                </a:lnTo>
                <a:lnTo>
                  <a:pt x="1080" y="1480"/>
                </a:lnTo>
                <a:lnTo>
                  <a:pt x="1290" y="1620"/>
                </a:lnTo>
                <a:lnTo>
                  <a:pt x="1540" y="1770"/>
                </a:lnTo>
                <a:lnTo>
                  <a:pt x="1770" y="1900"/>
                </a:lnTo>
                <a:lnTo>
                  <a:pt x="1980" y="1990"/>
                </a:lnTo>
                <a:lnTo>
                  <a:pt x="2200" y="2090"/>
                </a:lnTo>
                <a:lnTo>
                  <a:pt x="2480" y="2190"/>
                </a:lnTo>
                <a:lnTo>
                  <a:pt x="2720" y="2260"/>
                </a:lnTo>
                <a:lnTo>
                  <a:pt x="3020" y="2340"/>
                </a:lnTo>
                <a:lnTo>
                  <a:pt x="3320" y="2400"/>
                </a:lnTo>
                <a:lnTo>
                  <a:pt x="3630" y="2460"/>
                </a:lnTo>
                <a:lnTo>
                  <a:pt x="3920" y="2510"/>
                </a:lnTo>
                <a:lnTo>
                  <a:pt x="4240" y="2540"/>
                </a:lnTo>
                <a:lnTo>
                  <a:pt x="4500" y="2550"/>
                </a:lnTo>
                <a:lnTo>
                  <a:pt x="4430" y="2310"/>
                </a:lnTo>
                <a:lnTo>
                  <a:pt x="4340" y="2100"/>
                </a:lnTo>
                <a:lnTo>
                  <a:pt x="4250" y="1930"/>
                </a:lnTo>
                <a:lnTo>
                  <a:pt x="4110" y="1740"/>
                </a:lnTo>
                <a:lnTo>
                  <a:pt x="3930" y="1510"/>
                </a:lnTo>
                <a:lnTo>
                  <a:pt x="3720" y="1320"/>
                </a:lnTo>
                <a:lnTo>
                  <a:pt x="3480" y="1120"/>
                </a:lnTo>
                <a:lnTo>
                  <a:pt x="3300" y="980"/>
                </a:lnTo>
                <a:lnTo>
                  <a:pt x="3080" y="840"/>
                </a:lnTo>
                <a:lnTo>
                  <a:pt x="2800" y="690"/>
                </a:lnTo>
                <a:lnTo>
                  <a:pt x="2500" y="560"/>
                </a:lnTo>
                <a:lnTo>
                  <a:pt x="2240" y="450"/>
                </a:lnTo>
                <a:lnTo>
                  <a:pt x="1960" y="350"/>
                </a:lnTo>
                <a:lnTo>
                  <a:pt x="1720" y="270"/>
                </a:lnTo>
                <a:lnTo>
                  <a:pt x="1410" y="200"/>
                </a:lnTo>
                <a:lnTo>
                  <a:pt x="1090" y="130"/>
                </a:lnTo>
                <a:lnTo>
                  <a:pt x="740" y="70"/>
                </a:lnTo>
                <a:lnTo>
                  <a:pt x="340" y="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Pareto-Improvements</a:t>
            </a:r>
          </a:p>
        </p:txBody>
      </p:sp>
      <p:sp>
        <p:nvSpPr>
          <p:cNvPr id="40964" name="Arc 4"/>
          <p:cNvSpPr>
            <a:spLocks/>
          </p:cNvSpPr>
          <p:nvPr/>
        </p:nvSpPr>
        <p:spPr bwMode="auto">
          <a:xfrm rot="10800000">
            <a:off x="1265238" y="908050"/>
            <a:ext cx="7854950" cy="4691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600"/>
              <a:gd name="T1" fmla="*/ 0 h 21599"/>
              <a:gd name="T2" fmla="*/ 21600 w 21600"/>
              <a:gd name="T3" fmla="*/ 21599 h 21599"/>
              <a:gd name="T4" fmla="*/ 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188" y="-1"/>
                </a:moveTo>
                <a:cubicBezTo>
                  <a:pt x="12043" y="103"/>
                  <a:pt x="21600" y="9743"/>
                  <a:pt x="21600" y="21599"/>
                </a:cubicBezTo>
              </a:path>
              <a:path w="21600" h="21599" stroke="0" extrusionOk="0">
                <a:moveTo>
                  <a:pt x="188" y="-1"/>
                </a:moveTo>
                <a:cubicBezTo>
                  <a:pt x="12043" y="103"/>
                  <a:pt x="21600" y="9743"/>
                  <a:pt x="21600" y="21599"/>
                </a:cubicBezTo>
                <a:lnTo>
                  <a:pt x="0" y="21599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0965" name="Arc 5"/>
          <p:cNvSpPr>
            <a:spLocks/>
          </p:cNvSpPr>
          <p:nvPr/>
        </p:nvSpPr>
        <p:spPr bwMode="auto">
          <a:xfrm>
            <a:off x="738188" y="1501775"/>
            <a:ext cx="7812087" cy="4691063"/>
          </a:xfrm>
          <a:custGeom>
            <a:avLst/>
            <a:gdLst>
              <a:gd name="G0" fmla="+- 4 0 0"/>
              <a:gd name="G1" fmla="+- 21600 0 0"/>
              <a:gd name="G2" fmla="+- 21600 0 0"/>
              <a:gd name="T0" fmla="*/ 0 w 21604"/>
              <a:gd name="T1" fmla="*/ 0 h 21600"/>
              <a:gd name="T2" fmla="*/ 21604 w 21604"/>
              <a:gd name="T3" fmla="*/ 21600 h 21600"/>
              <a:gd name="T4" fmla="*/ 4 w 216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4" h="21600" fill="none" extrusionOk="0">
                <a:moveTo>
                  <a:pt x="0" y="0"/>
                </a:moveTo>
                <a:cubicBezTo>
                  <a:pt x="1" y="0"/>
                  <a:pt x="2" y="-1"/>
                  <a:pt x="4" y="0"/>
                </a:cubicBezTo>
                <a:cubicBezTo>
                  <a:pt x="11933" y="0"/>
                  <a:pt x="21604" y="9670"/>
                  <a:pt x="21604" y="21600"/>
                </a:cubicBezTo>
              </a:path>
              <a:path w="21604" h="21600" stroke="0" extrusionOk="0">
                <a:moveTo>
                  <a:pt x="0" y="0"/>
                </a:moveTo>
                <a:cubicBezTo>
                  <a:pt x="1" y="0"/>
                  <a:pt x="2" y="-1"/>
                  <a:pt x="4" y="0"/>
                </a:cubicBezTo>
                <a:cubicBezTo>
                  <a:pt x="11933" y="0"/>
                  <a:pt x="21604" y="9670"/>
                  <a:pt x="21604" y="21600"/>
                </a:cubicBezTo>
                <a:lnTo>
                  <a:pt x="4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0966" name="Oval 6"/>
          <p:cNvSpPr>
            <a:spLocks noChangeArrowheads="1"/>
          </p:cNvSpPr>
          <p:nvPr/>
        </p:nvSpPr>
        <p:spPr bwMode="auto">
          <a:xfrm>
            <a:off x="8126413" y="5222875"/>
            <a:ext cx="539750" cy="53975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0967" name="Oval 7"/>
          <p:cNvSpPr>
            <a:spLocks noChangeArrowheads="1"/>
          </p:cNvSpPr>
          <p:nvPr/>
        </p:nvSpPr>
        <p:spPr bwMode="auto">
          <a:xfrm>
            <a:off x="6935788" y="4508500"/>
            <a:ext cx="539750" cy="53975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0970" name="Line 10"/>
          <p:cNvSpPr>
            <a:spLocks noChangeShapeType="1"/>
          </p:cNvSpPr>
          <p:nvPr/>
        </p:nvSpPr>
        <p:spPr bwMode="auto">
          <a:xfrm flipH="1" flipV="1">
            <a:off x="7453313" y="4938713"/>
            <a:ext cx="690562" cy="3714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6" name="Freeform 12"/>
          <p:cNvSpPr>
            <a:spLocks/>
          </p:cNvSpPr>
          <p:nvPr/>
        </p:nvSpPr>
        <p:spPr bwMode="auto">
          <a:xfrm>
            <a:off x="1333500" y="1524000"/>
            <a:ext cx="7143750" cy="4048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220"/>
              </a:cxn>
              <a:cxn ang="0">
                <a:pos x="120" y="370"/>
              </a:cxn>
              <a:cxn ang="0">
                <a:pos x="240" y="600"/>
              </a:cxn>
              <a:cxn ang="0">
                <a:pos x="350" y="770"/>
              </a:cxn>
              <a:cxn ang="0">
                <a:pos x="500" y="960"/>
              </a:cxn>
              <a:cxn ang="0">
                <a:pos x="690" y="1150"/>
              </a:cxn>
              <a:cxn ang="0">
                <a:pos x="870" y="1320"/>
              </a:cxn>
              <a:cxn ang="0">
                <a:pos x="1080" y="1480"/>
              </a:cxn>
              <a:cxn ang="0">
                <a:pos x="1290" y="1620"/>
              </a:cxn>
              <a:cxn ang="0">
                <a:pos x="1540" y="1770"/>
              </a:cxn>
              <a:cxn ang="0">
                <a:pos x="1770" y="1900"/>
              </a:cxn>
              <a:cxn ang="0">
                <a:pos x="1980" y="1990"/>
              </a:cxn>
              <a:cxn ang="0">
                <a:pos x="2200" y="2090"/>
              </a:cxn>
              <a:cxn ang="0">
                <a:pos x="2480" y="2190"/>
              </a:cxn>
              <a:cxn ang="0">
                <a:pos x="2720" y="2260"/>
              </a:cxn>
              <a:cxn ang="0">
                <a:pos x="3020" y="2340"/>
              </a:cxn>
              <a:cxn ang="0">
                <a:pos x="3320" y="2400"/>
              </a:cxn>
              <a:cxn ang="0">
                <a:pos x="3630" y="2460"/>
              </a:cxn>
              <a:cxn ang="0">
                <a:pos x="3920" y="2510"/>
              </a:cxn>
              <a:cxn ang="0">
                <a:pos x="4240" y="2540"/>
              </a:cxn>
              <a:cxn ang="0">
                <a:pos x="4500" y="2550"/>
              </a:cxn>
              <a:cxn ang="0">
                <a:pos x="4430" y="2310"/>
              </a:cxn>
              <a:cxn ang="0">
                <a:pos x="4340" y="2100"/>
              </a:cxn>
              <a:cxn ang="0">
                <a:pos x="4250" y="1930"/>
              </a:cxn>
              <a:cxn ang="0">
                <a:pos x="4110" y="1740"/>
              </a:cxn>
              <a:cxn ang="0">
                <a:pos x="3930" y="1510"/>
              </a:cxn>
              <a:cxn ang="0">
                <a:pos x="3720" y="1320"/>
              </a:cxn>
              <a:cxn ang="0">
                <a:pos x="3480" y="1120"/>
              </a:cxn>
              <a:cxn ang="0">
                <a:pos x="3300" y="980"/>
              </a:cxn>
              <a:cxn ang="0">
                <a:pos x="3080" y="840"/>
              </a:cxn>
              <a:cxn ang="0">
                <a:pos x="2800" y="690"/>
              </a:cxn>
              <a:cxn ang="0">
                <a:pos x="2500" y="560"/>
              </a:cxn>
              <a:cxn ang="0">
                <a:pos x="2240" y="450"/>
              </a:cxn>
              <a:cxn ang="0">
                <a:pos x="1960" y="350"/>
              </a:cxn>
              <a:cxn ang="0">
                <a:pos x="1720" y="270"/>
              </a:cxn>
              <a:cxn ang="0">
                <a:pos x="1410" y="200"/>
              </a:cxn>
              <a:cxn ang="0">
                <a:pos x="1090" y="130"/>
              </a:cxn>
              <a:cxn ang="0">
                <a:pos x="740" y="70"/>
              </a:cxn>
              <a:cxn ang="0">
                <a:pos x="340" y="20"/>
              </a:cxn>
              <a:cxn ang="0">
                <a:pos x="0" y="0"/>
              </a:cxn>
            </a:cxnLst>
            <a:rect l="0" t="0" r="r" b="b"/>
            <a:pathLst>
              <a:path w="4500" h="2550">
                <a:moveTo>
                  <a:pt x="0" y="0"/>
                </a:moveTo>
                <a:lnTo>
                  <a:pt x="60" y="220"/>
                </a:lnTo>
                <a:lnTo>
                  <a:pt x="120" y="370"/>
                </a:lnTo>
                <a:lnTo>
                  <a:pt x="240" y="600"/>
                </a:lnTo>
                <a:lnTo>
                  <a:pt x="350" y="770"/>
                </a:lnTo>
                <a:lnTo>
                  <a:pt x="500" y="960"/>
                </a:lnTo>
                <a:lnTo>
                  <a:pt x="690" y="1150"/>
                </a:lnTo>
                <a:lnTo>
                  <a:pt x="870" y="1320"/>
                </a:lnTo>
                <a:lnTo>
                  <a:pt x="1080" y="1480"/>
                </a:lnTo>
                <a:lnTo>
                  <a:pt x="1290" y="1620"/>
                </a:lnTo>
                <a:lnTo>
                  <a:pt x="1540" y="1770"/>
                </a:lnTo>
                <a:lnTo>
                  <a:pt x="1770" y="1900"/>
                </a:lnTo>
                <a:lnTo>
                  <a:pt x="1980" y="1990"/>
                </a:lnTo>
                <a:lnTo>
                  <a:pt x="2200" y="2090"/>
                </a:lnTo>
                <a:lnTo>
                  <a:pt x="2480" y="2190"/>
                </a:lnTo>
                <a:lnTo>
                  <a:pt x="2720" y="2260"/>
                </a:lnTo>
                <a:lnTo>
                  <a:pt x="3020" y="2340"/>
                </a:lnTo>
                <a:lnTo>
                  <a:pt x="3320" y="2400"/>
                </a:lnTo>
                <a:lnTo>
                  <a:pt x="3630" y="2460"/>
                </a:lnTo>
                <a:lnTo>
                  <a:pt x="3920" y="2510"/>
                </a:lnTo>
                <a:lnTo>
                  <a:pt x="4240" y="2540"/>
                </a:lnTo>
                <a:lnTo>
                  <a:pt x="4500" y="2550"/>
                </a:lnTo>
                <a:lnTo>
                  <a:pt x="4430" y="2310"/>
                </a:lnTo>
                <a:lnTo>
                  <a:pt x="4340" y="2100"/>
                </a:lnTo>
                <a:lnTo>
                  <a:pt x="4250" y="1930"/>
                </a:lnTo>
                <a:lnTo>
                  <a:pt x="4110" y="1740"/>
                </a:lnTo>
                <a:lnTo>
                  <a:pt x="3930" y="1510"/>
                </a:lnTo>
                <a:lnTo>
                  <a:pt x="3720" y="1320"/>
                </a:lnTo>
                <a:lnTo>
                  <a:pt x="3480" y="1120"/>
                </a:lnTo>
                <a:lnTo>
                  <a:pt x="3300" y="980"/>
                </a:lnTo>
                <a:lnTo>
                  <a:pt x="3080" y="840"/>
                </a:lnTo>
                <a:lnTo>
                  <a:pt x="2800" y="690"/>
                </a:lnTo>
                <a:lnTo>
                  <a:pt x="2500" y="560"/>
                </a:lnTo>
                <a:lnTo>
                  <a:pt x="2240" y="450"/>
                </a:lnTo>
                <a:lnTo>
                  <a:pt x="1960" y="350"/>
                </a:lnTo>
                <a:lnTo>
                  <a:pt x="1720" y="270"/>
                </a:lnTo>
                <a:lnTo>
                  <a:pt x="1410" y="200"/>
                </a:lnTo>
                <a:lnTo>
                  <a:pt x="1090" y="130"/>
                </a:lnTo>
                <a:lnTo>
                  <a:pt x="740" y="70"/>
                </a:lnTo>
                <a:lnTo>
                  <a:pt x="340" y="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Pareto-Improvements</a:t>
            </a:r>
          </a:p>
        </p:txBody>
      </p:sp>
      <p:sp>
        <p:nvSpPr>
          <p:cNvPr id="41988" name="Arc 4"/>
          <p:cNvSpPr>
            <a:spLocks/>
          </p:cNvSpPr>
          <p:nvPr/>
        </p:nvSpPr>
        <p:spPr bwMode="auto">
          <a:xfrm rot="10800000">
            <a:off x="1265238" y="908050"/>
            <a:ext cx="7854950" cy="4691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600"/>
              <a:gd name="T1" fmla="*/ 0 h 21599"/>
              <a:gd name="T2" fmla="*/ 21600 w 21600"/>
              <a:gd name="T3" fmla="*/ 21599 h 21599"/>
              <a:gd name="T4" fmla="*/ 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188" y="-1"/>
                </a:moveTo>
                <a:cubicBezTo>
                  <a:pt x="12043" y="103"/>
                  <a:pt x="21600" y="9743"/>
                  <a:pt x="21600" y="21599"/>
                </a:cubicBezTo>
              </a:path>
              <a:path w="21600" h="21599" stroke="0" extrusionOk="0">
                <a:moveTo>
                  <a:pt x="188" y="-1"/>
                </a:moveTo>
                <a:cubicBezTo>
                  <a:pt x="12043" y="103"/>
                  <a:pt x="21600" y="9743"/>
                  <a:pt x="21600" y="21599"/>
                </a:cubicBezTo>
                <a:lnTo>
                  <a:pt x="0" y="21599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89" name="Arc 5"/>
          <p:cNvSpPr>
            <a:spLocks/>
          </p:cNvSpPr>
          <p:nvPr/>
        </p:nvSpPr>
        <p:spPr bwMode="auto">
          <a:xfrm>
            <a:off x="738188" y="1501775"/>
            <a:ext cx="7812087" cy="4691063"/>
          </a:xfrm>
          <a:custGeom>
            <a:avLst/>
            <a:gdLst>
              <a:gd name="G0" fmla="+- 4 0 0"/>
              <a:gd name="G1" fmla="+- 21600 0 0"/>
              <a:gd name="G2" fmla="+- 21600 0 0"/>
              <a:gd name="T0" fmla="*/ 0 w 21604"/>
              <a:gd name="T1" fmla="*/ 0 h 21600"/>
              <a:gd name="T2" fmla="*/ 21604 w 21604"/>
              <a:gd name="T3" fmla="*/ 21600 h 21600"/>
              <a:gd name="T4" fmla="*/ 4 w 216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4" h="21600" fill="none" extrusionOk="0">
                <a:moveTo>
                  <a:pt x="0" y="0"/>
                </a:moveTo>
                <a:cubicBezTo>
                  <a:pt x="1" y="0"/>
                  <a:pt x="2" y="-1"/>
                  <a:pt x="4" y="0"/>
                </a:cubicBezTo>
                <a:cubicBezTo>
                  <a:pt x="11933" y="0"/>
                  <a:pt x="21604" y="9670"/>
                  <a:pt x="21604" y="21600"/>
                </a:cubicBezTo>
              </a:path>
              <a:path w="21604" h="21600" stroke="0" extrusionOk="0">
                <a:moveTo>
                  <a:pt x="0" y="0"/>
                </a:moveTo>
                <a:cubicBezTo>
                  <a:pt x="1" y="0"/>
                  <a:pt x="2" y="-1"/>
                  <a:pt x="4" y="0"/>
                </a:cubicBezTo>
                <a:cubicBezTo>
                  <a:pt x="11933" y="0"/>
                  <a:pt x="21604" y="9670"/>
                  <a:pt x="21604" y="21600"/>
                </a:cubicBezTo>
                <a:lnTo>
                  <a:pt x="4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90" name="Oval 6"/>
          <p:cNvSpPr>
            <a:spLocks noChangeArrowheads="1"/>
          </p:cNvSpPr>
          <p:nvPr/>
        </p:nvSpPr>
        <p:spPr bwMode="auto">
          <a:xfrm>
            <a:off x="8126413" y="5222875"/>
            <a:ext cx="539750" cy="53975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92" name="Arc 8"/>
          <p:cNvSpPr>
            <a:spLocks/>
          </p:cNvSpPr>
          <p:nvPr/>
        </p:nvSpPr>
        <p:spPr bwMode="auto">
          <a:xfrm rot="10800000">
            <a:off x="1738313" y="290513"/>
            <a:ext cx="7404100" cy="4711700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5 w 21599"/>
              <a:gd name="T1" fmla="*/ 0 h 21599"/>
              <a:gd name="T2" fmla="*/ 21599 w 21599"/>
              <a:gd name="T3" fmla="*/ 21359 h 21599"/>
              <a:gd name="T4" fmla="*/ 0 w 21599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9" fill="none" extrusionOk="0">
                <a:moveTo>
                  <a:pt x="185" y="-1"/>
                </a:moveTo>
                <a:cubicBezTo>
                  <a:pt x="11948" y="100"/>
                  <a:pt x="21467" y="9596"/>
                  <a:pt x="21598" y="21359"/>
                </a:cubicBezTo>
              </a:path>
              <a:path w="21599" h="21599" stroke="0" extrusionOk="0">
                <a:moveTo>
                  <a:pt x="185" y="-1"/>
                </a:moveTo>
                <a:cubicBezTo>
                  <a:pt x="11948" y="100"/>
                  <a:pt x="21467" y="9596"/>
                  <a:pt x="21598" y="21359"/>
                </a:cubicBezTo>
                <a:lnTo>
                  <a:pt x="0" y="21599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93" name="Arc 9"/>
          <p:cNvSpPr>
            <a:spLocks/>
          </p:cNvSpPr>
          <p:nvPr/>
        </p:nvSpPr>
        <p:spPr bwMode="auto">
          <a:xfrm>
            <a:off x="546100" y="2097088"/>
            <a:ext cx="7359650" cy="4476750"/>
          </a:xfrm>
          <a:custGeom>
            <a:avLst/>
            <a:gdLst>
              <a:gd name="G0" fmla="+- 5 0 0"/>
              <a:gd name="G1" fmla="+- 21600 0 0"/>
              <a:gd name="G2" fmla="+- 21600 0 0"/>
              <a:gd name="T0" fmla="*/ 0 w 21605"/>
              <a:gd name="T1" fmla="*/ 0 h 21600"/>
              <a:gd name="T2" fmla="*/ 21605 w 21605"/>
              <a:gd name="T3" fmla="*/ 21600 h 21600"/>
              <a:gd name="T4" fmla="*/ 5 w 2160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5" h="21600" fill="none" extrusionOk="0">
                <a:moveTo>
                  <a:pt x="0" y="0"/>
                </a:moveTo>
                <a:cubicBezTo>
                  <a:pt x="1" y="0"/>
                  <a:pt x="3" y="-1"/>
                  <a:pt x="5" y="0"/>
                </a:cubicBezTo>
                <a:cubicBezTo>
                  <a:pt x="11934" y="0"/>
                  <a:pt x="21605" y="9670"/>
                  <a:pt x="21605" y="21600"/>
                </a:cubicBezTo>
              </a:path>
              <a:path w="21605" h="21600" stroke="0" extrusionOk="0">
                <a:moveTo>
                  <a:pt x="0" y="0"/>
                </a:moveTo>
                <a:cubicBezTo>
                  <a:pt x="1" y="0"/>
                  <a:pt x="3" y="-1"/>
                  <a:pt x="5" y="0"/>
                </a:cubicBezTo>
                <a:cubicBezTo>
                  <a:pt x="11934" y="0"/>
                  <a:pt x="21605" y="9670"/>
                  <a:pt x="21605" y="21600"/>
                </a:cubicBezTo>
                <a:lnTo>
                  <a:pt x="5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94" name="Oval 10"/>
          <p:cNvSpPr>
            <a:spLocks noChangeArrowheads="1"/>
          </p:cNvSpPr>
          <p:nvPr/>
        </p:nvSpPr>
        <p:spPr bwMode="auto">
          <a:xfrm>
            <a:off x="6935788" y="4508500"/>
            <a:ext cx="539750" cy="53975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336550" y="3827463"/>
            <a:ext cx="6246813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Trade</a:t>
            </a:r>
            <a:br>
              <a:rPr lang="en-US"/>
            </a:br>
            <a:r>
              <a:rPr lang="en-US"/>
              <a:t>improves both</a:t>
            </a:r>
            <a:br>
              <a:rPr lang="en-US"/>
            </a:br>
            <a:r>
              <a:rPr lang="en-US"/>
              <a:t>A’s and B’s welfares.</a:t>
            </a:r>
            <a:br>
              <a:rPr lang="en-US"/>
            </a:br>
            <a:r>
              <a:rPr lang="en-US"/>
              <a:t>This is a </a:t>
            </a:r>
            <a:r>
              <a:rPr lang="en-US">
                <a:solidFill>
                  <a:schemeClr val="tx2"/>
                </a:solidFill>
              </a:rPr>
              <a:t>Pareto-improvement</a:t>
            </a:r>
            <a:r>
              <a:rPr lang="en-US"/>
              <a:t/>
            </a:r>
            <a:br>
              <a:rPr lang="en-US"/>
            </a:br>
            <a:r>
              <a:rPr lang="en-US"/>
              <a:t>over the endowment allocation.</a:t>
            </a:r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 flipH="1" flipV="1">
            <a:off x="7453313" y="4938713"/>
            <a:ext cx="690562" cy="3714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24" name="Freeform 16"/>
          <p:cNvSpPr>
            <a:spLocks/>
          </p:cNvSpPr>
          <p:nvPr/>
        </p:nvSpPr>
        <p:spPr bwMode="auto">
          <a:xfrm>
            <a:off x="1333500" y="1524000"/>
            <a:ext cx="7143750" cy="4048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220"/>
              </a:cxn>
              <a:cxn ang="0">
                <a:pos x="120" y="370"/>
              </a:cxn>
              <a:cxn ang="0">
                <a:pos x="240" y="600"/>
              </a:cxn>
              <a:cxn ang="0">
                <a:pos x="350" y="770"/>
              </a:cxn>
              <a:cxn ang="0">
                <a:pos x="500" y="960"/>
              </a:cxn>
              <a:cxn ang="0">
                <a:pos x="690" y="1150"/>
              </a:cxn>
              <a:cxn ang="0">
                <a:pos x="870" y="1320"/>
              </a:cxn>
              <a:cxn ang="0">
                <a:pos x="1080" y="1480"/>
              </a:cxn>
              <a:cxn ang="0">
                <a:pos x="1290" y="1620"/>
              </a:cxn>
              <a:cxn ang="0">
                <a:pos x="1540" y="1770"/>
              </a:cxn>
              <a:cxn ang="0">
                <a:pos x="1770" y="1900"/>
              </a:cxn>
              <a:cxn ang="0">
                <a:pos x="1980" y="1990"/>
              </a:cxn>
              <a:cxn ang="0">
                <a:pos x="2200" y="2090"/>
              </a:cxn>
              <a:cxn ang="0">
                <a:pos x="2480" y="2190"/>
              </a:cxn>
              <a:cxn ang="0">
                <a:pos x="2720" y="2260"/>
              </a:cxn>
              <a:cxn ang="0">
                <a:pos x="3020" y="2340"/>
              </a:cxn>
              <a:cxn ang="0">
                <a:pos x="3320" y="2400"/>
              </a:cxn>
              <a:cxn ang="0">
                <a:pos x="3630" y="2460"/>
              </a:cxn>
              <a:cxn ang="0">
                <a:pos x="3920" y="2510"/>
              </a:cxn>
              <a:cxn ang="0">
                <a:pos x="4240" y="2540"/>
              </a:cxn>
              <a:cxn ang="0">
                <a:pos x="4500" y="2550"/>
              </a:cxn>
              <a:cxn ang="0">
                <a:pos x="4430" y="2310"/>
              </a:cxn>
              <a:cxn ang="0">
                <a:pos x="4340" y="2100"/>
              </a:cxn>
              <a:cxn ang="0">
                <a:pos x="4250" y="1930"/>
              </a:cxn>
              <a:cxn ang="0">
                <a:pos x="4110" y="1740"/>
              </a:cxn>
              <a:cxn ang="0">
                <a:pos x="3930" y="1510"/>
              </a:cxn>
              <a:cxn ang="0">
                <a:pos x="3720" y="1320"/>
              </a:cxn>
              <a:cxn ang="0">
                <a:pos x="3480" y="1120"/>
              </a:cxn>
              <a:cxn ang="0">
                <a:pos x="3300" y="980"/>
              </a:cxn>
              <a:cxn ang="0">
                <a:pos x="3080" y="840"/>
              </a:cxn>
              <a:cxn ang="0">
                <a:pos x="2800" y="690"/>
              </a:cxn>
              <a:cxn ang="0">
                <a:pos x="2500" y="560"/>
              </a:cxn>
              <a:cxn ang="0">
                <a:pos x="2240" y="450"/>
              </a:cxn>
              <a:cxn ang="0">
                <a:pos x="1960" y="350"/>
              </a:cxn>
              <a:cxn ang="0">
                <a:pos x="1720" y="270"/>
              </a:cxn>
              <a:cxn ang="0">
                <a:pos x="1410" y="200"/>
              </a:cxn>
              <a:cxn ang="0">
                <a:pos x="1090" y="130"/>
              </a:cxn>
              <a:cxn ang="0">
                <a:pos x="740" y="70"/>
              </a:cxn>
              <a:cxn ang="0">
                <a:pos x="340" y="20"/>
              </a:cxn>
              <a:cxn ang="0">
                <a:pos x="0" y="0"/>
              </a:cxn>
            </a:cxnLst>
            <a:rect l="0" t="0" r="r" b="b"/>
            <a:pathLst>
              <a:path w="4500" h="2550">
                <a:moveTo>
                  <a:pt x="0" y="0"/>
                </a:moveTo>
                <a:lnTo>
                  <a:pt x="60" y="220"/>
                </a:lnTo>
                <a:lnTo>
                  <a:pt x="120" y="370"/>
                </a:lnTo>
                <a:lnTo>
                  <a:pt x="240" y="600"/>
                </a:lnTo>
                <a:lnTo>
                  <a:pt x="350" y="770"/>
                </a:lnTo>
                <a:lnTo>
                  <a:pt x="500" y="960"/>
                </a:lnTo>
                <a:lnTo>
                  <a:pt x="690" y="1150"/>
                </a:lnTo>
                <a:lnTo>
                  <a:pt x="870" y="1320"/>
                </a:lnTo>
                <a:lnTo>
                  <a:pt x="1080" y="1480"/>
                </a:lnTo>
                <a:lnTo>
                  <a:pt x="1290" y="1620"/>
                </a:lnTo>
                <a:lnTo>
                  <a:pt x="1540" y="1770"/>
                </a:lnTo>
                <a:lnTo>
                  <a:pt x="1770" y="1900"/>
                </a:lnTo>
                <a:lnTo>
                  <a:pt x="1980" y="1990"/>
                </a:lnTo>
                <a:lnTo>
                  <a:pt x="2200" y="2090"/>
                </a:lnTo>
                <a:lnTo>
                  <a:pt x="2480" y="2190"/>
                </a:lnTo>
                <a:lnTo>
                  <a:pt x="2720" y="2260"/>
                </a:lnTo>
                <a:lnTo>
                  <a:pt x="3020" y="2340"/>
                </a:lnTo>
                <a:lnTo>
                  <a:pt x="3320" y="2400"/>
                </a:lnTo>
                <a:lnTo>
                  <a:pt x="3630" y="2460"/>
                </a:lnTo>
                <a:lnTo>
                  <a:pt x="3920" y="2510"/>
                </a:lnTo>
                <a:lnTo>
                  <a:pt x="4240" y="2540"/>
                </a:lnTo>
                <a:lnTo>
                  <a:pt x="4500" y="2550"/>
                </a:lnTo>
                <a:lnTo>
                  <a:pt x="4430" y="2310"/>
                </a:lnTo>
                <a:lnTo>
                  <a:pt x="4340" y="2100"/>
                </a:lnTo>
                <a:lnTo>
                  <a:pt x="4250" y="1930"/>
                </a:lnTo>
                <a:lnTo>
                  <a:pt x="4110" y="1740"/>
                </a:lnTo>
                <a:lnTo>
                  <a:pt x="3930" y="1510"/>
                </a:lnTo>
                <a:lnTo>
                  <a:pt x="3720" y="1320"/>
                </a:lnTo>
                <a:lnTo>
                  <a:pt x="3480" y="1120"/>
                </a:lnTo>
                <a:lnTo>
                  <a:pt x="3300" y="980"/>
                </a:lnTo>
                <a:lnTo>
                  <a:pt x="3080" y="840"/>
                </a:lnTo>
                <a:lnTo>
                  <a:pt x="2800" y="690"/>
                </a:lnTo>
                <a:lnTo>
                  <a:pt x="2500" y="560"/>
                </a:lnTo>
                <a:lnTo>
                  <a:pt x="2240" y="450"/>
                </a:lnTo>
                <a:lnTo>
                  <a:pt x="1960" y="350"/>
                </a:lnTo>
                <a:lnTo>
                  <a:pt x="1720" y="270"/>
                </a:lnTo>
                <a:lnTo>
                  <a:pt x="1410" y="200"/>
                </a:lnTo>
                <a:lnTo>
                  <a:pt x="1090" y="130"/>
                </a:lnTo>
                <a:lnTo>
                  <a:pt x="740" y="70"/>
                </a:lnTo>
                <a:lnTo>
                  <a:pt x="340" y="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2413000" y="2235200"/>
            <a:ext cx="4940300" cy="262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" y="200"/>
              </a:cxn>
              <a:cxn ang="0">
                <a:pos x="368" y="432"/>
              </a:cxn>
              <a:cxn ang="0">
                <a:pos x="568" y="600"/>
              </a:cxn>
              <a:cxn ang="0">
                <a:pos x="800" y="768"/>
              </a:cxn>
              <a:cxn ang="0">
                <a:pos x="1080" y="952"/>
              </a:cxn>
              <a:cxn ang="0">
                <a:pos x="1384" y="1112"/>
              </a:cxn>
              <a:cxn ang="0">
                <a:pos x="1736" y="1264"/>
              </a:cxn>
              <a:cxn ang="0">
                <a:pos x="2080" y="1400"/>
              </a:cxn>
              <a:cxn ang="0">
                <a:pos x="2512" y="1528"/>
              </a:cxn>
              <a:cxn ang="0">
                <a:pos x="2800" y="1592"/>
              </a:cxn>
              <a:cxn ang="0">
                <a:pos x="3112" y="1656"/>
              </a:cxn>
              <a:cxn ang="0">
                <a:pos x="2848" y="1320"/>
              </a:cxn>
              <a:cxn ang="0">
                <a:pos x="2648" y="1144"/>
              </a:cxn>
              <a:cxn ang="0">
                <a:pos x="2440" y="976"/>
              </a:cxn>
              <a:cxn ang="0">
                <a:pos x="2248" y="832"/>
              </a:cxn>
              <a:cxn ang="0">
                <a:pos x="1944" y="640"/>
              </a:cxn>
              <a:cxn ang="0">
                <a:pos x="1616" y="480"/>
              </a:cxn>
              <a:cxn ang="0">
                <a:pos x="1360" y="360"/>
              </a:cxn>
              <a:cxn ang="0">
                <a:pos x="1056" y="248"/>
              </a:cxn>
              <a:cxn ang="0">
                <a:pos x="704" y="144"/>
              </a:cxn>
              <a:cxn ang="0">
                <a:pos x="432" y="80"/>
              </a:cxn>
              <a:cxn ang="0">
                <a:pos x="0" y="0"/>
              </a:cxn>
            </a:cxnLst>
            <a:rect l="0" t="0" r="r" b="b"/>
            <a:pathLst>
              <a:path w="3112" h="1656">
                <a:moveTo>
                  <a:pt x="0" y="0"/>
                </a:moveTo>
                <a:lnTo>
                  <a:pt x="152" y="200"/>
                </a:lnTo>
                <a:lnTo>
                  <a:pt x="368" y="432"/>
                </a:lnTo>
                <a:lnTo>
                  <a:pt x="568" y="600"/>
                </a:lnTo>
                <a:lnTo>
                  <a:pt x="800" y="768"/>
                </a:lnTo>
                <a:lnTo>
                  <a:pt x="1080" y="952"/>
                </a:lnTo>
                <a:lnTo>
                  <a:pt x="1384" y="1112"/>
                </a:lnTo>
                <a:lnTo>
                  <a:pt x="1736" y="1264"/>
                </a:lnTo>
                <a:lnTo>
                  <a:pt x="2080" y="1400"/>
                </a:lnTo>
                <a:lnTo>
                  <a:pt x="2512" y="1528"/>
                </a:lnTo>
                <a:lnTo>
                  <a:pt x="2800" y="1592"/>
                </a:lnTo>
                <a:lnTo>
                  <a:pt x="3112" y="1656"/>
                </a:lnTo>
                <a:lnTo>
                  <a:pt x="2848" y="1320"/>
                </a:lnTo>
                <a:lnTo>
                  <a:pt x="2648" y="1144"/>
                </a:lnTo>
                <a:lnTo>
                  <a:pt x="2440" y="976"/>
                </a:lnTo>
                <a:lnTo>
                  <a:pt x="2248" y="832"/>
                </a:lnTo>
                <a:lnTo>
                  <a:pt x="1944" y="640"/>
                </a:lnTo>
                <a:lnTo>
                  <a:pt x="1616" y="480"/>
                </a:lnTo>
                <a:lnTo>
                  <a:pt x="1360" y="360"/>
                </a:lnTo>
                <a:lnTo>
                  <a:pt x="1056" y="248"/>
                </a:lnTo>
                <a:lnTo>
                  <a:pt x="704" y="144"/>
                </a:lnTo>
                <a:lnTo>
                  <a:pt x="432" y="8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Pareto-Improvements</a:t>
            </a:r>
          </a:p>
        </p:txBody>
      </p:sp>
      <p:sp>
        <p:nvSpPr>
          <p:cNvPr id="43012" name="Arc 4"/>
          <p:cNvSpPr>
            <a:spLocks/>
          </p:cNvSpPr>
          <p:nvPr/>
        </p:nvSpPr>
        <p:spPr bwMode="auto">
          <a:xfrm rot="10800000">
            <a:off x="1265238" y="908050"/>
            <a:ext cx="7854950" cy="4691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600"/>
              <a:gd name="T1" fmla="*/ 0 h 21599"/>
              <a:gd name="T2" fmla="*/ 21600 w 21600"/>
              <a:gd name="T3" fmla="*/ 21599 h 21599"/>
              <a:gd name="T4" fmla="*/ 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188" y="-1"/>
                </a:moveTo>
                <a:cubicBezTo>
                  <a:pt x="12043" y="103"/>
                  <a:pt x="21600" y="9743"/>
                  <a:pt x="21600" y="21599"/>
                </a:cubicBezTo>
              </a:path>
              <a:path w="21600" h="21599" stroke="0" extrusionOk="0">
                <a:moveTo>
                  <a:pt x="188" y="-1"/>
                </a:moveTo>
                <a:cubicBezTo>
                  <a:pt x="12043" y="103"/>
                  <a:pt x="21600" y="9743"/>
                  <a:pt x="21600" y="21599"/>
                </a:cubicBezTo>
                <a:lnTo>
                  <a:pt x="0" y="21599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3" name="Arc 5"/>
          <p:cNvSpPr>
            <a:spLocks/>
          </p:cNvSpPr>
          <p:nvPr/>
        </p:nvSpPr>
        <p:spPr bwMode="auto">
          <a:xfrm>
            <a:off x="738188" y="1501775"/>
            <a:ext cx="7812087" cy="4691063"/>
          </a:xfrm>
          <a:custGeom>
            <a:avLst/>
            <a:gdLst>
              <a:gd name="G0" fmla="+- 4 0 0"/>
              <a:gd name="G1" fmla="+- 21600 0 0"/>
              <a:gd name="G2" fmla="+- 21600 0 0"/>
              <a:gd name="T0" fmla="*/ 0 w 21604"/>
              <a:gd name="T1" fmla="*/ 0 h 21600"/>
              <a:gd name="T2" fmla="*/ 21604 w 21604"/>
              <a:gd name="T3" fmla="*/ 21600 h 21600"/>
              <a:gd name="T4" fmla="*/ 4 w 216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4" h="21600" fill="none" extrusionOk="0">
                <a:moveTo>
                  <a:pt x="0" y="0"/>
                </a:moveTo>
                <a:cubicBezTo>
                  <a:pt x="1" y="0"/>
                  <a:pt x="2" y="-1"/>
                  <a:pt x="4" y="0"/>
                </a:cubicBezTo>
                <a:cubicBezTo>
                  <a:pt x="11933" y="0"/>
                  <a:pt x="21604" y="9670"/>
                  <a:pt x="21604" y="21600"/>
                </a:cubicBezTo>
              </a:path>
              <a:path w="21604" h="21600" stroke="0" extrusionOk="0">
                <a:moveTo>
                  <a:pt x="0" y="0"/>
                </a:moveTo>
                <a:cubicBezTo>
                  <a:pt x="1" y="0"/>
                  <a:pt x="2" y="-1"/>
                  <a:pt x="4" y="0"/>
                </a:cubicBezTo>
                <a:cubicBezTo>
                  <a:pt x="11933" y="0"/>
                  <a:pt x="21604" y="9670"/>
                  <a:pt x="21604" y="21600"/>
                </a:cubicBezTo>
                <a:lnTo>
                  <a:pt x="4" y="2160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8126413" y="5222875"/>
            <a:ext cx="539750" cy="53975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8" name="Arc 10"/>
          <p:cNvSpPr>
            <a:spLocks/>
          </p:cNvSpPr>
          <p:nvPr/>
        </p:nvSpPr>
        <p:spPr bwMode="auto">
          <a:xfrm rot="10800000">
            <a:off x="1738313" y="290513"/>
            <a:ext cx="7404100" cy="4711700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5 w 21599"/>
              <a:gd name="T1" fmla="*/ 0 h 21599"/>
              <a:gd name="T2" fmla="*/ 21599 w 21599"/>
              <a:gd name="T3" fmla="*/ 21359 h 21599"/>
              <a:gd name="T4" fmla="*/ 0 w 21599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9" fill="none" extrusionOk="0">
                <a:moveTo>
                  <a:pt x="185" y="-1"/>
                </a:moveTo>
                <a:cubicBezTo>
                  <a:pt x="11948" y="100"/>
                  <a:pt x="21467" y="9596"/>
                  <a:pt x="21598" y="21359"/>
                </a:cubicBezTo>
              </a:path>
              <a:path w="21599" h="21599" stroke="0" extrusionOk="0">
                <a:moveTo>
                  <a:pt x="185" y="-1"/>
                </a:moveTo>
                <a:cubicBezTo>
                  <a:pt x="11948" y="100"/>
                  <a:pt x="21467" y="9596"/>
                  <a:pt x="21598" y="21359"/>
                </a:cubicBezTo>
                <a:lnTo>
                  <a:pt x="0" y="21599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19" name="Arc 11"/>
          <p:cNvSpPr>
            <a:spLocks/>
          </p:cNvSpPr>
          <p:nvPr/>
        </p:nvSpPr>
        <p:spPr bwMode="auto">
          <a:xfrm>
            <a:off x="546100" y="2097088"/>
            <a:ext cx="7359650" cy="4476750"/>
          </a:xfrm>
          <a:custGeom>
            <a:avLst/>
            <a:gdLst>
              <a:gd name="G0" fmla="+- 5 0 0"/>
              <a:gd name="G1" fmla="+- 21600 0 0"/>
              <a:gd name="G2" fmla="+- 21600 0 0"/>
              <a:gd name="T0" fmla="*/ 0 w 21605"/>
              <a:gd name="T1" fmla="*/ 0 h 21600"/>
              <a:gd name="T2" fmla="*/ 21605 w 21605"/>
              <a:gd name="T3" fmla="*/ 21600 h 21600"/>
              <a:gd name="T4" fmla="*/ 5 w 2160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5" h="21600" fill="none" extrusionOk="0">
                <a:moveTo>
                  <a:pt x="0" y="0"/>
                </a:moveTo>
                <a:cubicBezTo>
                  <a:pt x="1" y="0"/>
                  <a:pt x="3" y="-1"/>
                  <a:pt x="5" y="0"/>
                </a:cubicBezTo>
                <a:cubicBezTo>
                  <a:pt x="11934" y="0"/>
                  <a:pt x="21605" y="9670"/>
                  <a:pt x="21605" y="21600"/>
                </a:cubicBezTo>
              </a:path>
              <a:path w="21605" h="21600" stroke="0" extrusionOk="0">
                <a:moveTo>
                  <a:pt x="0" y="0"/>
                </a:moveTo>
                <a:cubicBezTo>
                  <a:pt x="1" y="0"/>
                  <a:pt x="3" y="-1"/>
                  <a:pt x="5" y="0"/>
                </a:cubicBezTo>
                <a:cubicBezTo>
                  <a:pt x="11934" y="0"/>
                  <a:pt x="21605" y="9670"/>
                  <a:pt x="21605" y="21600"/>
                </a:cubicBezTo>
                <a:lnTo>
                  <a:pt x="5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20" name="Oval 12"/>
          <p:cNvSpPr>
            <a:spLocks noChangeArrowheads="1"/>
          </p:cNvSpPr>
          <p:nvPr/>
        </p:nvSpPr>
        <p:spPr bwMode="auto">
          <a:xfrm>
            <a:off x="6935788" y="4508500"/>
            <a:ext cx="539750" cy="53975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21" name="Rectangle 13"/>
          <p:cNvSpPr>
            <a:spLocks noChangeArrowheads="1"/>
          </p:cNvSpPr>
          <p:nvPr/>
        </p:nvSpPr>
        <p:spPr bwMode="auto">
          <a:xfrm>
            <a:off x="2244725" y="827088"/>
            <a:ext cx="684530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New mutual gains-to-trade region</a:t>
            </a:r>
            <a:br>
              <a:rPr lang="en-US"/>
            </a:br>
            <a:r>
              <a:rPr lang="en-US"/>
              <a:t>        is the set of all further Pareto-</a:t>
            </a:r>
            <a:br>
              <a:rPr lang="en-US"/>
            </a:br>
            <a:r>
              <a:rPr lang="en-US"/>
              <a:t>                             improving</a:t>
            </a:r>
            <a:br>
              <a:rPr lang="en-US"/>
            </a:br>
            <a:r>
              <a:rPr lang="en-US"/>
              <a:t>                                   reallocations.</a:t>
            </a:r>
            <a:br>
              <a:rPr lang="en-US"/>
            </a:br>
            <a:r>
              <a:rPr lang="en-US"/>
              <a:t>                              </a:t>
            </a:r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 flipH="1">
            <a:off x="4810125" y="2000250"/>
            <a:ext cx="500063" cy="1524000"/>
          </a:xfrm>
          <a:prstGeom prst="line">
            <a:avLst/>
          </a:prstGeom>
          <a:noFill/>
          <a:ln w="508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3023" name="Rectangle 15"/>
          <p:cNvSpPr>
            <a:spLocks noChangeArrowheads="1"/>
          </p:cNvSpPr>
          <p:nvPr/>
        </p:nvSpPr>
        <p:spPr bwMode="auto">
          <a:xfrm>
            <a:off x="336550" y="3827463"/>
            <a:ext cx="6246813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Trade</a:t>
            </a:r>
            <a:br>
              <a:rPr lang="en-US"/>
            </a:br>
            <a:r>
              <a:rPr lang="en-US"/>
              <a:t>improves both</a:t>
            </a:r>
            <a:br>
              <a:rPr lang="en-US"/>
            </a:br>
            <a:r>
              <a:rPr lang="en-US"/>
              <a:t>A’s and B’s welfares.</a:t>
            </a:r>
            <a:br>
              <a:rPr lang="en-US"/>
            </a:br>
            <a:r>
              <a:rPr lang="en-US"/>
              <a:t>This is a </a:t>
            </a:r>
            <a:r>
              <a:rPr lang="en-US">
                <a:solidFill>
                  <a:schemeClr val="tx2"/>
                </a:solidFill>
              </a:rPr>
              <a:t>Pareto-improvement</a:t>
            </a:r>
            <a:r>
              <a:rPr lang="en-US"/>
              <a:t/>
            </a:r>
            <a:br>
              <a:rPr lang="en-US"/>
            </a:br>
            <a:r>
              <a:rPr lang="en-US"/>
              <a:t>over the endowment allocation.</a:t>
            </a:r>
          </a:p>
        </p:txBody>
      </p:sp>
      <p:sp>
        <p:nvSpPr>
          <p:cNvPr id="43026" name="Line 18"/>
          <p:cNvSpPr>
            <a:spLocks noChangeShapeType="1"/>
          </p:cNvSpPr>
          <p:nvPr/>
        </p:nvSpPr>
        <p:spPr bwMode="auto">
          <a:xfrm flipH="1" flipV="1">
            <a:off x="7453313" y="4938713"/>
            <a:ext cx="690562" cy="3714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Starting an Edgeworth Box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50" name="Freeform 18"/>
          <p:cNvSpPr>
            <a:spLocks/>
          </p:cNvSpPr>
          <p:nvPr/>
        </p:nvSpPr>
        <p:spPr bwMode="auto">
          <a:xfrm>
            <a:off x="1333500" y="1524000"/>
            <a:ext cx="7143750" cy="40481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220"/>
              </a:cxn>
              <a:cxn ang="0">
                <a:pos x="120" y="370"/>
              </a:cxn>
              <a:cxn ang="0">
                <a:pos x="240" y="600"/>
              </a:cxn>
              <a:cxn ang="0">
                <a:pos x="350" y="770"/>
              </a:cxn>
              <a:cxn ang="0">
                <a:pos x="500" y="960"/>
              </a:cxn>
              <a:cxn ang="0">
                <a:pos x="690" y="1150"/>
              </a:cxn>
              <a:cxn ang="0">
                <a:pos x="870" y="1320"/>
              </a:cxn>
              <a:cxn ang="0">
                <a:pos x="1080" y="1480"/>
              </a:cxn>
              <a:cxn ang="0">
                <a:pos x="1290" y="1620"/>
              </a:cxn>
              <a:cxn ang="0">
                <a:pos x="1540" y="1770"/>
              </a:cxn>
              <a:cxn ang="0">
                <a:pos x="1770" y="1900"/>
              </a:cxn>
              <a:cxn ang="0">
                <a:pos x="1980" y="1990"/>
              </a:cxn>
              <a:cxn ang="0">
                <a:pos x="2200" y="2090"/>
              </a:cxn>
              <a:cxn ang="0">
                <a:pos x="2480" y="2190"/>
              </a:cxn>
              <a:cxn ang="0">
                <a:pos x="2720" y="2260"/>
              </a:cxn>
              <a:cxn ang="0">
                <a:pos x="3020" y="2340"/>
              </a:cxn>
              <a:cxn ang="0">
                <a:pos x="3320" y="2400"/>
              </a:cxn>
              <a:cxn ang="0">
                <a:pos x="3630" y="2460"/>
              </a:cxn>
              <a:cxn ang="0">
                <a:pos x="3920" y="2510"/>
              </a:cxn>
              <a:cxn ang="0">
                <a:pos x="4240" y="2540"/>
              </a:cxn>
              <a:cxn ang="0">
                <a:pos x="4500" y="2550"/>
              </a:cxn>
              <a:cxn ang="0">
                <a:pos x="4430" y="2310"/>
              </a:cxn>
              <a:cxn ang="0">
                <a:pos x="4340" y="2100"/>
              </a:cxn>
              <a:cxn ang="0">
                <a:pos x="4250" y="1930"/>
              </a:cxn>
              <a:cxn ang="0">
                <a:pos x="4110" y="1740"/>
              </a:cxn>
              <a:cxn ang="0">
                <a:pos x="3930" y="1510"/>
              </a:cxn>
              <a:cxn ang="0">
                <a:pos x="3720" y="1320"/>
              </a:cxn>
              <a:cxn ang="0">
                <a:pos x="3480" y="1120"/>
              </a:cxn>
              <a:cxn ang="0">
                <a:pos x="3300" y="980"/>
              </a:cxn>
              <a:cxn ang="0">
                <a:pos x="3080" y="840"/>
              </a:cxn>
              <a:cxn ang="0">
                <a:pos x="2800" y="690"/>
              </a:cxn>
              <a:cxn ang="0">
                <a:pos x="2500" y="560"/>
              </a:cxn>
              <a:cxn ang="0">
                <a:pos x="2240" y="450"/>
              </a:cxn>
              <a:cxn ang="0">
                <a:pos x="1960" y="350"/>
              </a:cxn>
              <a:cxn ang="0">
                <a:pos x="1720" y="270"/>
              </a:cxn>
              <a:cxn ang="0">
                <a:pos x="1410" y="200"/>
              </a:cxn>
              <a:cxn ang="0">
                <a:pos x="1090" y="130"/>
              </a:cxn>
              <a:cxn ang="0">
                <a:pos x="740" y="70"/>
              </a:cxn>
              <a:cxn ang="0">
                <a:pos x="340" y="20"/>
              </a:cxn>
              <a:cxn ang="0">
                <a:pos x="0" y="0"/>
              </a:cxn>
            </a:cxnLst>
            <a:rect l="0" t="0" r="r" b="b"/>
            <a:pathLst>
              <a:path w="4500" h="2550">
                <a:moveTo>
                  <a:pt x="0" y="0"/>
                </a:moveTo>
                <a:lnTo>
                  <a:pt x="60" y="220"/>
                </a:lnTo>
                <a:lnTo>
                  <a:pt x="120" y="370"/>
                </a:lnTo>
                <a:lnTo>
                  <a:pt x="240" y="600"/>
                </a:lnTo>
                <a:lnTo>
                  <a:pt x="350" y="770"/>
                </a:lnTo>
                <a:lnTo>
                  <a:pt x="500" y="960"/>
                </a:lnTo>
                <a:lnTo>
                  <a:pt x="690" y="1150"/>
                </a:lnTo>
                <a:lnTo>
                  <a:pt x="870" y="1320"/>
                </a:lnTo>
                <a:lnTo>
                  <a:pt x="1080" y="1480"/>
                </a:lnTo>
                <a:lnTo>
                  <a:pt x="1290" y="1620"/>
                </a:lnTo>
                <a:lnTo>
                  <a:pt x="1540" y="1770"/>
                </a:lnTo>
                <a:lnTo>
                  <a:pt x="1770" y="1900"/>
                </a:lnTo>
                <a:lnTo>
                  <a:pt x="1980" y="1990"/>
                </a:lnTo>
                <a:lnTo>
                  <a:pt x="2200" y="2090"/>
                </a:lnTo>
                <a:lnTo>
                  <a:pt x="2480" y="2190"/>
                </a:lnTo>
                <a:lnTo>
                  <a:pt x="2720" y="2260"/>
                </a:lnTo>
                <a:lnTo>
                  <a:pt x="3020" y="2340"/>
                </a:lnTo>
                <a:lnTo>
                  <a:pt x="3320" y="2400"/>
                </a:lnTo>
                <a:lnTo>
                  <a:pt x="3630" y="2460"/>
                </a:lnTo>
                <a:lnTo>
                  <a:pt x="3920" y="2510"/>
                </a:lnTo>
                <a:lnTo>
                  <a:pt x="4240" y="2540"/>
                </a:lnTo>
                <a:lnTo>
                  <a:pt x="4500" y="2550"/>
                </a:lnTo>
                <a:lnTo>
                  <a:pt x="4430" y="2310"/>
                </a:lnTo>
                <a:lnTo>
                  <a:pt x="4340" y="2100"/>
                </a:lnTo>
                <a:lnTo>
                  <a:pt x="4250" y="1930"/>
                </a:lnTo>
                <a:lnTo>
                  <a:pt x="4110" y="1740"/>
                </a:lnTo>
                <a:lnTo>
                  <a:pt x="3930" y="1510"/>
                </a:lnTo>
                <a:lnTo>
                  <a:pt x="3720" y="1320"/>
                </a:lnTo>
                <a:lnTo>
                  <a:pt x="3480" y="1120"/>
                </a:lnTo>
                <a:lnTo>
                  <a:pt x="3300" y="980"/>
                </a:lnTo>
                <a:lnTo>
                  <a:pt x="3080" y="840"/>
                </a:lnTo>
                <a:lnTo>
                  <a:pt x="2800" y="690"/>
                </a:lnTo>
                <a:lnTo>
                  <a:pt x="2500" y="560"/>
                </a:lnTo>
                <a:lnTo>
                  <a:pt x="2240" y="450"/>
                </a:lnTo>
                <a:lnTo>
                  <a:pt x="1960" y="350"/>
                </a:lnTo>
                <a:lnTo>
                  <a:pt x="1720" y="270"/>
                </a:lnTo>
                <a:lnTo>
                  <a:pt x="1410" y="200"/>
                </a:lnTo>
                <a:lnTo>
                  <a:pt x="1090" y="130"/>
                </a:lnTo>
                <a:lnTo>
                  <a:pt x="740" y="70"/>
                </a:lnTo>
                <a:lnTo>
                  <a:pt x="340" y="20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51" name="Freeform 19"/>
          <p:cNvSpPr>
            <a:spLocks/>
          </p:cNvSpPr>
          <p:nvPr/>
        </p:nvSpPr>
        <p:spPr bwMode="auto">
          <a:xfrm>
            <a:off x="2413000" y="2235200"/>
            <a:ext cx="4940300" cy="262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2" y="200"/>
              </a:cxn>
              <a:cxn ang="0">
                <a:pos x="368" y="432"/>
              </a:cxn>
              <a:cxn ang="0">
                <a:pos x="568" y="600"/>
              </a:cxn>
              <a:cxn ang="0">
                <a:pos x="800" y="768"/>
              </a:cxn>
              <a:cxn ang="0">
                <a:pos x="1080" y="952"/>
              </a:cxn>
              <a:cxn ang="0">
                <a:pos x="1384" y="1112"/>
              </a:cxn>
              <a:cxn ang="0">
                <a:pos x="1736" y="1264"/>
              </a:cxn>
              <a:cxn ang="0">
                <a:pos x="2080" y="1400"/>
              </a:cxn>
              <a:cxn ang="0">
                <a:pos x="2512" y="1528"/>
              </a:cxn>
              <a:cxn ang="0">
                <a:pos x="2800" y="1592"/>
              </a:cxn>
              <a:cxn ang="0">
                <a:pos x="3112" y="1656"/>
              </a:cxn>
              <a:cxn ang="0">
                <a:pos x="2848" y="1320"/>
              </a:cxn>
              <a:cxn ang="0">
                <a:pos x="2648" y="1144"/>
              </a:cxn>
              <a:cxn ang="0">
                <a:pos x="2440" y="976"/>
              </a:cxn>
              <a:cxn ang="0">
                <a:pos x="2248" y="832"/>
              </a:cxn>
              <a:cxn ang="0">
                <a:pos x="1944" y="640"/>
              </a:cxn>
              <a:cxn ang="0">
                <a:pos x="1616" y="480"/>
              </a:cxn>
              <a:cxn ang="0">
                <a:pos x="1360" y="360"/>
              </a:cxn>
              <a:cxn ang="0">
                <a:pos x="1056" y="248"/>
              </a:cxn>
              <a:cxn ang="0">
                <a:pos x="704" y="144"/>
              </a:cxn>
              <a:cxn ang="0">
                <a:pos x="432" y="80"/>
              </a:cxn>
              <a:cxn ang="0">
                <a:pos x="0" y="0"/>
              </a:cxn>
            </a:cxnLst>
            <a:rect l="0" t="0" r="r" b="b"/>
            <a:pathLst>
              <a:path w="3112" h="1656">
                <a:moveTo>
                  <a:pt x="0" y="0"/>
                </a:moveTo>
                <a:lnTo>
                  <a:pt x="152" y="200"/>
                </a:lnTo>
                <a:lnTo>
                  <a:pt x="368" y="432"/>
                </a:lnTo>
                <a:lnTo>
                  <a:pt x="568" y="600"/>
                </a:lnTo>
                <a:lnTo>
                  <a:pt x="800" y="768"/>
                </a:lnTo>
                <a:lnTo>
                  <a:pt x="1080" y="952"/>
                </a:lnTo>
                <a:lnTo>
                  <a:pt x="1384" y="1112"/>
                </a:lnTo>
                <a:lnTo>
                  <a:pt x="1736" y="1264"/>
                </a:lnTo>
                <a:lnTo>
                  <a:pt x="2080" y="1400"/>
                </a:lnTo>
                <a:lnTo>
                  <a:pt x="2512" y="1528"/>
                </a:lnTo>
                <a:lnTo>
                  <a:pt x="2800" y="1592"/>
                </a:lnTo>
                <a:lnTo>
                  <a:pt x="3112" y="1656"/>
                </a:lnTo>
                <a:lnTo>
                  <a:pt x="2848" y="1320"/>
                </a:lnTo>
                <a:lnTo>
                  <a:pt x="2648" y="1144"/>
                </a:lnTo>
                <a:lnTo>
                  <a:pt x="2440" y="976"/>
                </a:lnTo>
                <a:lnTo>
                  <a:pt x="2248" y="832"/>
                </a:lnTo>
                <a:lnTo>
                  <a:pt x="1944" y="640"/>
                </a:lnTo>
                <a:lnTo>
                  <a:pt x="1616" y="480"/>
                </a:lnTo>
                <a:lnTo>
                  <a:pt x="1360" y="360"/>
                </a:lnTo>
                <a:lnTo>
                  <a:pt x="1056" y="248"/>
                </a:lnTo>
                <a:lnTo>
                  <a:pt x="704" y="144"/>
                </a:lnTo>
                <a:lnTo>
                  <a:pt x="432" y="80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Pareto-Improvements</a:t>
            </a:r>
          </a:p>
        </p:txBody>
      </p:sp>
      <p:sp>
        <p:nvSpPr>
          <p:cNvPr id="44036" name="Arc 4"/>
          <p:cNvSpPr>
            <a:spLocks/>
          </p:cNvSpPr>
          <p:nvPr/>
        </p:nvSpPr>
        <p:spPr bwMode="auto">
          <a:xfrm rot="10800000">
            <a:off x="1265238" y="908050"/>
            <a:ext cx="7854950" cy="4691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600"/>
              <a:gd name="T1" fmla="*/ 0 h 21599"/>
              <a:gd name="T2" fmla="*/ 21600 w 21600"/>
              <a:gd name="T3" fmla="*/ 21599 h 21599"/>
              <a:gd name="T4" fmla="*/ 0 w 21600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99" fill="none" extrusionOk="0">
                <a:moveTo>
                  <a:pt x="188" y="-1"/>
                </a:moveTo>
                <a:cubicBezTo>
                  <a:pt x="12043" y="103"/>
                  <a:pt x="21600" y="9743"/>
                  <a:pt x="21600" y="21599"/>
                </a:cubicBezTo>
              </a:path>
              <a:path w="21600" h="21599" stroke="0" extrusionOk="0">
                <a:moveTo>
                  <a:pt x="188" y="-1"/>
                </a:moveTo>
                <a:cubicBezTo>
                  <a:pt x="12043" y="103"/>
                  <a:pt x="21600" y="9743"/>
                  <a:pt x="21600" y="21599"/>
                </a:cubicBezTo>
                <a:lnTo>
                  <a:pt x="0" y="21599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37" name="Arc 5"/>
          <p:cNvSpPr>
            <a:spLocks/>
          </p:cNvSpPr>
          <p:nvPr/>
        </p:nvSpPr>
        <p:spPr bwMode="auto">
          <a:xfrm>
            <a:off x="738188" y="1501775"/>
            <a:ext cx="7812087" cy="4691063"/>
          </a:xfrm>
          <a:custGeom>
            <a:avLst/>
            <a:gdLst>
              <a:gd name="G0" fmla="+- 4 0 0"/>
              <a:gd name="G1" fmla="+- 21600 0 0"/>
              <a:gd name="G2" fmla="+- 21600 0 0"/>
              <a:gd name="T0" fmla="*/ 0 w 21604"/>
              <a:gd name="T1" fmla="*/ 0 h 21600"/>
              <a:gd name="T2" fmla="*/ 21604 w 21604"/>
              <a:gd name="T3" fmla="*/ 21600 h 21600"/>
              <a:gd name="T4" fmla="*/ 4 w 2160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4" h="21600" fill="none" extrusionOk="0">
                <a:moveTo>
                  <a:pt x="0" y="0"/>
                </a:moveTo>
                <a:cubicBezTo>
                  <a:pt x="1" y="0"/>
                  <a:pt x="2" y="-1"/>
                  <a:pt x="4" y="0"/>
                </a:cubicBezTo>
                <a:cubicBezTo>
                  <a:pt x="11933" y="0"/>
                  <a:pt x="21604" y="9670"/>
                  <a:pt x="21604" y="21600"/>
                </a:cubicBezTo>
              </a:path>
              <a:path w="21604" h="21600" stroke="0" extrusionOk="0">
                <a:moveTo>
                  <a:pt x="0" y="0"/>
                </a:moveTo>
                <a:cubicBezTo>
                  <a:pt x="1" y="0"/>
                  <a:pt x="2" y="-1"/>
                  <a:pt x="4" y="0"/>
                </a:cubicBezTo>
                <a:cubicBezTo>
                  <a:pt x="11933" y="0"/>
                  <a:pt x="21604" y="9670"/>
                  <a:pt x="21604" y="21600"/>
                </a:cubicBezTo>
                <a:lnTo>
                  <a:pt x="4" y="2160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38" name="Oval 6"/>
          <p:cNvSpPr>
            <a:spLocks noChangeArrowheads="1"/>
          </p:cNvSpPr>
          <p:nvPr/>
        </p:nvSpPr>
        <p:spPr bwMode="auto">
          <a:xfrm>
            <a:off x="8126413" y="5222875"/>
            <a:ext cx="539750" cy="539750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1" name="Freeform 9"/>
          <p:cNvSpPr>
            <a:spLocks/>
          </p:cNvSpPr>
          <p:nvPr/>
        </p:nvSpPr>
        <p:spPr bwMode="auto">
          <a:xfrm>
            <a:off x="2524125" y="2305050"/>
            <a:ext cx="211138" cy="182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8" y="24"/>
              </a:cxn>
              <a:cxn ang="0">
                <a:pos x="24" y="42"/>
              </a:cxn>
              <a:cxn ang="0">
                <a:pos x="42" y="60"/>
              </a:cxn>
              <a:cxn ang="0">
                <a:pos x="60" y="78"/>
              </a:cxn>
              <a:cxn ang="0">
                <a:pos x="78" y="96"/>
              </a:cxn>
              <a:cxn ang="0">
                <a:pos x="96" y="114"/>
              </a:cxn>
              <a:cxn ang="0">
                <a:pos x="114" y="114"/>
              </a:cxn>
              <a:cxn ang="0">
                <a:pos x="126" y="96"/>
              </a:cxn>
              <a:cxn ang="0">
                <a:pos x="132" y="78"/>
              </a:cxn>
              <a:cxn ang="0">
                <a:pos x="132" y="60"/>
              </a:cxn>
              <a:cxn ang="0">
                <a:pos x="132" y="42"/>
              </a:cxn>
              <a:cxn ang="0">
                <a:pos x="132" y="24"/>
              </a:cxn>
              <a:cxn ang="0">
                <a:pos x="132" y="6"/>
              </a:cxn>
              <a:cxn ang="0">
                <a:pos x="114" y="0"/>
              </a:cxn>
              <a:cxn ang="0">
                <a:pos x="90" y="0"/>
              </a:cxn>
              <a:cxn ang="0">
                <a:pos x="66" y="0"/>
              </a:cxn>
              <a:cxn ang="0">
                <a:pos x="48" y="0"/>
              </a:cxn>
              <a:cxn ang="0">
                <a:pos x="3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133" h="115">
                <a:moveTo>
                  <a:pt x="0" y="0"/>
                </a:moveTo>
                <a:lnTo>
                  <a:pt x="18" y="24"/>
                </a:lnTo>
                <a:lnTo>
                  <a:pt x="24" y="42"/>
                </a:lnTo>
                <a:lnTo>
                  <a:pt x="42" y="60"/>
                </a:lnTo>
                <a:lnTo>
                  <a:pt x="60" y="78"/>
                </a:lnTo>
                <a:lnTo>
                  <a:pt x="78" y="96"/>
                </a:lnTo>
                <a:lnTo>
                  <a:pt x="96" y="114"/>
                </a:lnTo>
                <a:lnTo>
                  <a:pt x="114" y="114"/>
                </a:lnTo>
                <a:lnTo>
                  <a:pt x="126" y="96"/>
                </a:lnTo>
                <a:lnTo>
                  <a:pt x="132" y="78"/>
                </a:lnTo>
                <a:lnTo>
                  <a:pt x="132" y="60"/>
                </a:lnTo>
                <a:lnTo>
                  <a:pt x="132" y="42"/>
                </a:lnTo>
                <a:lnTo>
                  <a:pt x="132" y="24"/>
                </a:lnTo>
                <a:lnTo>
                  <a:pt x="132" y="6"/>
                </a:lnTo>
                <a:lnTo>
                  <a:pt x="114" y="0"/>
                </a:lnTo>
                <a:lnTo>
                  <a:pt x="90" y="0"/>
                </a:lnTo>
                <a:lnTo>
                  <a:pt x="66" y="0"/>
                </a:lnTo>
                <a:lnTo>
                  <a:pt x="48" y="0"/>
                </a:lnTo>
                <a:lnTo>
                  <a:pt x="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3300"/>
          </a:solidFill>
          <a:ln w="9525" cap="rnd">
            <a:noFill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4042" name="Arc 10"/>
          <p:cNvSpPr>
            <a:spLocks/>
          </p:cNvSpPr>
          <p:nvPr/>
        </p:nvSpPr>
        <p:spPr bwMode="auto">
          <a:xfrm rot="10800000">
            <a:off x="1738313" y="290513"/>
            <a:ext cx="7404100" cy="4711700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5 w 21599"/>
              <a:gd name="T1" fmla="*/ 0 h 21599"/>
              <a:gd name="T2" fmla="*/ 21599 w 21599"/>
              <a:gd name="T3" fmla="*/ 21359 h 21599"/>
              <a:gd name="T4" fmla="*/ 0 w 21599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9" h="21599" fill="none" extrusionOk="0">
                <a:moveTo>
                  <a:pt x="185" y="-1"/>
                </a:moveTo>
                <a:cubicBezTo>
                  <a:pt x="11948" y="100"/>
                  <a:pt x="21467" y="9596"/>
                  <a:pt x="21598" y="21359"/>
                </a:cubicBezTo>
              </a:path>
              <a:path w="21599" h="21599" stroke="0" extrusionOk="0">
                <a:moveTo>
                  <a:pt x="185" y="-1"/>
                </a:moveTo>
                <a:cubicBezTo>
                  <a:pt x="11948" y="100"/>
                  <a:pt x="21467" y="9596"/>
                  <a:pt x="21598" y="21359"/>
                </a:cubicBezTo>
                <a:lnTo>
                  <a:pt x="0" y="21599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3" name="Arc 11"/>
          <p:cNvSpPr>
            <a:spLocks/>
          </p:cNvSpPr>
          <p:nvPr/>
        </p:nvSpPr>
        <p:spPr bwMode="auto">
          <a:xfrm>
            <a:off x="546100" y="2097088"/>
            <a:ext cx="7359650" cy="4476750"/>
          </a:xfrm>
          <a:custGeom>
            <a:avLst/>
            <a:gdLst>
              <a:gd name="G0" fmla="+- 5 0 0"/>
              <a:gd name="G1" fmla="+- 21600 0 0"/>
              <a:gd name="G2" fmla="+- 21600 0 0"/>
              <a:gd name="T0" fmla="*/ 0 w 21605"/>
              <a:gd name="T1" fmla="*/ 0 h 21600"/>
              <a:gd name="T2" fmla="*/ 21605 w 21605"/>
              <a:gd name="T3" fmla="*/ 21600 h 21600"/>
              <a:gd name="T4" fmla="*/ 5 w 21605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5" h="21600" fill="none" extrusionOk="0">
                <a:moveTo>
                  <a:pt x="0" y="0"/>
                </a:moveTo>
                <a:cubicBezTo>
                  <a:pt x="1" y="0"/>
                  <a:pt x="3" y="-1"/>
                  <a:pt x="5" y="0"/>
                </a:cubicBezTo>
                <a:cubicBezTo>
                  <a:pt x="11934" y="0"/>
                  <a:pt x="21605" y="9670"/>
                  <a:pt x="21605" y="21600"/>
                </a:cubicBezTo>
              </a:path>
              <a:path w="21605" h="21600" stroke="0" extrusionOk="0">
                <a:moveTo>
                  <a:pt x="0" y="0"/>
                </a:moveTo>
                <a:cubicBezTo>
                  <a:pt x="1" y="0"/>
                  <a:pt x="3" y="-1"/>
                  <a:pt x="5" y="0"/>
                </a:cubicBezTo>
                <a:cubicBezTo>
                  <a:pt x="11934" y="0"/>
                  <a:pt x="21605" y="9670"/>
                  <a:pt x="21605" y="21600"/>
                </a:cubicBezTo>
                <a:lnTo>
                  <a:pt x="5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4" name="Oval 12"/>
          <p:cNvSpPr>
            <a:spLocks noChangeArrowheads="1"/>
          </p:cNvSpPr>
          <p:nvPr/>
        </p:nvSpPr>
        <p:spPr bwMode="auto">
          <a:xfrm>
            <a:off x="6935788" y="4508500"/>
            <a:ext cx="539750" cy="53975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5" name="Arc 13"/>
          <p:cNvSpPr>
            <a:spLocks/>
          </p:cNvSpPr>
          <p:nvPr/>
        </p:nvSpPr>
        <p:spPr bwMode="auto">
          <a:xfrm>
            <a:off x="476250" y="2738438"/>
            <a:ext cx="6834188" cy="3811587"/>
          </a:xfrm>
          <a:custGeom>
            <a:avLst/>
            <a:gdLst>
              <a:gd name="G0" fmla="+- 0 0 0"/>
              <a:gd name="G1" fmla="+- 21492 0 0"/>
              <a:gd name="G2" fmla="+- 21600 0 0"/>
              <a:gd name="T0" fmla="*/ 2159 w 21521"/>
              <a:gd name="T1" fmla="*/ 0 h 21492"/>
              <a:gd name="T2" fmla="*/ 21521 w 21521"/>
              <a:gd name="T3" fmla="*/ 19648 h 21492"/>
              <a:gd name="T4" fmla="*/ 0 w 21521"/>
              <a:gd name="T5" fmla="*/ 21492 h 2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1" h="21492" fill="none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</a:path>
              <a:path w="21521" h="21492" stroke="0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  <a:lnTo>
                  <a:pt x="0" y="21492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6" name="Arc 14"/>
          <p:cNvSpPr>
            <a:spLocks/>
          </p:cNvSpPr>
          <p:nvPr/>
        </p:nvSpPr>
        <p:spPr bwMode="auto">
          <a:xfrm rot="10800000">
            <a:off x="2643188" y="288925"/>
            <a:ext cx="6286500" cy="4310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271"/>
              <a:gd name="T1" fmla="*/ 0 h 21599"/>
              <a:gd name="T2" fmla="*/ 21271 w 21271"/>
              <a:gd name="T3" fmla="*/ 17843 h 21599"/>
              <a:gd name="T4" fmla="*/ 0 w 21271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71" h="21599" fill="none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</a:path>
              <a:path w="21271" h="21599" stroke="0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  <a:lnTo>
                  <a:pt x="0" y="21599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7" name="Oval 15"/>
          <p:cNvSpPr>
            <a:spLocks noChangeArrowheads="1"/>
          </p:cNvSpPr>
          <p:nvPr/>
        </p:nvSpPr>
        <p:spPr bwMode="auto">
          <a:xfrm>
            <a:off x="4675188" y="3378200"/>
            <a:ext cx="539750" cy="5397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8" name="Line 16"/>
          <p:cNvSpPr>
            <a:spLocks noChangeShapeType="1"/>
          </p:cNvSpPr>
          <p:nvPr/>
        </p:nvSpPr>
        <p:spPr bwMode="auto">
          <a:xfrm flipH="1" flipV="1">
            <a:off x="5905500" y="4138613"/>
            <a:ext cx="1000125" cy="481012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4049" name="Rectangle 17"/>
          <p:cNvSpPr>
            <a:spLocks noChangeArrowheads="1"/>
          </p:cNvSpPr>
          <p:nvPr/>
        </p:nvSpPr>
        <p:spPr bwMode="auto">
          <a:xfrm>
            <a:off x="3194050" y="1065213"/>
            <a:ext cx="58515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Further trade cannot improve</a:t>
            </a:r>
            <a:br>
              <a:rPr lang="en-US"/>
            </a:br>
            <a:r>
              <a:rPr lang="en-US"/>
              <a:t>                 both A and B’s</a:t>
            </a:r>
            <a:br>
              <a:rPr lang="en-US"/>
            </a:br>
            <a:r>
              <a:rPr lang="en-US"/>
              <a:t>                            welfares.</a:t>
            </a:r>
          </a:p>
        </p:txBody>
      </p:sp>
      <p:sp>
        <p:nvSpPr>
          <p:cNvPr id="44052" name="Line 20"/>
          <p:cNvSpPr>
            <a:spLocks noChangeShapeType="1"/>
          </p:cNvSpPr>
          <p:nvPr/>
        </p:nvSpPr>
        <p:spPr bwMode="auto">
          <a:xfrm flipH="1" flipV="1">
            <a:off x="7453313" y="4938713"/>
            <a:ext cx="690562" cy="37147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45059" name="Arc 3"/>
          <p:cNvSpPr>
            <a:spLocks/>
          </p:cNvSpPr>
          <p:nvPr/>
        </p:nvSpPr>
        <p:spPr bwMode="auto">
          <a:xfrm>
            <a:off x="476250" y="2738438"/>
            <a:ext cx="6834188" cy="3811587"/>
          </a:xfrm>
          <a:custGeom>
            <a:avLst/>
            <a:gdLst>
              <a:gd name="G0" fmla="+- 0 0 0"/>
              <a:gd name="G1" fmla="+- 21492 0 0"/>
              <a:gd name="G2" fmla="+- 21600 0 0"/>
              <a:gd name="T0" fmla="*/ 2159 w 21521"/>
              <a:gd name="T1" fmla="*/ 0 h 21492"/>
              <a:gd name="T2" fmla="*/ 21521 w 21521"/>
              <a:gd name="T3" fmla="*/ 19648 h 21492"/>
              <a:gd name="T4" fmla="*/ 0 w 21521"/>
              <a:gd name="T5" fmla="*/ 21492 h 2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1" h="21492" fill="none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</a:path>
              <a:path w="21521" h="21492" stroke="0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  <a:lnTo>
                  <a:pt x="0" y="21492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0" name="Arc 4"/>
          <p:cNvSpPr>
            <a:spLocks/>
          </p:cNvSpPr>
          <p:nvPr/>
        </p:nvSpPr>
        <p:spPr bwMode="auto">
          <a:xfrm rot="10800000">
            <a:off x="2643188" y="288925"/>
            <a:ext cx="6286500" cy="4310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271"/>
              <a:gd name="T1" fmla="*/ 0 h 21599"/>
              <a:gd name="T2" fmla="*/ 21271 w 21271"/>
              <a:gd name="T3" fmla="*/ 17843 h 21599"/>
              <a:gd name="T4" fmla="*/ 0 w 21271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71" h="21599" fill="none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</a:path>
              <a:path w="21271" h="21599" stroke="0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  <a:lnTo>
                  <a:pt x="0" y="21599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4675188" y="3378200"/>
            <a:ext cx="539750" cy="5397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2" name="AutoShape 6"/>
          <p:cNvSpPr>
            <a:spLocks noChangeArrowheads="1"/>
          </p:cNvSpPr>
          <p:nvPr/>
        </p:nvSpPr>
        <p:spPr bwMode="auto">
          <a:xfrm rot="18660000">
            <a:off x="2771776" y="4500562"/>
            <a:ext cx="2000250" cy="714375"/>
          </a:xfrm>
          <a:prstGeom prst="leftArrow">
            <a:avLst>
              <a:gd name="adj1" fmla="val 50000"/>
              <a:gd name="adj2" fmla="val 139987"/>
            </a:avLst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808038" y="5122863"/>
            <a:ext cx="25304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Better for</a:t>
            </a:r>
            <a:br>
              <a:rPr lang="en-US"/>
            </a:br>
            <a:r>
              <a:rPr lang="en-US"/>
              <a:t>consumer B</a:t>
            </a: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 rot="18780000" flipH="1">
            <a:off x="5033963" y="2024062"/>
            <a:ext cx="2000250" cy="714375"/>
          </a:xfrm>
          <a:prstGeom prst="leftArrow">
            <a:avLst>
              <a:gd name="adj1" fmla="val 50000"/>
              <a:gd name="adj2" fmla="val 139987"/>
            </a:avLst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5065" name="Rectangle 9"/>
          <p:cNvSpPr>
            <a:spLocks noChangeArrowheads="1"/>
          </p:cNvSpPr>
          <p:nvPr/>
        </p:nvSpPr>
        <p:spPr bwMode="auto">
          <a:xfrm>
            <a:off x="6718300" y="1350963"/>
            <a:ext cx="25336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Better for</a:t>
            </a:r>
            <a:br>
              <a:rPr lang="en-US"/>
            </a:br>
            <a:r>
              <a:rPr lang="en-US"/>
              <a:t>consumer A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46083" name="Arc 3"/>
          <p:cNvSpPr>
            <a:spLocks/>
          </p:cNvSpPr>
          <p:nvPr/>
        </p:nvSpPr>
        <p:spPr bwMode="auto">
          <a:xfrm>
            <a:off x="476250" y="2738438"/>
            <a:ext cx="6834188" cy="3811587"/>
          </a:xfrm>
          <a:custGeom>
            <a:avLst/>
            <a:gdLst>
              <a:gd name="G0" fmla="+- 0 0 0"/>
              <a:gd name="G1" fmla="+- 21492 0 0"/>
              <a:gd name="G2" fmla="+- 21600 0 0"/>
              <a:gd name="T0" fmla="*/ 2159 w 21521"/>
              <a:gd name="T1" fmla="*/ 0 h 21492"/>
              <a:gd name="T2" fmla="*/ 21521 w 21521"/>
              <a:gd name="T3" fmla="*/ 19648 h 21492"/>
              <a:gd name="T4" fmla="*/ 0 w 21521"/>
              <a:gd name="T5" fmla="*/ 21492 h 2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1" h="21492" fill="none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</a:path>
              <a:path w="21521" h="21492" stroke="0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  <a:lnTo>
                  <a:pt x="0" y="21492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4" name="Arc 4"/>
          <p:cNvSpPr>
            <a:spLocks/>
          </p:cNvSpPr>
          <p:nvPr/>
        </p:nvSpPr>
        <p:spPr bwMode="auto">
          <a:xfrm rot="10800000">
            <a:off x="2643188" y="288925"/>
            <a:ext cx="6286500" cy="4310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271"/>
              <a:gd name="T1" fmla="*/ 0 h 21599"/>
              <a:gd name="T2" fmla="*/ 21271 w 21271"/>
              <a:gd name="T3" fmla="*/ 17843 h 21599"/>
              <a:gd name="T4" fmla="*/ 0 w 21271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71" h="21599" fill="none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</a:path>
              <a:path w="21271" h="21599" stroke="0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  <a:lnTo>
                  <a:pt x="0" y="21599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5" name="Oval 5"/>
          <p:cNvSpPr>
            <a:spLocks noChangeArrowheads="1"/>
          </p:cNvSpPr>
          <p:nvPr/>
        </p:nvSpPr>
        <p:spPr bwMode="auto">
          <a:xfrm>
            <a:off x="4675188" y="3378200"/>
            <a:ext cx="539750" cy="5397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6" name="Line 6"/>
          <p:cNvSpPr>
            <a:spLocks noChangeShapeType="1"/>
          </p:cNvSpPr>
          <p:nvPr/>
        </p:nvSpPr>
        <p:spPr bwMode="auto">
          <a:xfrm flipH="1" flipV="1">
            <a:off x="4310063" y="1905000"/>
            <a:ext cx="690562" cy="133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7" name="Line 7"/>
          <p:cNvSpPr>
            <a:spLocks noChangeShapeType="1"/>
          </p:cNvSpPr>
          <p:nvPr/>
        </p:nvSpPr>
        <p:spPr bwMode="auto">
          <a:xfrm flipV="1">
            <a:off x="5191125" y="2309813"/>
            <a:ext cx="619125" cy="1000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8" name="Line 8"/>
          <p:cNvSpPr>
            <a:spLocks noChangeShapeType="1"/>
          </p:cNvSpPr>
          <p:nvPr/>
        </p:nvSpPr>
        <p:spPr bwMode="auto">
          <a:xfrm flipV="1">
            <a:off x="5453063" y="3143250"/>
            <a:ext cx="15478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4289425" y="1160463"/>
            <a:ext cx="48593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 is strictly better off</a:t>
            </a:r>
            <a:br>
              <a:rPr lang="en-US"/>
            </a:br>
            <a:r>
              <a:rPr lang="en-US"/>
              <a:t>    but B is strictly worse</a:t>
            </a:r>
            <a:br>
              <a:rPr lang="en-US"/>
            </a:br>
            <a:r>
              <a:rPr lang="en-US"/>
              <a:t>                       off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47107" name="Arc 3"/>
          <p:cNvSpPr>
            <a:spLocks/>
          </p:cNvSpPr>
          <p:nvPr/>
        </p:nvSpPr>
        <p:spPr bwMode="auto">
          <a:xfrm>
            <a:off x="476250" y="2738438"/>
            <a:ext cx="6834188" cy="3811587"/>
          </a:xfrm>
          <a:custGeom>
            <a:avLst/>
            <a:gdLst>
              <a:gd name="G0" fmla="+- 0 0 0"/>
              <a:gd name="G1" fmla="+- 21492 0 0"/>
              <a:gd name="G2" fmla="+- 21600 0 0"/>
              <a:gd name="T0" fmla="*/ 2159 w 21521"/>
              <a:gd name="T1" fmla="*/ 0 h 21492"/>
              <a:gd name="T2" fmla="*/ 21521 w 21521"/>
              <a:gd name="T3" fmla="*/ 19648 h 21492"/>
              <a:gd name="T4" fmla="*/ 0 w 21521"/>
              <a:gd name="T5" fmla="*/ 21492 h 2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1" h="21492" fill="none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</a:path>
              <a:path w="21521" h="21492" stroke="0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  <a:lnTo>
                  <a:pt x="0" y="21492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08" name="Arc 4"/>
          <p:cNvSpPr>
            <a:spLocks/>
          </p:cNvSpPr>
          <p:nvPr/>
        </p:nvSpPr>
        <p:spPr bwMode="auto">
          <a:xfrm rot="10800000">
            <a:off x="2643188" y="288925"/>
            <a:ext cx="6286500" cy="4310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271"/>
              <a:gd name="T1" fmla="*/ 0 h 21599"/>
              <a:gd name="T2" fmla="*/ 21271 w 21271"/>
              <a:gd name="T3" fmla="*/ 17843 h 21599"/>
              <a:gd name="T4" fmla="*/ 0 w 21271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71" h="21599" fill="none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</a:path>
              <a:path w="21271" h="21599" stroke="0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  <a:lnTo>
                  <a:pt x="0" y="21599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09" name="Oval 5"/>
          <p:cNvSpPr>
            <a:spLocks noChangeArrowheads="1"/>
          </p:cNvSpPr>
          <p:nvPr/>
        </p:nvSpPr>
        <p:spPr bwMode="auto">
          <a:xfrm>
            <a:off x="4675188" y="3378200"/>
            <a:ext cx="539750" cy="5397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0" name="Line 6"/>
          <p:cNvSpPr>
            <a:spLocks noChangeShapeType="1"/>
          </p:cNvSpPr>
          <p:nvPr/>
        </p:nvSpPr>
        <p:spPr bwMode="auto">
          <a:xfrm flipH="1" flipV="1">
            <a:off x="4310063" y="1905000"/>
            <a:ext cx="690562" cy="133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1" name="Line 7"/>
          <p:cNvSpPr>
            <a:spLocks noChangeShapeType="1"/>
          </p:cNvSpPr>
          <p:nvPr/>
        </p:nvSpPr>
        <p:spPr bwMode="auto">
          <a:xfrm flipV="1">
            <a:off x="5191125" y="2309813"/>
            <a:ext cx="619125" cy="1000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2" name="Line 8"/>
          <p:cNvSpPr>
            <a:spLocks noChangeShapeType="1"/>
          </p:cNvSpPr>
          <p:nvPr/>
        </p:nvSpPr>
        <p:spPr bwMode="auto">
          <a:xfrm flipV="1">
            <a:off x="5453063" y="3143250"/>
            <a:ext cx="15478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3" name="Rectangle 9"/>
          <p:cNvSpPr>
            <a:spLocks noChangeArrowheads="1"/>
          </p:cNvSpPr>
          <p:nvPr/>
        </p:nvSpPr>
        <p:spPr bwMode="auto">
          <a:xfrm>
            <a:off x="4289425" y="1160463"/>
            <a:ext cx="48593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 is strictly better off</a:t>
            </a:r>
            <a:br>
              <a:rPr lang="en-US"/>
            </a:br>
            <a:r>
              <a:rPr lang="en-US"/>
              <a:t>    but B is strictly worse</a:t>
            </a:r>
            <a:br>
              <a:rPr lang="en-US"/>
            </a:br>
            <a:r>
              <a:rPr lang="en-US"/>
              <a:t>                       off</a:t>
            </a:r>
          </a:p>
        </p:txBody>
      </p:sp>
      <p:sp>
        <p:nvSpPr>
          <p:cNvPr id="47114" name="Line 10"/>
          <p:cNvSpPr>
            <a:spLocks noChangeShapeType="1"/>
          </p:cNvSpPr>
          <p:nvPr/>
        </p:nvSpPr>
        <p:spPr bwMode="auto">
          <a:xfrm flipH="1">
            <a:off x="2786063" y="3762375"/>
            <a:ext cx="1643062" cy="23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5" name="Line 11"/>
          <p:cNvSpPr>
            <a:spLocks noChangeShapeType="1"/>
          </p:cNvSpPr>
          <p:nvPr/>
        </p:nvSpPr>
        <p:spPr bwMode="auto">
          <a:xfrm flipH="1">
            <a:off x="4286250" y="3952875"/>
            <a:ext cx="381000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6" name="Line 12"/>
          <p:cNvSpPr>
            <a:spLocks noChangeShapeType="1"/>
          </p:cNvSpPr>
          <p:nvPr/>
        </p:nvSpPr>
        <p:spPr bwMode="auto">
          <a:xfrm>
            <a:off x="5000625" y="4167188"/>
            <a:ext cx="381000" cy="881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7117" name="Rectangle 13"/>
          <p:cNvSpPr>
            <a:spLocks noChangeArrowheads="1"/>
          </p:cNvSpPr>
          <p:nvPr/>
        </p:nvSpPr>
        <p:spPr bwMode="auto">
          <a:xfrm>
            <a:off x="527050" y="4684713"/>
            <a:ext cx="37512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 is strictly better</a:t>
            </a:r>
            <a:br>
              <a:rPr lang="en-US"/>
            </a:br>
            <a:r>
              <a:rPr lang="en-US"/>
              <a:t>off but A is strictly</a:t>
            </a:r>
            <a:br>
              <a:rPr lang="en-US"/>
            </a:br>
            <a:r>
              <a:rPr lang="en-US"/>
              <a:t>worse off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48131" name="Arc 3"/>
          <p:cNvSpPr>
            <a:spLocks/>
          </p:cNvSpPr>
          <p:nvPr/>
        </p:nvSpPr>
        <p:spPr bwMode="auto">
          <a:xfrm>
            <a:off x="476250" y="2738438"/>
            <a:ext cx="6834188" cy="3811587"/>
          </a:xfrm>
          <a:custGeom>
            <a:avLst/>
            <a:gdLst>
              <a:gd name="G0" fmla="+- 0 0 0"/>
              <a:gd name="G1" fmla="+- 21492 0 0"/>
              <a:gd name="G2" fmla="+- 21600 0 0"/>
              <a:gd name="T0" fmla="*/ 2159 w 21521"/>
              <a:gd name="T1" fmla="*/ 0 h 21492"/>
              <a:gd name="T2" fmla="*/ 21521 w 21521"/>
              <a:gd name="T3" fmla="*/ 19648 h 21492"/>
              <a:gd name="T4" fmla="*/ 0 w 21521"/>
              <a:gd name="T5" fmla="*/ 21492 h 2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1" h="21492" fill="none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</a:path>
              <a:path w="21521" h="21492" stroke="0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  <a:lnTo>
                  <a:pt x="0" y="21492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2" name="Arc 4"/>
          <p:cNvSpPr>
            <a:spLocks/>
          </p:cNvSpPr>
          <p:nvPr/>
        </p:nvSpPr>
        <p:spPr bwMode="auto">
          <a:xfrm rot="10800000">
            <a:off x="2643188" y="288925"/>
            <a:ext cx="6286500" cy="4310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271"/>
              <a:gd name="T1" fmla="*/ 0 h 21599"/>
              <a:gd name="T2" fmla="*/ 21271 w 21271"/>
              <a:gd name="T3" fmla="*/ 17843 h 21599"/>
              <a:gd name="T4" fmla="*/ 0 w 21271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71" h="21599" fill="none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</a:path>
              <a:path w="21271" h="21599" stroke="0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  <a:lnTo>
                  <a:pt x="0" y="21599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4675188" y="3378200"/>
            <a:ext cx="539750" cy="5397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4" name="Line 6"/>
          <p:cNvSpPr>
            <a:spLocks noChangeShapeType="1"/>
          </p:cNvSpPr>
          <p:nvPr/>
        </p:nvSpPr>
        <p:spPr bwMode="auto">
          <a:xfrm flipH="1" flipV="1">
            <a:off x="4310063" y="1905000"/>
            <a:ext cx="690562" cy="133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5" name="Line 7"/>
          <p:cNvSpPr>
            <a:spLocks noChangeShapeType="1"/>
          </p:cNvSpPr>
          <p:nvPr/>
        </p:nvSpPr>
        <p:spPr bwMode="auto">
          <a:xfrm flipV="1">
            <a:off x="5191125" y="2309813"/>
            <a:ext cx="619125" cy="1000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6" name="Line 8"/>
          <p:cNvSpPr>
            <a:spLocks noChangeShapeType="1"/>
          </p:cNvSpPr>
          <p:nvPr/>
        </p:nvSpPr>
        <p:spPr bwMode="auto">
          <a:xfrm flipV="1">
            <a:off x="5453063" y="3143250"/>
            <a:ext cx="15478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4289425" y="1160463"/>
            <a:ext cx="48593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 is strictly better off</a:t>
            </a:r>
            <a:br>
              <a:rPr lang="en-US"/>
            </a:br>
            <a:r>
              <a:rPr lang="en-US"/>
              <a:t>    but B is strictly worse</a:t>
            </a:r>
            <a:br>
              <a:rPr lang="en-US"/>
            </a:br>
            <a:r>
              <a:rPr lang="en-US"/>
              <a:t>                       off</a:t>
            </a:r>
          </a:p>
        </p:txBody>
      </p:sp>
      <p:sp>
        <p:nvSpPr>
          <p:cNvPr id="48138" name="Line 10"/>
          <p:cNvSpPr>
            <a:spLocks noChangeShapeType="1"/>
          </p:cNvSpPr>
          <p:nvPr/>
        </p:nvSpPr>
        <p:spPr bwMode="auto">
          <a:xfrm flipH="1">
            <a:off x="2786063" y="3762375"/>
            <a:ext cx="1643062" cy="23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39" name="Line 11"/>
          <p:cNvSpPr>
            <a:spLocks noChangeShapeType="1"/>
          </p:cNvSpPr>
          <p:nvPr/>
        </p:nvSpPr>
        <p:spPr bwMode="auto">
          <a:xfrm flipH="1">
            <a:off x="4286250" y="3952875"/>
            <a:ext cx="381000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40" name="Line 12"/>
          <p:cNvSpPr>
            <a:spLocks noChangeShapeType="1"/>
          </p:cNvSpPr>
          <p:nvPr/>
        </p:nvSpPr>
        <p:spPr bwMode="auto">
          <a:xfrm>
            <a:off x="5000625" y="4167188"/>
            <a:ext cx="381000" cy="881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41" name="Rectangle 13"/>
          <p:cNvSpPr>
            <a:spLocks noChangeArrowheads="1"/>
          </p:cNvSpPr>
          <p:nvPr/>
        </p:nvSpPr>
        <p:spPr bwMode="auto">
          <a:xfrm>
            <a:off x="527050" y="4684713"/>
            <a:ext cx="37512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 is strictly better</a:t>
            </a:r>
            <a:br>
              <a:rPr lang="en-US"/>
            </a:br>
            <a:r>
              <a:rPr lang="en-US"/>
              <a:t>off but A is strictly</a:t>
            </a:r>
            <a:br>
              <a:rPr lang="en-US"/>
            </a:br>
            <a:r>
              <a:rPr lang="en-US"/>
              <a:t>worse off</a:t>
            </a:r>
          </a:p>
        </p:txBody>
      </p:sp>
      <p:sp>
        <p:nvSpPr>
          <p:cNvPr id="48142" name="Line 14"/>
          <p:cNvSpPr>
            <a:spLocks noChangeShapeType="1"/>
          </p:cNvSpPr>
          <p:nvPr/>
        </p:nvSpPr>
        <p:spPr bwMode="auto">
          <a:xfrm flipH="1" flipV="1">
            <a:off x="3167063" y="2667000"/>
            <a:ext cx="714375" cy="428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8143" name="Rectangle 15"/>
          <p:cNvSpPr>
            <a:spLocks noChangeArrowheads="1"/>
          </p:cNvSpPr>
          <p:nvPr/>
        </p:nvSpPr>
        <p:spPr bwMode="auto">
          <a:xfrm>
            <a:off x="193675" y="779463"/>
            <a:ext cx="248761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Both A and</a:t>
            </a:r>
            <a:br>
              <a:rPr lang="en-US"/>
            </a:br>
            <a:r>
              <a:rPr lang="en-US"/>
              <a:t>B are worse</a:t>
            </a:r>
            <a:br>
              <a:rPr lang="en-US"/>
            </a:br>
            <a:r>
              <a:rPr lang="en-US"/>
              <a:t>off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49155" name="Arc 3"/>
          <p:cNvSpPr>
            <a:spLocks/>
          </p:cNvSpPr>
          <p:nvPr/>
        </p:nvSpPr>
        <p:spPr bwMode="auto">
          <a:xfrm>
            <a:off x="476250" y="2738438"/>
            <a:ext cx="6834188" cy="3811587"/>
          </a:xfrm>
          <a:custGeom>
            <a:avLst/>
            <a:gdLst>
              <a:gd name="G0" fmla="+- 0 0 0"/>
              <a:gd name="G1" fmla="+- 21492 0 0"/>
              <a:gd name="G2" fmla="+- 21600 0 0"/>
              <a:gd name="T0" fmla="*/ 2159 w 21521"/>
              <a:gd name="T1" fmla="*/ 0 h 21492"/>
              <a:gd name="T2" fmla="*/ 21521 w 21521"/>
              <a:gd name="T3" fmla="*/ 19648 h 21492"/>
              <a:gd name="T4" fmla="*/ 0 w 21521"/>
              <a:gd name="T5" fmla="*/ 21492 h 2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1" h="21492" fill="none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</a:path>
              <a:path w="21521" h="21492" stroke="0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  <a:lnTo>
                  <a:pt x="0" y="21492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56" name="Arc 4"/>
          <p:cNvSpPr>
            <a:spLocks/>
          </p:cNvSpPr>
          <p:nvPr/>
        </p:nvSpPr>
        <p:spPr bwMode="auto">
          <a:xfrm rot="10800000">
            <a:off x="2643188" y="288925"/>
            <a:ext cx="6286500" cy="4310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271"/>
              <a:gd name="T1" fmla="*/ 0 h 21599"/>
              <a:gd name="T2" fmla="*/ 21271 w 21271"/>
              <a:gd name="T3" fmla="*/ 17843 h 21599"/>
              <a:gd name="T4" fmla="*/ 0 w 21271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71" h="21599" fill="none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</a:path>
              <a:path w="21271" h="21599" stroke="0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  <a:lnTo>
                  <a:pt x="0" y="21599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57" name="Oval 5"/>
          <p:cNvSpPr>
            <a:spLocks noChangeArrowheads="1"/>
          </p:cNvSpPr>
          <p:nvPr/>
        </p:nvSpPr>
        <p:spPr bwMode="auto">
          <a:xfrm>
            <a:off x="4675188" y="3378200"/>
            <a:ext cx="539750" cy="5397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58" name="Line 6"/>
          <p:cNvSpPr>
            <a:spLocks noChangeShapeType="1"/>
          </p:cNvSpPr>
          <p:nvPr/>
        </p:nvSpPr>
        <p:spPr bwMode="auto">
          <a:xfrm flipH="1" flipV="1">
            <a:off x="4310063" y="1905000"/>
            <a:ext cx="690562" cy="1333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59" name="Line 7"/>
          <p:cNvSpPr>
            <a:spLocks noChangeShapeType="1"/>
          </p:cNvSpPr>
          <p:nvPr/>
        </p:nvSpPr>
        <p:spPr bwMode="auto">
          <a:xfrm flipV="1">
            <a:off x="5191125" y="2309813"/>
            <a:ext cx="619125" cy="10001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0" name="Line 8"/>
          <p:cNvSpPr>
            <a:spLocks noChangeShapeType="1"/>
          </p:cNvSpPr>
          <p:nvPr/>
        </p:nvSpPr>
        <p:spPr bwMode="auto">
          <a:xfrm flipV="1">
            <a:off x="5453063" y="3143250"/>
            <a:ext cx="1547812" cy="285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1" name="Rectangle 9"/>
          <p:cNvSpPr>
            <a:spLocks noChangeArrowheads="1"/>
          </p:cNvSpPr>
          <p:nvPr/>
        </p:nvSpPr>
        <p:spPr bwMode="auto">
          <a:xfrm>
            <a:off x="4289425" y="1160463"/>
            <a:ext cx="485933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 is strictly better off</a:t>
            </a:r>
            <a:br>
              <a:rPr lang="en-US"/>
            </a:br>
            <a:r>
              <a:rPr lang="en-US"/>
              <a:t>    but B is strictly worse</a:t>
            </a:r>
            <a:br>
              <a:rPr lang="en-US"/>
            </a:br>
            <a:r>
              <a:rPr lang="en-US"/>
              <a:t>                       off</a:t>
            </a:r>
          </a:p>
        </p:txBody>
      </p:sp>
      <p:sp>
        <p:nvSpPr>
          <p:cNvPr id="49162" name="Line 10"/>
          <p:cNvSpPr>
            <a:spLocks noChangeShapeType="1"/>
          </p:cNvSpPr>
          <p:nvPr/>
        </p:nvSpPr>
        <p:spPr bwMode="auto">
          <a:xfrm flipH="1">
            <a:off x="2786063" y="3762375"/>
            <a:ext cx="1643062" cy="238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3" name="Line 11"/>
          <p:cNvSpPr>
            <a:spLocks noChangeShapeType="1"/>
          </p:cNvSpPr>
          <p:nvPr/>
        </p:nvSpPr>
        <p:spPr bwMode="auto">
          <a:xfrm flipH="1">
            <a:off x="4286250" y="3952875"/>
            <a:ext cx="381000" cy="666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4" name="Line 12"/>
          <p:cNvSpPr>
            <a:spLocks noChangeShapeType="1"/>
          </p:cNvSpPr>
          <p:nvPr/>
        </p:nvSpPr>
        <p:spPr bwMode="auto">
          <a:xfrm>
            <a:off x="5000625" y="4167188"/>
            <a:ext cx="381000" cy="881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5" name="Rectangle 13"/>
          <p:cNvSpPr>
            <a:spLocks noChangeArrowheads="1"/>
          </p:cNvSpPr>
          <p:nvPr/>
        </p:nvSpPr>
        <p:spPr bwMode="auto">
          <a:xfrm>
            <a:off x="527050" y="4684713"/>
            <a:ext cx="375126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 is strictly better</a:t>
            </a:r>
            <a:br>
              <a:rPr lang="en-US"/>
            </a:br>
            <a:r>
              <a:rPr lang="en-US"/>
              <a:t>off but A is strictly</a:t>
            </a:r>
            <a:br>
              <a:rPr lang="en-US"/>
            </a:br>
            <a:r>
              <a:rPr lang="en-US"/>
              <a:t>worse off</a:t>
            </a:r>
          </a:p>
        </p:txBody>
      </p:sp>
      <p:sp>
        <p:nvSpPr>
          <p:cNvPr id="49166" name="Line 14"/>
          <p:cNvSpPr>
            <a:spLocks noChangeShapeType="1"/>
          </p:cNvSpPr>
          <p:nvPr/>
        </p:nvSpPr>
        <p:spPr bwMode="auto">
          <a:xfrm>
            <a:off x="6405563" y="4357688"/>
            <a:ext cx="833437" cy="3571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7" name="Rectangle 15"/>
          <p:cNvSpPr>
            <a:spLocks noChangeArrowheads="1"/>
          </p:cNvSpPr>
          <p:nvPr/>
        </p:nvSpPr>
        <p:spPr bwMode="auto">
          <a:xfrm>
            <a:off x="7146925" y="4803775"/>
            <a:ext cx="2036763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Both A</a:t>
            </a:r>
            <a:br>
              <a:rPr lang="en-US"/>
            </a:br>
            <a:r>
              <a:rPr lang="en-US"/>
              <a:t>and B are</a:t>
            </a:r>
            <a:br>
              <a:rPr lang="en-US"/>
            </a:br>
            <a:r>
              <a:rPr lang="en-US"/>
              <a:t>    worse</a:t>
            </a:r>
            <a:br>
              <a:rPr lang="en-US"/>
            </a:br>
            <a:r>
              <a:rPr lang="en-US"/>
              <a:t>       off</a:t>
            </a:r>
          </a:p>
        </p:txBody>
      </p:sp>
      <p:sp>
        <p:nvSpPr>
          <p:cNvPr id="49168" name="Line 16"/>
          <p:cNvSpPr>
            <a:spLocks noChangeShapeType="1"/>
          </p:cNvSpPr>
          <p:nvPr/>
        </p:nvSpPr>
        <p:spPr bwMode="auto">
          <a:xfrm flipH="1" flipV="1">
            <a:off x="3167063" y="2667000"/>
            <a:ext cx="714375" cy="428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49169" name="Rectangle 17"/>
          <p:cNvSpPr>
            <a:spLocks noChangeArrowheads="1"/>
          </p:cNvSpPr>
          <p:nvPr/>
        </p:nvSpPr>
        <p:spPr bwMode="auto">
          <a:xfrm>
            <a:off x="193675" y="779463"/>
            <a:ext cx="2487613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Both A and</a:t>
            </a:r>
            <a:br>
              <a:rPr lang="en-US"/>
            </a:br>
            <a:r>
              <a:rPr lang="en-US"/>
              <a:t>B are worse</a:t>
            </a:r>
            <a:br>
              <a:rPr lang="en-US"/>
            </a:br>
            <a:r>
              <a:rPr lang="en-US"/>
              <a:t>off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50179" name="Arc 3"/>
          <p:cNvSpPr>
            <a:spLocks/>
          </p:cNvSpPr>
          <p:nvPr/>
        </p:nvSpPr>
        <p:spPr bwMode="auto">
          <a:xfrm>
            <a:off x="476250" y="2738438"/>
            <a:ext cx="6834188" cy="3811587"/>
          </a:xfrm>
          <a:custGeom>
            <a:avLst/>
            <a:gdLst>
              <a:gd name="G0" fmla="+- 0 0 0"/>
              <a:gd name="G1" fmla="+- 21492 0 0"/>
              <a:gd name="G2" fmla="+- 21600 0 0"/>
              <a:gd name="T0" fmla="*/ 2159 w 21521"/>
              <a:gd name="T1" fmla="*/ 0 h 21492"/>
              <a:gd name="T2" fmla="*/ 21521 w 21521"/>
              <a:gd name="T3" fmla="*/ 19648 h 21492"/>
              <a:gd name="T4" fmla="*/ 0 w 21521"/>
              <a:gd name="T5" fmla="*/ 21492 h 2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1" h="21492" fill="none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</a:path>
              <a:path w="21521" h="21492" stroke="0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  <a:lnTo>
                  <a:pt x="0" y="21492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0180" name="Arc 4"/>
          <p:cNvSpPr>
            <a:spLocks/>
          </p:cNvSpPr>
          <p:nvPr/>
        </p:nvSpPr>
        <p:spPr bwMode="auto">
          <a:xfrm rot="10800000">
            <a:off x="2643188" y="288925"/>
            <a:ext cx="6286500" cy="4310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271"/>
              <a:gd name="T1" fmla="*/ 0 h 21599"/>
              <a:gd name="T2" fmla="*/ 21271 w 21271"/>
              <a:gd name="T3" fmla="*/ 17843 h 21599"/>
              <a:gd name="T4" fmla="*/ 0 w 21271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71" h="21599" fill="none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</a:path>
              <a:path w="21271" h="21599" stroke="0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  <a:lnTo>
                  <a:pt x="0" y="21599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4675188" y="3378200"/>
            <a:ext cx="539750" cy="5397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146050" y="3422650"/>
            <a:ext cx="65309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allocation is</a:t>
            </a:r>
            <a:br>
              <a:rPr lang="en-US"/>
            </a:br>
            <a:r>
              <a:rPr lang="en-US">
                <a:solidFill>
                  <a:schemeClr val="tx2"/>
                </a:solidFill>
              </a:rPr>
              <a:t>Pareto-optimal</a:t>
            </a:r>
            <a:r>
              <a:rPr lang="en-US"/>
              <a:t> since the</a:t>
            </a:r>
            <a:br>
              <a:rPr lang="en-US"/>
            </a:br>
            <a:r>
              <a:rPr lang="en-US"/>
              <a:t>only way one consumer’s</a:t>
            </a:r>
          </a:p>
          <a:p>
            <a:r>
              <a:rPr lang="en-US"/>
              <a:t>welfare can be increased is to</a:t>
            </a:r>
            <a:br>
              <a:rPr lang="en-US"/>
            </a:br>
            <a:r>
              <a:rPr lang="en-US"/>
              <a:t>decrease the welfare of the other</a:t>
            </a:r>
            <a:br>
              <a:rPr lang="en-US"/>
            </a:br>
            <a:r>
              <a:rPr lang="en-US"/>
              <a:t>consumer.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51203" name="Arc 3"/>
          <p:cNvSpPr>
            <a:spLocks/>
          </p:cNvSpPr>
          <p:nvPr/>
        </p:nvSpPr>
        <p:spPr bwMode="auto">
          <a:xfrm>
            <a:off x="476250" y="2738438"/>
            <a:ext cx="6834188" cy="3811587"/>
          </a:xfrm>
          <a:custGeom>
            <a:avLst/>
            <a:gdLst>
              <a:gd name="G0" fmla="+- 0 0 0"/>
              <a:gd name="G1" fmla="+- 21492 0 0"/>
              <a:gd name="G2" fmla="+- 21600 0 0"/>
              <a:gd name="T0" fmla="*/ 2159 w 21521"/>
              <a:gd name="T1" fmla="*/ 0 h 21492"/>
              <a:gd name="T2" fmla="*/ 21521 w 21521"/>
              <a:gd name="T3" fmla="*/ 19648 h 21492"/>
              <a:gd name="T4" fmla="*/ 0 w 21521"/>
              <a:gd name="T5" fmla="*/ 21492 h 214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21" h="21492" fill="none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</a:path>
              <a:path w="21521" h="21492" stroke="0" extrusionOk="0">
                <a:moveTo>
                  <a:pt x="2158" y="0"/>
                </a:moveTo>
                <a:cubicBezTo>
                  <a:pt x="12499" y="1038"/>
                  <a:pt x="20633" y="9293"/>
                  <a:pt x="21521" y="19647"/>
                </a:cubicBezTo>
                <a:lnTo>
                  <a:pt x="0" y="21492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1204" name="Arc 4"/>
          <p:cNvSpPr>
            <a:spLocks/>
          </p:cNvSpPr>
          <p:nvPr/>
        </p:nvSpPr>
        <p:spPr bwMode="auto">
          <a:xfrm rot="10800000">
            <a:off x="2643188" y="288925"/>
            <a:ext cx="6286500" cy="4310063"/>
          </a:xfrm>
          <a:custGeom>
            <a:avLst/>
            <a:gdLst>
              <a:gd name="G0" fmla="+- 0 0 0"/>
              <a:gd name="G1" fmla="+- 21599 0 0"/>
              <a:gd name="G2" fmla="+- 21600 0 0"/>
              <a:gd name="T0" fmla="*/ 188 w 21271"/>
              <a:gd name="T1" fmla="*/ 0 h 21599"/>
              <a:gd name="T2" fmla="*/ 21271 w 21271"/>
              <a:gd name="T3" fmla="*/ 17843 h 21599"/>
              <a:gd name="T4" fmla="*/ 0 w 21271"/>
              <a:gd name="T5" fmla="*/ 21599 h 215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71" h="21599" fill="none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</a:path>
              <a:path w="21271" h="21599" stroke="0" extrusionOk="0">
                <a:moveTo>
                  <a:pt x="188" y="-1"/>
                </a:moveTo>
                <a:cubicBezTo>
                  <a:pt x="10597" y="90"/>
                  <a:pt x="19460" y="7592"/>
                  <a:pt x="21270" y="17843"/>
                </a:cubicBezTo>
                <a:lnTo>
                  <a:pt x="0" y="21599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4675188" y="3378200"/>
            <a:ext cx="539750" cy="53975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146050" y="3422650"/>
            <a:ext cx="6530975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allocation is</a:t>
            </a:r>
            <a:br>
              <a:rPr lang="en-US"/>
            </a:br>
            <a:r>
              <a:rPr lang="en-US"/>
              <a:t>Pareto-optimal since the</a:t>
            </a:r>
            <a:br>
              <a:rPr lang="en-US"/>
            </a:br>
            <a:r>
              <a:rPr lang="en-US"/>
              <a:t>only way one consumer’s</a:t>
            </a:r>
          </a:p>
          <a:p>
            <a:r>
              <a:rPr lang="en-US"/>
              <a:t>welfare can be increased is to</a:t>
            </a:r>
            <a:br>
              <a:rPr lang="en-US"/>
            </a:br>
            <a:r>
              <a:rPr lang="en-US"/>
              <a:t>decrease the welfare of the other</a:t>
            </a:r>
            <a:br>
              <a:rPr lang="en-US"/>
            </a:br>
            <a:r>
              <a:rPr lang="en-US"/>
              <a:t>consumer.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3194050" y="1065213"/>
            <a:ext cx="5786438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 allocation where convex</a:t>
            </a:r>
            <a:br>
              <a:rPr lang="en-US"/>
            </a:br>
            <a:r>
              <a:rPr lang="en-US"/>
              <a:t>indifference curves are “only</a:t>
            </a:r>
            <a:br>
              <a:rPr lang="en-US"/>
            </a:br>
            <a:r>
              <a:rPr lang="en-US"/>
              <a:t>     just back-to-back” is</a:t>
            </a:r>
            <a:br>
              <a:rPr lang="en-US"/>
            </a:br>
            <a:r>
              <a:rPr lang="en-US"/>
              <a:t>            Pareto-optimal.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Where are all of the Pareto-optimal allocations of the endowment?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53251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52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3256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53256" name="Equation" r:id="rId3" imgW="545760" imgH="545760" progId="Equation.2">
              <p:embed/>
            </p:oleObj>
          </a:graphicData>
        </a:graphic>
      </p:graphicFrame>
      <p:graphicFrame>
        <p:nvGraphicFramePr>
          <p:cNvPr id="53257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53257" name="Equation" r:id="rId4" imgW="545760" imgH="545760" progId="Equation.2">
              <p:embed/>
            </p:oleObj>
          </a:graphicData>
        </a:graphic>
      </p:graphicFrame>
      <p:graphicFrame>
        <p:nvGraphicFramePr>
          <p:cNvPr id="53258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53258" name="Equation" r:id="rId5" imgW="482400" imgH="545760" progId="Equation.2">
              <p:embed/>
            </p:oleObj>
          </a:graphicData>
        </a:graphic>
      </p:graphicFrame>
      <p:graphicFrame>
        <p:nvGraphicFramePr>
          <p:cNvPr id="53259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53259" name="Equation" r:id="rId6" imgW="482400" imgH="545760" progId="Equation.2">
              <p:embed/>
            </p:oleObj>
          </a:graphicData>
        </a:graphic>
      </p:graphicFrame>
      <p:sp>
        <p:nvSpPr>
          <p:cNvPr id="53260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3263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53263" name="Equation" r:id="rId7" imgW="507960" imgH="545760" progId="Equation.2">
              <p:embed/>
            </p:oleObj>
          </a:graphicData>
        </a:graphic>
      </p:graphicFrame>
      <p:graphicFrame>
        <p:nvGraphicFramePr>
          <p:cNvPr id="53264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53264" name="Equation" r:id="rId8" imgW="507960" imgH="545760" progId="Equation.2">
              <p:embed/>
            </p:oleObj>
          </a:graphicData>
        </a:graphic>
      </p:graphicFrame>
      <p:graphicFrame>
        <p:nvGraphicFramePr>
          <p:cNvPr id="53265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53265" name="Equation" r:id="rId9" imgW="444240" imgH="545760" progId="Equation.2">
              <p:embed/>
            </p:oleObj>
          </a:graphicData>
        </a:graphic>
      </p:graphicFrame>
      <p:graphicFrame>
        <p:nvGraphicFramePr>
          <p:cNvPr id="53266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53266" name="Equation" r:id="rId10" imgW="444240" imgH="545760" progId="Equation.2">
              <p:embed/>
            </p:oleObj>
          </a:graphicData>
        </a:graphic>
      </p:graphicFrame>
      <p:sp>
        <p:nvSpPr>
          <p:cNvPr id="53267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70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71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72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73" name="Arc 25"/>
          <p:cNvSpPr>
            <a:spLocks/>
          </p:cNvSpPr>
          <p:nvPr/>
        </p:nvSpPr>
        <p:spPr bwMode="auto">
          <a:xfrm>
            <a:off x="3733800" y="2940050"/>
            <a:ext cx="3146425" cy="2192338"/>
          </a:xfrm>
          <a:custGeom>
            <a:avLst/>
            <a:gdLst>
              <a:gd name="G0" fmla="+- 11 0 0"/>
              <a:gd name="G1" fmla="+- 21600 0 0"/>
              <a:gd name="G2" fmla="+- 21600 0 0"/>
              <a:gd name="T0" fmla="*/ 0 w 21611"/>
              <a:gd name="T1" fmla="*/ 0 h 21600"/>
              <a:gd name="T2" fmla="*/ 21611 w 21611"/>
              <a:gd name="T3" fmla="*/ 21600 h 21600"/>
              <a:gd name="T4" fmla="*/ 11 w 216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1" h="21600" fill="none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</a:path>
              <a:path w="21611" h="21600" stroke="0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  <a:lnTo>
                  <a:pt x="11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74" name="Arc 26"/>
          <p:cNvSpPr>
            <a:spLocks/>
          </p:cNvSpPr>
          <p:nvPr/>
        </p:nvSpPr>
        <p:spPr bwMode="auto">
          <a:xfrm>
            <a:off x="5032375" y="2852738"/>
            <a:ext cx="1949450" cy="1862137"/>
          </a:xfrm>
          <a:custGeom>
            <a:avLst/>
            <a:gdLst>
              <a:gd name="G0" fmla="+- 18 0 0"/>
              <a:gd name="G1" fmla="+- 21600 0 0"/>
              <a:gd name="G2" fmla="+- 21600 0 0"/>
              <a:gd name="T0" fmla="*/ 0 w 21618"/>
              <a:gd name="T1" fmla="*/ 0 h 21600"/>
              <a:gd name="T2" fmla="*/ 21618 w 21618"/>
              <a:gd name="T3" fmla="*/ 21600 h 21600"/>
              <a:gd name="T4" fmla="*/ 18 w 2161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8" h="21600" fill="none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</a:path>
              <a:path w="21618" h="21600" stroke="0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  <a:lnTo>
                  <a:pt x="18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75" name="Arc 27"/>
          <p:cNvSpPr>
            <a:spLocks/>
          </p:cNvSpPr>
          <p:nvPr/>
        </p:nvSpPr>
        <p:spPr bwMode="auto">
          <a:xfrm>
            <a:off x="863600" y="3513138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76" name="Arc 28"/>
          <p:cNvSpPr>
            <a:spLocks/>
          </p:cNvSpPr>
          <p:nvPr/>
        </p:nvSpPr>
        <p:spPr bwMode="auto">
          <a:xfrm>
            <a:off x="0" y="3876675"/>
            <a:ext cx="5192713" cy="2981325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4 w 20279"/>
              <a:gd name="T1" fmla="*/ 0 h 21191"/>
              <a:gd name="T2" fmla="*/ 20279 w 20279"/>
              <a:gd name="T3" fmla="*/ 13754 h 21191"/>
              <a:gd name="T4" fmla="*/ 0 w 20279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79" h="21191" fill="none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</a:path>
              <a:path w="20279" h="21191" stroke="0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77" name="Arc 29"/>
          <p:cNvSpPr>
            <a:spLocks/>
          </p:cNvSpPr>
          <p:nvPr/>
        </p:nvSpPr>
        <p:spPr bwMode="auto">
          <a:xfrm rot="10800000">
            <a:off x="2563813" y="2897188"/>
            <a:ext cx="2073275" cy="1908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78" name="Arc 30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79" name="Arc 31"/>
          <p:cNvSpPr>
            <a:spLocks/>
          </p:cNvSpPr>
          <p:nvPr/>
        </p:nvSpPr>
        <p:spPr bwMode="auto">
          <a:xfrm rot="10800000">
            <a:off x="4348163" y="939800"/>
            <a:ext cx="3675062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19230"/>
              <a:gd name="T1" fmla="*/ 0 h 21510"/>
              <a:gd name="T2" fmla="*/ 19230 w 19230"/>
              <a:gd name="T3" fmla="*/ 11673 h 21510"/>
              <a:gd name="T4" fmla="*/ 0 w 19230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30" h="21510" fill="none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</a:path>
              <a:path w="19230" h="21510" stroke="0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3280" name="Arc 32"/>
          <p:cNvSpPr>
            <a:spLocks/>
          </p:cNvSpPr>
          <p:nvPr/>
        </p:nvSpPr>
        <p:spPr bwMode="auto">
          <a:xfrm rot="10800000">
            <a:off x="4973638" y="795338"/>
            <a:ext cx="3676650" cy="2874962"/>
          </a:xfrm>
          <a:custGeom>
            <a:avLst/>
            <a:gdLst>
              <a:gd name="G0" fmla="+- 0 0 0"/>
              <a:gd name="G1" fmla="+- 20867 0 0"/>
              <a:gd name="G2" fmla="+- 21600 0 0"/>
              <a:gd name="T0" fmla="*/ 5581 w 19241"/>
              <a:gd name="T1" fmla="*/ 0 h 20867"/>
              <a:gd name="T2" fmla="*/ 19241 w 19241"/>
              <a:gd name="T3" fmla="*/ 11052 h 20867"/>
              <a:gd name="T4" fmla="*/ 0 w 19241"/>
              <a:gd name="T5" fmla="*/ 20867 h 20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41" h="20867" fill="none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</a:path>
              <a:path w="19241" h="20867" stroke="0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  <a:lnTo>
                  <a:pt x="0" y="20867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Starting an Edgeworth Box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2190750" y="5453063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217613" y="5827713"/>
            <a:ext cx="1776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Width = </a:t>
            </a:r>
          </a:p>
        </p:txBody>
      </p:sp>
      <p:graphicFrame>
        <p:nvGraphicFramePr>
          <p:cNvPr id="8198" name="Object 6"/>
          <p:cNvGraphicFramePr>
            <a:graphicFrameLocks/>
          </p:cNvGraphicFramePr>
          <p:nvPr/>
        </p:nvGraphicFramePr>
        <p:xfrm>
          <a:off x="2960688" y="5707063"/>
          <a:ext cx="3403600" cy="587375"/>
        </p:xfrm>
        <a:graphic>
          <a:graphicData uri="http://schemas.openxmlformats.org/presentationml/2006/ole">
            <p:oleObj spid="_x0000_s8198" name="Equation" r:id="rId3" imgW="3085920" imgH="545760" progId="Equation.2">
              <p:embed/>
            </p:oleObj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78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79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4280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54280" name="Equation" r:id="rId3" imgW="545760" imgH="545760" progId="Equation.2">
              <p:embed/>
            </p:oleObj>
          </a:graphicData>
        </a:graphic>
      </p:graphicFrame>
      <p:graphicFrame>
        <p:nvGraphicFramePr>
          <p:cNvPr id="54281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54281" name="Equation" r:id="rId4" imgW="545760" imgH="545760" progId="Equation.2">
              <p:embed/>
            </p:oleObj>
          </a:graphicData>
        </a:graphic>
      </p:graphicFrame>
      <p:graphicFrame>
        <p:nvGraphicFramePr>
          <p:cNvPr id="54282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54282" name="Equation" r:id="rId5" imgW="482400" imgH="545760" progId="Equation.2">
              <p:embed/>
            </p:oleObj>
          </a:graphicData>
        </a:graphic>
      </p:graphicFrame>
      <p:graphicFrame>
        <p:nvGraphicFramePr>
          <p:cNvPr id="54283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54283" name="Equation" r:id="rId6" imgW="482400" imgH="545760" progId="Equation.2">
              <p:embed/>
            </p:oleObj>
          </a:graphicData>
        </a:graphic>
      </p:graphicFrame>
      <p:sp>
        <p:nvSpPr>
          <p:cNvPr id="54284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4287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54287" name="Equation" r:id="rId7" imgW="507960" imgH="545760" progId="Equation.2">
              <p:embed/>
            </p:oleObj>
          </a:graphicData>
        </a:graphic>
      </p:graphicFrame>
      <p:graphicFrame>
        <p:nvGraphicFramePr>
          <p:cNvPr id="54288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54288" name="Equation" r:id="rId8" imgW="507960" imgH="545760" progId="Equation.2">
              <p:embed/>
            </p:oleObj>
          </a:graphicData>
        </a:graphic>
      </p:graphicFrame>
      <p:graphicFrame>
        <p:nvGraphicFramePr>
          <p:cNvPr id="54289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54289" name="Equation" r:id="rId9" imgW="444240" imgH="545760" progId="Equation.2">
              <p:embed/>
            </p:oleObj>
          </a:graphicData>
        </a:graphic>
      </p:graphicFrame>
      <p:graphicFrame>
        <p:nvGraphicFramePr>
          <p:cNvPr id="54290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54290" name="Equation" r:id="rId10" imgW="444240" imgH="545760" progId="Equation.2">
              <p:embed/>
            </p:oleObj>
          </a:graphicData>
        </a:graphic>
      </p:graphicFrame>
      <p:sp>
        <p:nvSpPr>
          <p:cNvPr id="54291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54292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3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4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5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6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7" name="Arc 25"/>
          <p:cNvSpPr>
            <a:spLocks/>
          </p:cNvSpPr>
          <p:nvPr/>
        </p:nvSpPr>
        <p:spPr bwMode="auto">
          <a:xfrm>
            <a:off x="3733800" y="2940050"/>
            <a:ext cx="3146425" cy="2192338"/>
          </a:xfrm>
          <a:custGeom>
            <a:avLst/>
            <a:gdLst>
              <a:gd name="G0" fmla="+- 11 0 0"/>
              <a:gd name="G1" fmla="+- 21600 0 0"/>
              <a:gd name="G2" fmla="+- 21600 0 0"/>
              <a:gd name="T0" fmla="*/ 0 w 21611"/>
              <a:gd name="T1" fmla="*/ 0 h 21600"/>
              <a:gd name="T2" fmla="*/ 21611 w 21611"/>
              <a:gd name="T3" fmla="*/ 21600 h 21600"/>
              <a:gd name="T4" fmla="*/ 11 w 216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1" h="21600" fill="none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</a:path>
              <a:path w="21611" h="21600" stroke="0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  <a:lnTo>
                  <a:pt x="11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8" name="Arc 26"/>
          <p:cNvSpPr>
            <a:spLocks/>
          </p:cNvSpPr>
          <p:nvPr/>
        </p:nvSpPr>
        <p:spPr bwMode="auto">
          <a:xfrm>
            <a:off x="5032375" y="2852738"/>
            <a:ext cx="1949450" cy="1862137"/>
          </a:xfrm>
          <a:custGeom>
            <a:avLst/>
            <a:gdLst>
              <a:gd name="G0" fmla="+- 18 0 0"/>
              <a:gd name="G1" fmla="+- 21600 0 0"/>
              <a:gd name="G2" fmla="+- 21600 0 0"/>
              <a:gd name="T0" fmla="*/ 0 w 21618"/>
              <a:gd name="T1" fmla="*/ 0 h 21600"/>
              <a:gd name="T2" fmla="*/ 21618 w 21618"/>
              <a:gd name="T3" fmla="*/ 21600 h 21600"/>
              <a:gd name="T4" fmla="*/ 18 w 2161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8" h="21600" fill="none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</a:path>
              <a:path w="21618" h="21600" stroke="0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  <a:lnTo>
                  <a:pt x="18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299" name="Arc 27"/>
          <p:cNvSpPr>
            <a:spLocks/>
          </p:cNvSpPr>
          <p:nvPr/>
        </p:nvSpPr>
        <p:spPr bwMode="auto">
          <a:xfrm>
            <a:off x="863600" y="3513138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300" name="Arc 28"/>
          <p:cNvSpPr>
            <a:spLocks/>
          </p:cNvSpPr>
          <p:nvPr/>
        </p:nvSpPr>
        <p:spPr bwMode="auto">
          <a:xfrm>
            <a:off x="0" y="3876675"/>
            <a:ext cx="5192713" cy="2981325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4 w 20279"/>
              <a:gd name="T1" fmla="*/ 0 h 21191"/>
              <a:gd name="T2" fmla="*/ 20279 w 20279"/>
              <a:gd name="T3" fmla="*/ 13754 h 21191"/>
              <a:gd name="T4" fmla="*/ 0 w 20279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79" h="21191" fill="none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</a:path>
              <a:path w="20279" h="21191" stroke="0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301" name="Arc 29"/>
          <p:cNvSpPr>
            <a:spLocks/>
          </p:cNvSpPr>
          <p:nvPr/>
        </p:nvSpPr>
        <p:spPr bwMode="auto">
          <a:xfrm rot="10800000">
            <a:off x="2563813" y="2897188"/>
            <a:ext cx="2073275" cy="1908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302" name="Arc 30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303" name="Arc 31"/>
          <p:cNvSpPr>
            <a:spLocks/>
          </p:cNvSpPr>
          <p:nvPr/>
        </p:nvSpPr>
        <p:spPr bwMode="auto">
          <a:xfrm rot="10800000">
            <a:off x="4348163" y="939800"/>
            <a:ext cx="3675062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19230"/>
              <a:gd name="T1" fmla="*/ 0 h 21510"/>
              <a:gd name="T2" fmla="*/ 19230 w 19230"/>
              <a:gd name="T3" fmla="*/ 11673 h 21510"/>
              <a:gd name="T4" fmla="*/ 0 w 19230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30" h="21510" fill="none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</a:path>
              <a:path w="19230" h="21510" stroke="0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304" name="Arc 32"/>
          <p:cNvSpPr>
            <a:spLocks/>
          </p:cNvSpPr>
          <p:nvPr/>
        </p:nvSpPr>
        <p:spPr bwMode="auto">
          <a:xfrm rot="10800000">
            <a:off x="4973638" y="795338"/>
            <a:ext cx="3676650" cy="2874962"/>
          </a:xfrm>
          <a:custGeom>
            <a:avLst/>
            <a:gdLst>
              <a:gd name="G0" fmla="+- 0 0 0"/>
              <a:gd name="G1" fmla="+- 20867 0 0"/>
              <a:gd name="G2" fmla="+- 21600 0 0"/>
              <a:gd name="T0" fmla="*/ 5581 w 19241"/>
              <a:gd name="T1" fmla="*/ 0 h 20867"/>
              <a:gd name="T2" fmla="*/ 19241 w 19241"/>
              <a:gd name="T3" fmla="*/ 11052 h 20867"/>
              <a:gd name="T4" fmla="*/ 0 w 19241"/>
              <a:gd name="T5" fmla="*/ 20867 h 20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41" h="20867" fill="none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</a:path>
              <a:path w="19241" h="20867" stroke="0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  <a:lnTo>
                  <a:pt x="0" y="20867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305" name="Oval 33"/>
          <p:cNvSpPr>
            <a:spLocks noChangeArrowheads="1"/>
          </p:cNvSpPr>
          <p:nvPr/>
        </p:nvSpPr>
        <p:spPr bwMode="auto">
          <a:xfrm>
            <a:off x="3516313" y="443706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306" name="Oval 34"/>
          <p:cNvSpPr>
            <a:spLocks noChangeArrowheads="1"/>
          </p:cNvSpPr>
          <p:nvPr/>
        </p:nvSpPr>
        <p:spPr bwMode="auto">
          <a:xfrm>
            <a:off x="4468813" y="411321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307" name="Oval 35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308" name="Oval 36"/>
          <p:cNvSpPr>
            <a:spLocks noChangeArrowheads="1"/>
          </p:cNvSpPr>
          <p:nvPr/>
        </p:nvSpPr>
        <p:spPr bwMode="auto">
          <a:xfrm>
            <a:off x="5507038" y="324643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309" name="Oval 37"/>
          <p:cNvSpPr>
            <a:spLocks noChangeArrowheads="1"/>
          </p:cNvSpPr>
          <p:nvPr/>
        </p:nvSpPr>
        <p:spPr bwMode="auto">
          <a:xfrm>
            <a:off x="5907088" y="298926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4310" name="Rectangle 38"/>
          <p:cNvSpPr>
            <a:spLocks noChangeArrowheads="1"/>
          </p:cNvSpPr>
          <p:nvPr/>
        </p:nvSpPr>
        <p:spPr bwMode="auto">
          <a:xfrm>
            <a:off x="2908300" y="946150"/>
            <a:ext cx="5807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All the allocations marked by</a:t>
            </a:r>
            <a:br>
              <a:rPr lang="en-US"/>
            </a:br>
            <a:r>
              <a:rPr lang="en-US"/>
              <a:t>a         are Pareto-optimal.</a:t>
            </a:r>
          </a:p>
        </p:txBody>
      </p:sp>
      <p:sp>
        <p:nvSpPr>
          <p:cNvPr id="54311" name="Oval 39"/>
          <p:cNvSpPr>
            <a:spLocks noChangeArrowheads="1"/>
          </p:cNvSpPr>
          <p:nvPr/>
        </p:nvSpPr>
        <p:spPr bwMode="auto">
          <a:xfrm>
            <a:off x="3611563" y="162718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</a:t>
            </a:r>
            <a:r>
              <a:rPr lang="en-US">
                <a:solidFill>
                  <a:schemeClr val="tx2"/>
                </a:solidFill>
              </a:rPr>
              <a:t>contract curve</a:t>
            </a:r>
            <a:r>
              <a:rPr lang="en-US"/>
              <a:t> is the set of all Pareto-optimal allocations.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56323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4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27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6328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56328" name="Equation" r:id="rId3" imgW="545760" imgH="545760" progId="Equation.2">
              <p:embed/>
            </p:oleObj>
          </a:graphicData>
        </a:graphic>
      </p:graphicFrame>
      <p:graphicFrame>
        <p:nvGraphicFramePr>
          <p:cNvPr id="56329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56329" name="Equation" r:id="rId4" imgW="545760" imgH="545760" progId="Equation.2">
              <p:embed/>
            </p:oleObj>
          </a:graphicData>
        </a:graphic>
      </p:graphicFrame>
      <p:graphicFrame>
        <p:nvGraphicFramePr>
          <p:cNvPr id="56330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56330" name="Equation" r:id="rId5" imgW="482400" imgH="545760" progId="Equation.2">
              <p:embed/>
            </p:oleObj>
          </a:graphicData>
        </a:graphic>
      </p:graphicFrame>
      <p:graphicFrame>
        <p:nvGraphicFramePr>
          <p:cNvPr id="56331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56331" name="Equation" r:id="rId6" imgW="482400" imgH="545760" progId="Equation.2">
              <p:embed/>
            </p:oleObj>
          </a:graphicData>
        </a:graphic>
      </p:graphicFrame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56335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56335" name="Equation" r:id="rId7" imgW="507960" imgH="545760" progId="Equation.2">
              <p:embed/>
            </p:oleObj>
          </a:graphicData>
        </a:graphic>
      </p:graphicFrame>
      <p:graphicFrame>
        <p:nvGraphicFramePr>
          <p:cNvPr id="56336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56336" name="Equation" r:id="rId8" imgW="507960" imgH="545760" progId="Equation.2">
              <p:embed/>
            </p:oleObj>
          </a:graphicData>
        </a:graphic>
      </p:graphicFrame>
      <p:graphicFrame>
        <p:nvGraphicFramePr>
          <p:cNvPr id="56337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56337" name="Equation" r:id="rId9" imgW="444240" imgH="545760" progId="Equation.2">
              <p:embed/>
            </p:oleObj>
          </a:graphicData>
        </a:graphic>
      </p:graphicFrame>
      <p:graphicFrame>
        <p:nvGraphicFramePr>
          <p:cNvPr id="56338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56338" name="Equation" r:id="rId10" imgW="444240" imgH="545760" progId="Equation.2">
              <p:embed/>
            </p:oleObj>
          </a:graphicData>
        </a:graphic>
      </p:graphicFrame>
      <p:sp>
        <p:nvSpPr>
          <p:cNvPr id="56339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56340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1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2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3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4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5" name="Arc 25"/>
          <p:cNvSpPr>
            <a:spLocks/>
          </p:cNvSpPr>
          <p:nvPr/>
        </p:nvSpPr>
        <p:spPr bwMode="auto">
          <a:xfrm>
            <a:off x="3733800" y="2940050"/>
            <a:ext cx="3146425" cy="2192338"/>
          </a:xfrm>
          <a:custGeom>
            <a:avLst/>
            <a:gdLst>
              <a:gd name="G0" fmla="+- 11 0 0"/>
              <a:gd name="G1" fmla="+- 21600 0 0"/>
              <a:gd name="G2" fmla="+- 21600 0 0"/>
              <a:gd name="T0" fmla="*/ 0 w 21611"/>
              <a:gd name="T1" fmla="*/ 0 h 21600"/>
              <a:gd name="T2" fmla="*/ 21611 w 21611"/>
              <a:gd name="T3" fmla="*/ 21600 h 21600"/>
              <a:gd name="T4" fmla="*/ 11 w 216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1" h="21600" fill="none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</a:path>
              <a:path w="21611" h="21600" stroke="0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  <a:lnTo>
                  <a:pt x="11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6" name="Arc 26"/>
          <p:cNvSpPr>
            <a:spLocks/>
          </p:cNvSpPr>
          <p:nvPr/>
        </p:nvSpPr>
        <p:spPr bwMode="auto">
          <a:xfrm>
            <a:off x="5032375" y="2852738"/>
            <a:ext cx="1949450" cy="1862137"/>
          </a:xfrm>
          <a:custGeom>
            <a:avLst/>
            <a:gdLst>
              <a:gd name="G0" fmla="+- 18 0 0"/>
              <a:gd name="G1" fmla="+- 21600 0 0"/>
              <a:gd name="G2" fmla="+- 21600 0 0"/>
              <a:gd name="T0" fmla="*/ 0 w 21618"/>
              <a:gd name="T1" fmla="*/ 0 h 21600"/>
              <a:gd name="T2" fmla="*/ 21618 w 21618"/>
              <a:gd name="T3" fmla="*/ 21600 h 21600"/>
              <a:gd name="T4" fmla="*/ 18 w 2161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8" h="21600" fill="none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</a:path>
              <a:path w="21618" h="21600" stroke="0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  <a:lnTo>
                  <a:pt x="18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7" name="Arc 27"/>
          <p:cNvSpPr>
            <a:spLocks/>
          </p:cNvSpPr>
          <p:nvPr/>
        </p:nvSpPr>
        <p:spPr bwMode="auto">
          <a:xfrm>
            <a:off x="863600" y="3513138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8" name="Arc 28"/>
          <p:cNvSpPr>
            <a:spLocks/>
          </p:cNvSpPr>
          <p:nvPr/>
        </p:nvSpPr>
        <p:spPr bwMode="auto">
          <a:xfrm>
            <a:off x="0" y="3876675"/>
            <a:ext cx="5192713" cy="2981325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4 w 20279"/>
              <a:gd name="T1" fmla="*/ 0 h 21191"/>
              <a:gd name="T2" fmla="*/ 20279 w 20279"/>
              <a:gd name="T3" fmla="*/ 13754 h 21191"/>
              <a:gd name="T4" fmla="*/ 0 w 20279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79" h="21191" fill="none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</a:path>
              <a:path w="20279" h="21191" stroke="0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49" name="Arc 29"/>
          <p:cNvSpPr>
            <a:spLocks/>
          </p:cNvSpPr>
          <p:nvPr/>
        </p:nvSpPr>
        <p:spPr bwMode="auto">
          <a:xfrm rot="10800000">
            <a:off x="2563813" y="2897188"/>
            <a:ext cx="2073275" cy="1908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50" name="Arc 30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51" name="Arc 31"/>
          <p:cNvSpPr>
            <a:spLocks/>
          </p:cNvSpPr>
          <p:nvPr/>
        </p:nvSpPr>
        <p:spPr bwMode="auto">
          <a:xfrm rot="10800000">
            <a:off x="4348163" y="939800"/>
            <a:ext cx="3675062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19230"/>
              <a:gd name="T1" fmla="*/ 0 h 21510"/>
              <a:gd name="T2" fmla="*/ 19230 w 19230"/>
              <a:gd name="T3" fmla="*/ 11673 h 21510"/>
              <a:gd name="T4" fmla="*/ 0 w 19230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30" h="21510" fill="none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</a:path>
              <a:path w="19230" h="21510" stroke="0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52" name="Arc 32"/>
          <p:cNvSpPr>
            <a:spLocks/>
          </p:cNvSpPr>
          <p:nvPr/>
        </p:nvSpPr>
        <p:spPr bwMode="auto">
          <a:xfrm rot="10800000">
            <a:off x="4973638" y="795338"/>
            <a:ext cx="3676650" cy="2874962"/>
          </a:xfrm>
          <a:custGeom>
            <a:avLst/>
            <a:gdLst>
              <a:gd name="G0" fmla="+- 0 0 0"/>
              <a:gd name="G1" fmla="+- 20867 0 0"/>
              <a:gd name="G2" fmla="+- 21600 0 0"/>
              <a:gd name="T0" fmla="*/ 5581 w 19241"/>
              <a:gd name="T1" fmla="*/ 0 h 20867"/>
              <a:gd name="T2" fmla="*/ 19241 w 19241"/>
              <a:gd name="T3" fmla="*/ 11052 h 20867"/>
              <a:gd name="T4" fmla="*/ 0 w 19241"/>
              <a:gd name="T5" fmla="*/ 20867 h 20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41" h="20867" fill="none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</a:path>
              <a:path w="19241" h="20867" stroke="0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  <a:lnTo>
                  <a:pt x="0" y="20867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54" name="Rectangle 34"/>
          <p:cNvSpPr>
            <a:spLocks noChangeArrowheads="1"/>
          </p:cNvSpPr>
          <p:nvPr/>
        </p:nvSpPr>
        <p:spPr bwMode="auto">
          <a:xfrm>
            <a:off x="2908300" y="946150"/>
            <a:ext cx="5807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All the allocations marked by</a:t>
            </a:r>
            <a:br>
              <a:rPr lang="en-US"/>
            </a:br>
            <a:r>
              <a:rPr lang="en-US"/>
              <a:t>a         are Pareto-optimal.</a:t>
            </a:r>
          </a:p>
        </p:txBody>
      </p:sp>
      <p:sp>
        <p:nvSpPr>
          <p:cNvPr id="56355" name="Oval 35"/>
          <p:cNvSpPr>
            <a:spLocks noChangeArrowheads="1"/>
          </p:cNvSpPr>
          <p:nvPr/>
        </p:nvSpPr>
        <p:spPr bwMode="auto">
          <a:xfrm>
            <a:off x="3611563" y="162718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56" name="Rectangle 36"/>
          <p:cNvSpPr>
            <a:spLocks noChangeArrowheads="1"/>
          </p:cNvSpPr>
          <p:nvPr/>
        </p:nvSpPr>
        <p:spPr bwMode="auto">
          <a:xfrm>
            <a:off x="1169988" y="5780088"/>
            <a:ext cx="3821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contract curve</a:t>
            </a:r>
          </a:p>
        </p:txBody>
      </p:sp>
      <p:sp>
        <p:nvSpPr>
          <p:cNvPr id="56357" name="Line 37"/>
          <p:cNvSpPr>
            <a:spLocks noChangeShapeType="1"/>
          </p:cNvSpPr>
          <p:nvPr/>
        </p:nvSpPr>
        <p:spPr bwMode="auto">
          <a:xfrm flipV="1">
            <a:off x="3857625" y="4419600"/>
            <a:ext cx="376238" cy="139065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58" name="Oval 38"/>
          <p:cNvSpPr>
            <a:spLocks noChangeArrowheads="1"/>
          </p:cNvSpPr>
          <p:nvPr/>
        </p:nvSpPr>
        <p:spPr bwMode="auto">
          <a:xfrm>
            <a:off x="3516313" y="443706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59" name="Oval 39"/>
          <p:cNvSpPr>
            <a:spLocks noChangeArrowheads="1"/>
          </p:cNvSpPr>
          <p:nvPr/>
        </p:nvSpPr>
        <p:spPr bwMode="auto">
          <a:xfrm>
            <a:off x="4468813" y="411321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60" name="Oval 40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61" name="Oval 41"/>
          <p:cNvSpPr>
            <a:spLocks noChangeArrowheads="1"/>
          </p:cNvSpPr>
          <p:nvPr/>
        </p:nvSpPr>
        <p:spPr bwMode="auto">
          <a:xfrm>
            <a:off x="5507038" y="324643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62" name="Oval 42"/>
          <p:cNvSpPr>
            <a:spLocks noChangeArrowheads="1"/>
          </p:cNvSpPr>
          <p:nvPr/>
        </p:nvSpPr>
        <p:spPr bwMode="auto">
          <a:xfrm>
            <a:off x="5907088" y="298926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6363" name="Freeform 43"/>
          <p:cNvSpPr>
            <a:spLocks/>
          </p:cNvSpPr>
          <p:nvPr/>
        </p:nvSpPr>
        <p:spPr bwMode="auto">
          <a:xfrm>
            <a:off x="2743200" y="2762250"/>
            <a:ext cx="3943350" cy="2162175"/>
          </a:xfrm>
          <a:custGeom>
            <a:avLst/>
            <a:gdLst/>
            <a:ahLst/>
            <a:cxnLst>
              <a:cxn ang="0">
                <a:pos x="0" y="1362"/>
              </a:cxn>
              <a:cxn ang="0">
                <a:pos x="576" y="1134"/>
              </a:cxn>
              <a:cxn ang="0">
                <a:pos x="1176" y="924"/>
              </a:cxn>
              <a:cxn ang="0">
                <a:pos x="1524" y="612"/>
              </a:cxn>
              <a:cxn ang="0">
                <a:pos x="1824" y="384"/>
              </a:cxn>
              <a:cxn ang="0">
                <a:pos x="2076" y="216"/>
              </a:cxn>
              <a:cxn ang="0">
                <a:pos x="2484" y="0"/>
              </a:cxn>
            </a:cxnLst>
            <a:rect l="0" t="0" r="r" b="b"/>
            <a:pathLst>
              <a:path w="2484" h="1362">
                <a:moveTo>
                  <a:pt x="0" y="1362"/>
                </a:moveTo>
                <a:cubicBezTo>
                  <a:pt x="190" y="1284"/>
                  <a:pt x="380" y="1207"/>
                  <a:pt x="576" y="1134"/>
                </a:cubicBezTo>
                <a:cubicBezTo>
                  <a:pt x="772" y="1061"/>
                  <a:pt x="1018" y="1011"/>
                  <a:pt x="1176" y="924"/>
                </a:cubicBezTo>
                <a:cubicBezTo>
                  <a:pt x="1334" y="837"/>
                  <a:pt x="1416" y="702"/>
                  <a:pt x="1524" y="612"/>
                </a:cubicBezTo>
                <a:cubicBezTo>
                  <a:pt x="1632" y="522"/>
                  <a:pt x="1732" y="450"/>
                  <a:pt x="1824" y="384"/>
                </a:cubicBezTo>
                <a:cubicBezTo>
                  <a:pt x="1916" y="318"/>
                  <a:pt x="1966" y="280"/>
                  <a:pt x="2076" y="216"/>
                </a:cubicBezTo>
                <a:cubicBezTo>
                  <a:pt x="2186" y="152"/>
                  <a:pt x="2335" y="76"/>
                  <a:pt x="2484" y="0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Pareto-Optimality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But to which of the many allocations on the contract curve will consumers trade?</a:t>
            </a:r>
          </a:p>
          <a:p>
            <a:r>
              <a:rPr lang="en-US"/>
              <a:t>That depends upon how trade is conducted.</a:t>
            </a:r>
          </a:p>
          <a:p>
            <a:r>
              <a:rPr lang="en-US"/>
              <a:t>In perfectly competitive markets?  By one-on-one bargaining?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96" name="Freeform 28"/>
          <p:cNvSpPr>
            <a:spLocks/>
          </p:cNvSpPr>
          <p:nvPr/>
        </p:nvSpPr>
        <p:spPr bwMode="auto">
          <a:xfrm>
            <a:off x="3352800" y="3187700"/>
            <a:ext cx="3028950" cy="1517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176"/>
              </a:cxn>
              <a:cxn ang="0">
                <a:pos x="292" y="332"/>
              </a:cxn>
              <a:cxn ang="0">
                <a:pos x="472" y="480"/>
              </a:cxn>
              <a:cxn ang="0">
                <a:pos x="700" y="612"/>
              </a:cxn>
              <a:cxn ang="0">
                <a:pos x="928" y="732"/>
              </a:cxn>
              <a:cxn ang="0">
                <a:pos x="1136" y="804"/>
              </a:cxn>
              <a:cxn ang="0">
                <a:pos x="1432" y="888"/>
              </a:cxn>
              <a:cxn ang="0">
                <a:pos x="1688" y="932"/>
              </a:cxn>
              <a:cxn ang="0">
                <a:pos x="1908" y="956"/>
              </a:cxn>
              <a:cxn ang="0">
                <a:pos x="1736" y="764"/>
              </a:cxn>
              <a:cxn ang="0">
                <a:pos x="1536" y="600"/>
              </a:cxn>
              <a:cxn ang="0">
                <a:pos x="1348" y="472"/>
              </a:cxn>
              <a:cxn ang="0">
                <a:pos x="1132" y="356"/>
              </a:cxn>
              <a:cxn ang="0">
                <a:pos x="912" y="252"/>
              </a:cxn>
              <a:cxn ang="0">
                <a:pos x="680" y="172"/>
              </a:cxn>
              <a:cxn ang="0">
                <a:pos x="440" y="100"/>
              </a:cxn>
              <a:cxn ang="0">
                <a:pos x="268" y="52"/>
              </a:cxn>
              <a:cxn ang="0">
                <a:pos x="0" y="0"/>
              </a:cxn>
            </a:cxnLst>
            <a:rect l="0" t="0" r="r" b="b"/>
            <a:pathLst>
              <a:path w="1908" h="956">
                <a:moveTo>
                  <a:pt x="0" y="0"/>
                </a:moveTo>
                <a:lnTo>
                  <a:pt x="128" y="176"/>
                </a:lnTo>
                <a:lnTo>
                  <a:pt x="292" y="332"/>
                </a:lnTo>
                <a:lnTo>
                  <a:pt x="472" y="480"/>
                </a:lnTo>
                <a:lnTo>
                  <a:pt x="700" y="612"/>
                </a:lnTo>
                <a:lnTo>
                  <a:pt x="928" y="732"/>
                </a:lnTo>
                <a:lnTo>
                  <a:pt x="1136" y="804"/>
                </a:lnTo>
                <a:lnTo>
                  <a:pt x="1432" y="888"/>
                </a:lnTo>
                <a:lnTo>
                  <a:pt x="1688" y="932"/>
                </a:lnTo>
                <a:lnTo>
                  <a:pt x="1908" y="956"/>
                </a:lnTo>
                <a:lnTo>
                  <a:pt x="1736" y="764"/>
                </a:lnTo>
                <a:lnTo>
                  <a:pt x="1536" y="600"/>
                </a:lnTo>
                <a:lnTo>
                  <a:pt x="1348" y="472"/>
                </a:lnTo>
                <a:lnTo>
                  <a:pt x="1132" y="356"/>
                </a:lnTo>
                <a:lnTo>
                  <a:pt x="912" y="252"/>
                </a:lnTo>
                <a:lnTo>
                  <a:pt x="680" y="172"/>
                </a:lnTo>
                <a:lnTo>
                  <a:pt x="440" y="100"/>
                </a:lnTo>
                <a:lnTo>
                  <a:pt x="268" y="5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Core</a:t>
            </a:r>
          </a:p>
        </p:txBody>
      </p:sp>
      <p:sp>
        <p:nvSpPr>
          <p:cNvPr id="58371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2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3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4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75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4688" name="Object 0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114688" name="Equation" r:id="rId3" imgW="545760" imgH="545760" progId="Equation.2">
              <p:embed/>
            </p:oleObj>
          </a:graphicData>
        </a:graphic>
      </p:graphicFrame>
      <p:graphicFrame>
        <p:nvGraphicFramePr>
          <p:cNvPr id="114689" name="Object 1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114689" name="Equation" r:id="rId4" imgW="545760" imgH="545760" progId="Equation.2">
              <p:embed/>
            </p:oleObj>
          </a:graphicData>
        </a:graphic>
      </p:graphicFrame>
      <p:graphicFrame>
        <p:nvGraphicFramePr>
          <p:cNvPr id="114690" name="Object 2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114690" name="Equation" r:id="rId5" imgW="482400" imgH="545760" progId="Equation.2">
              <p:embed/>
            </p:oleObj>
          </a:graphicData>
        </a:graphic>
      </p:graphicFrame>
      <p:graphicFrame>
        <p:nvGraphicFramePr>
          <p:cNvPr id="114691" name="Object 3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114691" name="Equation" r:id="rId6" imgW="482400" imgH="545760" progId="Equation.2">
              <p:embed/>
            </p:oleObj>
          </a:graphicData>
        </a:graphic>
      </p:graphicFrame>
      <p:sp>
        <p:nvSpPr>
          <p:cNvPr id="58380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4692" name="Object 4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114692" name="Equation" r:id="rId7" imgW="507960" imgH="545760" progId="Equation.2">
              <p:embed/>
            </p:oleObj>
          </a:graphicData>
        </a:graphic>
      </p:graphicFrame>
      <p:graphicFrame>
        <p:nvGraphicFramePr>
          <p:cNvPr id="114693" name="Object 5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114693" name="Equation" r:id="rId8" imgW="507960" imgH="545760" progId="Equation.2">
              <p:embed/>
            </p:oleObj>
          </a:graphicData>
        </a:graphic>
      </p:graphicFrame>
      <p:graphicFrame>
        <p:nvGraphicFramePr>
          <p:cNvPr id="114694" name="Object 6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114694" name="Equation" r:id="rId9" imgW="444240" imgH="545760" progId="Equation.2">
              <p:embed/>
            </p:oleObj>
          </a:graphicData>
        </a:graphic>
      </p:graphicFrame>
      <p:graphicFrame>
        <p:nvGraphicFramePr>
          <p:cNvPr id="114695" name="Object 7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114695" name="Equation" r:id="rId10" imgW="444240" imgH="545760" progId="Equation.2">
              <p:embed/>
            </p:oleObj>
          </a:graphicData>
        </a:graphic>
      </p:graphicFrame>
      <p:sp>
        <p:nvSpPr>
          <p:cNvPr id="58387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58388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89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91" name="Arc 23"/>
          <p:cNvSpPr>
            <a:spLocks/>
          </p:cNvSpPr>
          <p:nvPr/>
        </p:nvSpPr>
        <p:spPr bwMode="auto">
          <a:xfrm rot="10800000">
            <a:off x="2903538" y="1901825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92" name="Arc 24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93" name="Oval 25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8394" name="Rectangle 26"/>
          <p:cNvSpPr>
            <a:spLocks noChangeArrowheads="1"/>
          </p:cNvSpPr>
          <p:nvPr/>
        </p:nvSpPr>
        <p:spPr bwMode="auto">
          <a:xfrm>
            <a:off x="812800" y="5589588"/>
            <a:ext cx="47688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set of Pareto-</a:t>
            </a:r>
            <a:br>
              <a:rPr lang="en-US"/>
            </a:br>
            <a:r>
              <a:rPr lang="en-US"/>
              <a:t>improving reallocations</a:t>
            </a:r>
          </a:p>
        </p:txBody>
      </p:sp>
      <p:sp>
        <p:nvSpPr>
          <p:cNvPr id="58395" name="Line 27"/>
          <p:cNvSpPr>
            <a:spLocks noChangeShapeType="1"/>
          </p:cNvSpPr>
          <p:nvPr/>
        </p:nvSpPr>
        <p:spPr bwMode="auto">
          <a:xfrm flipV="1">
            <a:off x="4214813" y="3929063"/>
            <a:ext cx="762000" cy="1714500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21" name="Freeform 29"/>
          <p:cNvSpPr>
            <a:spLocks/>
          </p:cNvSpPr>
          <p:nvPr/>
        </p:nvSpPr>
        <p:spPr bwMode="auto">
          <a:xfrm>
            <a:off x="3352800" y="3187700"/>
            <a:ext cx="3028950" cy="1517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176"/>
              </a:cxn>
              <a:cxn ang="0">
                <a:pos x="292" y="332"/>
              </a:cxn>
              <a:cxn ang="0">
                <a:pos x="472" y="480"/>
              </a:cxn>
              <a:cxn ang="0">
                <a:pos x="700" y="612"/>
              </a:cxn>
              <a:cxn ang="0">
                <a:pos x="928" y="732"/>
              </a:cxn>
              <a:cxn ang="0">
                <a:pos x="1136" y="804"/>
              </a:cxn>
              <a:cxn ang="0">
                <a:pos x="1432" y="888"/>
              </a:cxn>
              <a:cxn ang="0">
                <a:pos x="1688" y="932"/>
              </a:cxn>
              <a:cxn ang="0">
                <a:pos x="1908" y="956"/>
              </a:cxn>
              <a:cxn ang="0">
                <a:pos x="1736" y="764"/>
              </a:cxn>
              <a:cxn ang="0">
                <a:pos x="1536" y="600"/>
              </a:cxn>
              <a:cxn ang="0">
                <a:pos x="1348" y="472"/>
              </a:cxn>
              <a:cxn ang="0">
                <a:pos x="1132" y="356"/>
              </a:cxn>
              <a:cxn ang="0">
                <a:pos x="912" y="252"/>
              </a:cxn>
              <a:cxn ang="0">
                <a:pos x="680" y="172"/>
              </a:cxn>
              <a:cxn ang="0">
                <a:pos x="440" y="100"/>
              </a:cxn>
              <a:cxn ang="0">
                <a:pos x="268" y="52"/>
              </a:cxn>
              <a:cxn ang="0">
                <a:pos x="0" y="0"/>
              </a:cxn>
            </a:cxnLst>
            <a:rect l="0" t="0" r="r" b="b"/>
            <a:pathLst>
              <a:path w="1908" h="956">
                <a:moveTo>
                  <a:pt x="0" y="0"/>
                </a:moveTo>
                <a:lnTo>
                  <a:pt x="128" y="176"/>
                </a:lnTo>
                <a:lnTo>
                  <a:pt x="292" y="332"/>
                </a:lnTo>
                <a:lnTo>
                  <a:pt x="472" y="480"/>
                </a:lnTo>
                <a:lnTo>
                  <a:pt x="700" y="612"/>
                </a:lnTo>
                <a:lnTo>
                  <a:pt x="928" y="732"/>
                </a:lnTo>
                <a:lnTo>
                  <a:pt x="1136" y="804"/>
                </a:lnTo>
                <a:lnTo>
                  <a:pt x="1432" y="888"/>
                </a:lnTo>
                <a:lnTo>
                  <a:pt x="1688" y="932"/>
                </a:lnTo>
                <a:lnTo>
                  <a:pt x="1908" y="956"/>
                </a:lnTo>
                <a:lnTo>
                  <a:pt x="1736" y="764"/>
                </a:lnTo>
                <a:lnTo>
                  <a:pt x="1536" y="600"/>
                </a:lnTo>
                <a:lnTo>
                  <a:pt x="1348" y="472"/>
                </a:lnTo>
                <a:lnTo>
                  <a:pt x="1132" y="356"/>
                </a:lnTo>
                <a:lnTo>
                  <a:pt x="912" y="252"/>
                </a:lnTo>
                <a:lnTo>
                  <a:pt x="680" y="172"/>
                </a:lnTo>
                <a:lnTo>
                  <a:pt x="440" y="100"/>
                </a:lnTo>
                <a:lnTo>
                  <a:pt x="268" y="5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Core</a:t>
            </a:r>
          </a:p>
        </p:txBody>
      </p:sp>
      <p:sp>
        <p:nvSpPr>
          <p:cNvPr id="59395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396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397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398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399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5712" name="Object 0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115712" name="Equation" r:id="rId3" imgW="545760" imgH="545760" progId="Equation.2">
              <p:embed/>
            </p:oleObj>
          </a:graphicData>
        </a:graphic>
      </p:graphicFrame>
      <p:graphicFrame>
        <p:nvGraphicFramePr>
          <p:cNvPr id="115713" name="Object 1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115713" name="Equation" r:id="rId4" imgW="545760" imgH="545760" progId="Equation.2">
              <p:embed/>
            </p:oleObj>
          </a:graphicData>
        </a:graphic>
      </p:graphicFrame>
      <p:graphicFrame>
        <p:nvGraphicFramePr>
          <p:cNvPr id="115714" name="Object 2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115714" name="Equation" r:id="rId5" imgW="482400" imgH="545760" progId="Equation.2">
              <p:embed/>
            </p:oleObj>
          </a:graphicData>
        </a:graphic>
      </p:graphicFrame>
      <p:graphicFrame>
        <p:nvGraphicFramePr>
          <p:cNvPr id="115715" name="Object 3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115715" name="Equation" r:id="rId6" imgW="482400" imgH="545760" progId="Equation.2">
              <p:embed/>
            </p:oleObj>
          </a:graphicData>
        </a:graphic>
      </p:graphicFrame>
      <p:sp>
        <p:nvSpPr>
          <p:cNvPr id="59404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5716" name="Object 4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115716" name="Equation" r:id="rId7" imgW="507960" imgH="545760" progId="Equation.2">
              <p:embed/>
            </p:oleObj>
          </a:graphicData>
        </a:graphic>
      </p:graphicFrame>
      <p:graphicFrame>
        <p:nvGraphicFramePr>
          <p:cNvPr id="115717" name="Object 5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115717" name="Equation" r:id="rId8" imgW="507960" imgH="545760" progId="Equation.2">
              <p:embed/>
            </p:oleObj>
          </a:graphicData>
        </a:graphic>
      </p:graphicFrame>
      <p:graphicFrame>
        <p:nvGraphicFramePr>
          <p:cNvPr id="115718" name="Object 6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115718" name="Equation" r:id="rId9" imgW="444240" imgH="545760" progId="Equation.2">
              <p:embed/>
            </p:oleObj>
          </a:graphicData>
        </a:graphic>
      </p:graphicFrame>
      <p:graphicFrame>
        <p:nvGraphicFramePr>
          <p:cNvPr id="115719" name="Object 7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115719" name="Equation" r:id="rId10" imgW="444240" imgH="545760" progId="Equation.2">
              <p:embed/>
            </p:oleObj>
          </a:graphicData>
        </a:graphic>
      </p:graphicFrame>
      <p:sp>
        <p:nvSpPr>
          <p:cNvPr id="59411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59412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3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5" name="Arc 23"/>
          <p:cNvSpPr>
            <a:spLocks/>
          </p:cNvSpPr>
          <p:nvPr/>
        </p:nvSpPr>
        <p:spPr bwMode="auto">
          <a:xfrm rot="10800000">
            <a:off x="2903538" y="1901825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6" name="Arc 24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7" name="Oval 25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19" name="Oval 27"/>
          <p:cNvSpPr>
            <a:spLocks noChangeArrowheads="1"/>
          </p:cNvSpPr>
          <p:nvPr/>
        </p:nvSpPr>
        <p:spPr bwMode="auto">
          <a:xfrm>
            <a:off x="4468813" y="411321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20" name="Oval 28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59422" name="Freeform 30"/>
          <p:cNvSpPr>
            <a:spLocks/>
          </p:cNvSpPr>
          <p:nvPr/>
        </p:nvSpPr>
        <p:spPr bwMode="auto">
          <a:xfrm>
            <a:off x="2743200" y="2762250"/>
            <a:ext cx="3943350" cy="2162175"/>
          </a:xfrm>
          <a:custGeom>
            <a:avLst/>
            <a:gdLst/>
            <a:ahLst/>
            <a:cxnLst>
              <a:cxn ang="0">
                <a:pos x="0" y="1362"/>
              </a:cxn>
              <a:cxn ang="0">
                <a:pos x="576" y="1134"/>
              </a:cxn>
              <a:cxn ang="0">
                <a:pos x="1176" y="924"/>
              </a:cxn>
              <a:cxn ang="0">
                <a:pos x="1524" y="612"/>
              </a:cxn>
              <a:cxn ang="0">
                <a:pos x="1824" y="384"/>
              </a:cxn>
              <a:cxn ang="0">
                <a:pos x="2076" y="216"/>
              </a:cxn>
              <a:cxn ang="0">
                <a:pos x="2484" y="0"/>
              </a:cxn>
            </a:cxnLst>
            <a:rect l="0" t="0" r="r" b="b"/>
            <a:pathLst>
              <a:path w="2484" h="1362">
                <a:moveTo>
                  <a:pt x="0" y="1362"/>
                </a:moveTo>
                <a:cubicBezTo>
                  <a:pt x="190" y="1284"/>
                  <a:pt x="380" y="1207"/>
                  <a:pt x="576" y="1134"/>
                </a:cubicBezTo>
                <a:cubicBezTo>
                  <a:pt x="772" y="1061"/>
                  <a:pt x="1018" y="1011"/>
                  <a:pt x="1176" y="924"/>
                </a:cubicBezTo>
                <a:cubicBezTo>
                  <a:pt x="1334" y="837"/>
                  <a:pt x="1416" y="702"/>
                  <a:pt x="1524" y="612"/>
                </a:cubicBezTo>
                <a:cubicBezTo>
                  <a:pt x="1632" y="522"/>
                  <a:pt x="1732" y="450"/>
                  <a:pt x="1824" y="384"/>
                </a:cubicBezTo>
                <a:cubicBezTo>
                  <a:pt x="1916" y="318"/>
                  <a:pt x="1966" y="280"/>
                  <a:pt x="2076" y="216"/>
                </a:cubicBezTo>
                <a:cubicBezTo>
                  <a:pt x="2186" y="152"/>
                  <a:pt x="2335" y="76"/>
                  <a:pt x="2484" y="0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49" name="Freeform 33"/>
          <p:cNvSpPr>
            <a:spLocks/>
          </p:cNvSpPr>
          <p:nvPr/>
        </p:nvSpPr>
        <p:spPr bwMode="auto">
          <a:xfrm>
            <a:off x="3352800" y="3187700"/>
            <a:ext cx="3028950" cy="1517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176"/>
              </a:cxn>
              <a:cxn ang="0">
                <a:pos x="292" y="332"/>
              </a:cxn>
              <a:cxn ang="0">
                <a:pos x="472" y="480"/>
              </a:cxn>
              <a:cxn ang="0">
                <a:pos x="700" y="612"/>
              </a:cxn>
              <a:cxn ang="0">
                <a:pos x="928" y="732"/>
              </a:cxn>
              <a:cxn ang="0">
                <a:pos x="1136" y="804"/>
              </a:cxn>
              <a:cxn ang="0">
                <a:pos x="1432" y="888"/>
              </a:cxn>
              <a:cxn ang="0">
                <a:pos x="1688" y="932"/>
              </a:cxn>
              <a:cxn ang="0">
                <a:pos x="1908" y="956"/>
              </a:cxn>
              <a:cxn ang="0">
                <a:pos x="1736" y="764"/>
              </a:cxn>
              <a:cxn ang="0">
                <a:pos x="1536" y="600"/>
              </a:cxn>
              <a:cxn ang="0">
                <a:pos x="1348" y="472"/>
              </a:cxn>
              <a:cxn ang="0">
                <a:pos x="1132" y="356"/>
              </a:cxn>
              <a:cxn ang="0">
                <a:pos x="912" y="252"/>
              </a:cxn>
              <a:cxn ang="0">
                <a:pos x="680" y="172"/>
              </a:cxn>
              <a:cxn ang="0">
                <a:pos x="440" y="100"/>
              </a:cxn>
              <a:cxn ang="0">
                <a:pos x="268" y="52"/>
              </a:cxn>
              <a:cxn ang="0">
                <a:pos x="0" y="0"/>
              </a:cxn>
            </a:cxnLst>
            <a:rect l="0" t="0" r="r" b="b"/>
            <a:pathLst>
              <a:path w="1908" h="956">
                <a:moveTo>
                  <a:pt x="0" y="0"/>
                </a:moveTo>
                <a:lnTo>
                  <a:pt x="128" y="176"/>
                </a:lnTo>
                <a:lnTo>
                  <a:pt x="292" y="332"/>
                </a:lnTo>
                <a:lnTo>
                  <a:pt x="472" y="480"/>
                </a:lnTo>
                <a:lnTo>
                  <a:pt x="700" y="612"/>
                </a:lnTo>
                <a:lnTo>
                  <a:pt x="928" y="732"/>
                </a:lnTo>
                <a:lnTo>
                  <a:pt x="1136" y="804"/>
                </a:lnTo>
                <a:lnTo>
                  <a:pt x="1432" y="888"/>
                </a:lnTo>
                <a:lnTo>
                  <a:pt x="1688" y="932"/>
                </a:lnTo>
                <a:lnTo>
                  <a:pt x="1908" y="956"/>
                </a:lnTo>
                <a:lnTo>
                  <a:pt x="1736" y="764"/>
                </a:lnTo>
                <a:lnTo>
                  <a:pt x="1536" y="600"/>
                </a:lnTo>
                <a:lnTo>
                  <a:pt x="1348" y="472"/>
                </a:lnTo>
                <a:lnTo>
                  <a:pt x="1132" y="356"/>
                </a:lnTo>
                <a:lnTo>
                  <a:pt x="912" y="252"/>
                </a:lnTo>
                <a:lnTo>
                  <a:pt x="680" y="172"/>
                </a:lnTo>
                <a:lnTo>
                  <a:pt x="440" y="100"/>
                </a:lnTo>
                <a:lnTo>
                  <a:pt x="268" y="5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Core</a:t>
            </a:r>
          </a:p>
        </p:txBody>
      </p:sp>
      <p:sp>
        <p:nvSpPr>
          <p:cNvPr id="60419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0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1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2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23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0424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60424" name="Equation" r:id="rId3" imgW="545760" imgH="545760" progId="Equation.2">
              <p:embed/>
            </p:oleObj>
          </a:graphicData>
        </a:graphic>
      </p:graphicFrame>
      <p:graphicFrame>
        <p:nvGraphicFramePr>
          <p:cNvPr id="60425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60425" name="Equation" r:id="rId4" imgW="545760" imgH="545760" progId="Equation.2">
              <p:embed/>
            </p:oleObj>
          </a:graphicData>
        </a:graphic>
      </p:graphicFrame>
      <p:graphicFrame>
        <p:nvGraphicFramePr>
          <p:cNvPr id="60426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60426" name="Equation" r:id="rId5" imgW="482400" imgH="545760" progId="Equation.2">
              <p:embed/>
            </p:oleObj>
          </a:graphicData>
        </a:graphic>
      </p:graphicFrame>
      <p:graphicFrame>
        <p:nvGraphicFramePr>
          <p:cNvPr id="60427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60427" name="Equation" r:id="rId6" imgW="482400" imgH="545760" progId="Equation.2">
              <p:embed/>
            </p:oleObj>
          </a:graphicData>
        </a:graphic>
      </p:graphicFrame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0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0431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60431" name="Equation" r:id="rId7" imgW="507960" imgH="545760" progId="Equation.2">
              <p:embed/>
            </p:oleObj>
          </a:graphicData>
        </a:graphic>
      </p:graphicFrame>
      <p:graphicFrame>
        <p:nvGraphicFramePr>
          <p:cNvPr id="60432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60432" name="Equation" r:id="rId8" imgW="507960" imgH="545760" progId="Equation.2">
              <p:embed/>
            </p:oleObj>
          </a:graphicData>
        </a:graphic>
      </p:graphicFrame>
      <p:graphicFrame>
        <p:nvGraphicFramePr>
          <p:cNvPr id="60433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60433" name="Equation" r:id="rId9" imgW="444240" imgH="545760" progId="Equation.2">
              <p:embed/>
            </p:oleObj>
          </a:graphicData>
        </a:graphic>
      </p:graphicFrame>
      <p:graphicFrame>
        <p:nvGraphicFramePr>
          <p:cNvPr id="60434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60434" name="Equation" r:id="rId10" imgW="444240" imgH="545760" progId="Equation.2">
              <p:embed/>
            </p:oleObj>
          </a:graphicData>
        </a:graphic>
      </p:graphicFrame>
      <p:sp>
        <p:nvSpPr>
          <p:cNvPr id="60435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60436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7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39" name="Arc 23"/>
          <p:cNvSpPr>
            <a:spLocks/>
          </p:cNvSpPr>
          <p:nvPr/>
        </p:nvSpPr>
        <p:spPr bwMode="auto">
          <a:xfrm rot="10800000">
            <a:off x="2903538" y="1901825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0" name="Arc 24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1" name="Oval 25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3" name="Oval 27"/>
          <p:cNvSpPr>
            <a:spLocks noChangeArrowheads="1"/>
          </p:cNvSpPr>
          <p:nvPr/>
        </p:nvSpPr>
        <p:spPr bwMode="auto">
          <a:xfrm>
            <a:off x="4468813" y="411321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4" name="Oval 28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5" name="Rectangle 29"/>
          <p:cNvSpPr>
            <a:spLocks noChangeArrowheads="1"/>
          </p:cNvSpPr>
          <p:nvPr/>
        </p:nvSpPr>
        <p:spPr bwMode="auto">
          <a:xfrm>
            <a:off x="2312988" y="1017588"/>
            <a:ext cx="6010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Pareto-optimal trades blocked</a:t>
            </a:r>
            <a:br>
              <a:rPr lang="en-US"/>
            </a:br>
            <a:r>
              <a:rPr lang="en-US"/>
              <a:t>       by B</a:t>
            </a:r>
          </a:p>
        </p:txBody>
      </p:sp>
      <p:sp>
        <p:nvSpPr>
          <p:cNvPr id="60446" name="Line 30"/>
          <p:cNvSpPr>
            <a:spLocks noChangeShapeType="1"/>
          </p:cNvSpPr>
          <p:nvPr/>
        </p:nvSpPr>
        <p:spPr bwMode="auto">
          <a:xfrm>
            <a:off x="5143500" y="1619250"/>
            <a:ext cx="542925" cy="166687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47" name="Rectangle 31"/>
          <p:cNvSpPr>
            <a:spLocks noChangeArrowheads="1"/>
          </p:cNvSpPr>
          <p:nvPr/>
        </p:nvSpPr>
        <p:spPr bwMode="auto">
          <a:xfrm>
            <a:off x="336550" y="5661025"/>
            <a:ext cx="60102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Pareto-optimal trades blocked</a:t>
            </a:r>
            <a:br>
              <a:rPr lang="en-US"/>
            </a:br>
            <a:r>
              <a:rPr lang="en-US"/>
              <a:t> by A</a:t>
            </a:r>
          </a:p>
        </p:txBody>
      </p:sp>
      <p:sp>
        <p:nvSpPr>
          <p:cNvPr id="60448" name="Line 32"/>
          <p:cNvSpPr>
            <a:spLocks noChangeShapeType="1"/>
          </p:cNvSpPr>
          <p:nvPr/>
        </p:nvSpPr>
        <p:spPr bwMode="auto">
          <a:xfrm flipH="1" flipV="1">
            <a:off x="3786188" y="4552950"/>
            <a:ext cx="309562" cy="1114425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0450" name="Freeform 34"/>
          <p:cNvSpPr>
            <a:spLocks/>
          </p:cNvSpPr>
          <p:nvPr/>
        </p:nvSpPr>
        <p:spPr bwMode="auto">
          <a:xfrm>
            <a:off x="2743200" y="2762250"/>
            <a:ext cx="3943350" cy="2162175"/>
          </a:xfrm>
          <a:custGeom>
            <a:avLst/>
            <a:gdLst/>
            <a:ahLst/>
            <a:cxnLst>
              <a:cxn ang="0">
                <a:pos x="0" y="1362"/>
              </a:cxn>
              <a:cxn ang="0">
                <a:pos x="576" y="1134"/>
              </a:cxn>
              <a:cxn ang="0">
                <a:pos x="1176" y="924"/>
              </a:cxn>
              <a:cxn ang="0">
                <a:pos x="1524" y="612"/>
              </a:cxn>
              <a:cxn ang="0">
                <a:pos x="1824" y="384"/>
              </a:cxn>
              <a:cxn ang="0">
                <a:pos x="2076" y="216"/>
              </a:cxn>
              <a:cxn ang="0">
                <a:pos x="2484" y="0"/>
              </a:cxn>
            </a:cxnLst>
            <a:rect l="0" t="0" r="r" b="b"/>
            <a:pathLst>
              <a:path w="2484" h="1362">
                <a:moveTo>
                  <a:pt x="0" y="1362"/>
                </a:moveTo>
                <a:cubicBezTo>
                  <a:pt x="190" y="1284"/>
                  <a:pt x="380" y="1207"/>
                  <a:pt x="576" y="1134"/>
                </a:cubicBezTo>
                <a:cubicBezTo>
                  <a:pt x="772" y="1061"/>
                  <a:pt x="1018" y="1011"/>
                  <a:pt x="1176" y="924"/>
                </a:cubicBezTo>
                <a:cubicBezTo>
                  <a:pt x="1334" y="837"/>
                  <a:pt x="1416" y="702"/>
                  <a:pt x="1524" y="612"/>
                </a:cubicBezTo>
                <a:cubicBezTo>
                  <a:pt x="1632" y="522"/>
                  <a:pt x="1732" y="450"/>
                  <a:pt x="1824" y="384"/>
                </a:cubicBezTo>
                <a:cubicBezTo>
                  <a:pt x="1916" y="318"/>
                  <a:pt x="1966" y="280"/>
                  <a:pt x="2076" y="216"/>
                </a:cubicBezTo>
                <a:cubicBezTo>
                  <a:pt x="2186" y="152"/>
                  <a:pt x="2335" y="76"/>
                  <a:pt x="2484" y="0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1" name="Freeform 31"/>
          <p:cNvSpPr>
            <a:spLocks/>
          </p:cNvSpPr>
          <p:nvPr/>
        </p:nvSpPr>
        <p:spPr bwMode="auto">
          <a:xfrm>
            <a:off x="3352800" y="3187700"/>
            <a:ext cx="3028950" cy="1517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176"/>
              </a:cxn>
              <a:cxn ang="0">
                <a:pos x="292" y="332"/>
              </a:cxn>
              <a:cxn ang="0">
                <a:pos x="472" y="480"/>
              </a:cxn>
              <a:cxn ang="0">
                <a:pos x="700" y="612"/>
              </a:cxn>
              <a:cxn ang="0">
                <a:pos x="928" y="732"/>
              </a:cxn>
              <a:cxn ang="0">
                <a:pos x="1136" y="804"/>
              </a:cxn>
              <a:cxn ang="0">
                <a:pos x="1432" y="888"/>
              </a:cxn>
              <a:cxn ang="0">
                <a:pos x="1688" y="932"/>
              </a:cxn>
              <a:cxn ang="0">
                <a:pos x="1908" y="956"/>
              </a:cxn>
              <a:cxn ang="0">
                <a:pos x="1736" y="764"/>
              </a:cxn>
              <a:cxn ang="0">
                <a:pos x="1536" y="600"/>
              </a:cxn>
              <a:cxn ang="0">
                <a:pos x="1348" y="472"/>
              </a:cxn>
              <a:cxn ang="0">
                <a:pos x="1132" y="356"/>
              </a:cxn>
              <a:cxn ang="0">
                <a:pos x="912" y="252"/>
              </a:cxn>
              <a:cxn ang="0">
                <a:pos x="680" y="172"/>
              </a:cxn>
              <a:cxn ang="0">
                <a:pos x="440" y="100"/>
              </a:cxn>
              <a:cxn ang="0">
                <a:pos x="268" y="52"/>
              </a:cxn>
              <a:cxn ang="0">
                <a:pos x="0" y="0"/>
              </a:cxn>
            </a:cxnLst>
            <a:rect l="0" t="0" r="r" b="b"/>
            <a:pathLst>
              <a:path w="1908" h="956">
                <a:moveTo>
                  <a:pt x="0" y="0"/>
                </a:moveTo>
                <a:lnTo>
                  <a:pt x="128" y="176"/>
                </a:lnTo>
                <a:lnTo>
                  <a:pt x="292" y="332"/>
                </a:lnTo>
                <a:lnTo>
                  <a:pt x="472" y="480"/>
                </a:lnTo>
                <a:lnTo>
                  <a:pt x="700" y="612"/>
                </a:lnTo>
                <a:lnTo>
                  <a:pt x="928" y="732"/>
                </a:lnTo>
                <a:lnTo>
                  <a:pt x="1136" y="804"/>
                </a:lnTo>
                <a:lnTo>
                  <a:pt x="1432" y="888"/>
                </a:lnTo>
                <a:lnTo>
                  <a:pt x="1688" y="932"/>
                </a:lnTo>
                <a:lnTo>
                  <a:pt x="1908" y="956"/>
                </a:lnTo>
                <a:lnTo>
                  <a:pt x="1736" y="764"/>
                </a:lnTo>
                <a:lnTo>
                  <a:pt x="1536" y="600"/>
                </a:lnTo>
                <a:lnTo>
                  <a:pt x="1348" y="472"/>
                </a:lnTo>
                <a:lnTo>
                  <a:pt x="1132" y="356"/>
                </a:lnTo>
                <a:lnTo>
                  <a:pt x="912" y="252"/>
                </a:lnTo>
                <a:lnTo>
                  <a:pt x="680" y="172"/>
                </a:lnTo>
                <a:lnTo>
                  <a:pt x="440" y="100"/>
                </a:lnTo>
                <a:lnTo>
                  <a:pt x="268" y="5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Core</a:t>
            </a:r>
          </a:p>
        </p:txBody>
      </p:sp>
      <p:sp>
        <p:nvSpPr>
          <p:cNvPr id="61443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4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5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6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47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1448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61448" name="Equation" r:id="rId3" imgW="545760" imgH="545760" progId="Equation.2">
              <p:embed/>
            </p:oleObj>
          </a:graphicData>
        </a:graphic>
      </p:graphicFrame>
      <p:graphicFrame>
        <p:nvGraphicFramePr>
          <p:cNvPr id="61449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61449" name="Equation" r:id="rId4" imgW="545760" imgH="545760" progId="Equation.2">
              <p:embed/>
            </p:oleObj>
          </a:graphicData>
        </a:graphic>
      </p:graphicFrame>
      <p:graphicFrame>
        <p:nvGraphicFramePr>
          <p:cNvPr id="61450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61450" name="Equation" r:id="rId5" imgW="482400" imgH="545760" progId="Equation.2">
              <p:embed/>
            </p:oleObj>
          </a:graphicData>
        </a:graphic>
      </p:graphicFrame>
      <p:graphicFrame>
        <p:nvGraphicFramePr>
          <p:cNvPr id="61451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61451" name="Equation" r:id="rId6" imgW="482400" imgH="545760" progId="Equation.2">
              <p:embed/>
            </p:oleObj>
          </a:graphicData>
        </a:graphic>
      </p:graphicFrame>
      <p:sp>
        <p:nvSpPr>
          <p:cNvPr id="61452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61453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1455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61455" name="Equation" r:id="rId7" imgW="507960" imgH="545760" progId="Equation.2">
              <p:embed/>
            </p:oleObj>
          </a:graphicData>
        </a:graphic>
      </p:graphicFrame>
      <p:graphicFrame>
        <p:nvGraphicFramePr>
          <p:cNvPr id="61456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61456" name="Equation" r:id="rId8" imgW="507960" imgH="545760" progId="Equation.2">
              <p:embed/>
            </p:oleObj>
          </a:graphicData>
        </a:graphic>
      </p:graphicFrame>
      <p:graphicFrame>
        <p:nvGraphicFramePr>
          <p:cNvPr id="61457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61457" name="Equation" r:id="rId9" imgW="444240" imgH="545760" progId="Equation.2">
              <p:embed/>
            </p:oleObj>
          </a:graphicData>
        </a:graphic>
      </p:graphicFrame>
      <p:graphicFrame>
        <p:nvGraphicFramePr>
          <p:cNvPr id="61458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61458" name="Equation" r:id="rId10" imgW="444240" imgH="545760" progId="Equation.2">
              <p:embed/>
            </p:oleObj>
          </a:graphicData>
        </a:graphic>
      </p:graphicFrame>
      <p:sp>
        <p:nvSpPr>
          <p:cNvPr id="61459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61460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1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3" name="Arc 23"/>
          <p:cNvSpPr>
            <a:spLocks/>
          </p:cNvSpPr>
          <p:nvPr/>
        </p:nvSpPr>
        <p:spPr bwMode="auto">
          <a:xfrm rot="10800000">
            <a:off x="2903538" y="1901825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4" name="Arc 24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5" name="Oval 25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6" name="Freeform 26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1467" name="Oval 27"/>
          <p:cNvSpPr>
            <a:spLocks noChangeArrowheads="1"/>
          </p:cNvSpPr>
          <p:nvPr/>
        </p:nvSpPr>
        <p:spPr bwMode="auto">
          <a:xfrm>
            <a:off x="4468813" y="411321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8" name="Oval 28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69" name="Line 29"/>
          <p:cNvSpPr>
            <a:spLocks noChangeShapeType="1"/>
          </p:cNvSpPr>
          <p:nvPr/>
        </p:nvSpPr>
        <p:spPr bwMode="auto">
          <a:xfrm>
            <a:off x="4595813" y="1809750"/>
            <a:ext cx="166687" cy="2214563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1470" name="Rectangle 30"/>
          <p:cNvSpPr>
            <a:spLocks noChangeArrowheads="1"/>
          </p:cNvSpPr>
          <p:nvPr/>
        </p:nvSpPr>
        <p:spPr bwMode="auto">
          <a:xfrm>
            <a:off x="2384425" y="827088"/>
            <a:ext cx="6754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Pareto-optimal trades not blocked</a:t>
            </a:r>
            <a:br>
              <a:rPr lang="en-US"/>
            </a:br>
            <a:r>
              <a:rPr lang="en-US"/>
              <a:t>     by A or B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95" name="Freeform 31"/>
          <p:cNvSpPr>
            <a:spLocks/>
          </p:cNvSpPr>
          <p:nvPr/>
        </p:nvSpPr>
        <p:spPr bwMode="auto">
          <a:xfrm>
            <a:off x="3352800" y="3187700"/>
            <a:ext cx="3028950" cy="151765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8" y="176"/>
              </a:cxn>
              <a:cxn ang="0">
                <a:pos x="292" y="332"/>
              </a:cxn>
              <a:cxn ang="0">
                <a:pos x="472" y="480"/>
              </a:cxn>
              <a:cxn ang="0">
                <a:pos x="700" y="612"/>
              </a:cxn>
              <a:cxn ang="0">
                <a:pos x="928" y="732"/>
              </a:cxn>
              <a:cxn ang="0">
                <a:pos x="1136" y="804"/>
              </a:cxn>
              <a:cxn ang="0">
                <a:pos x="1432" y="888"/>
              </a:cxn>
              <a:cxn ang="0">
                <a:pos x="1688" y="932"/>
              </a:cxn>
              <a:cxn ang="0">
                <a:pos x="1908" y="956"/>
              </a:cxn>
              <a:cxn ang="0">
                <a:pos x="1736" y="764"/>
              </a:cxn>
              <a:cxn ang="0">
                <a:pos x="1536" y="600"/>
              </a:cxn>
              <a:cxn ang="0">
                <a:pos x="1348" y="472"/>
              </a:cxn>
              <a:cxn ang="0">
                <a:pos x="1132" y="356"/>
              </a:cxn>
              <a:cxn ang="0">
                <a:pos x="912" y="252"/>
              </a:cxn>
              <a:cxn ang="0">
                <a:pos x="680" y="172"/>
              </a:cxn>
              <a:cxn ang="0">
                <a:pos x="440" y="100"/>
              </a:cxn>
              <a:cxn ang="0">
                <a:pos x="268" y="52"/>
              </a:cxn>
              <a:cxn ang="0">
                <a:pos x="0" y="0"/>
              </a:cxn>
            </a:cxnLst>
            <a:rect l="0" t="0" r="r" b="b"/>
            <a:pathLst>
              <a:path w="1908" h="956">
                <a:moveTo>
                  <a:pt x="0" y="0"/>
                </a:moveTo>
                <a:lnTo>
                  <a:pt x="128" y="176"/>
                </a:lnTo>
                <a:lnTo>
                  <a:pt x="292" y="332"/>
                </a:lnTo>
                <a:lnTo>
                  <a:pt x="472" y="480"/>
                </a:lnTo>
                <a:lnTo>
                  <a:pt x="700" y="612"/>
                </a:lnTo>
                <a:lnTo>
                  <a:pt x="928" y="732"/>
                </a:lnTo>
                <a:lnTo>
                  <a:pt x="1136" y="804"/>
                </a:lnTo>
                <a:lnTo>
                  <a:pt x="1432" y="888"/>
                </a:lnTo>
                <a:lnTo>
                  <a:pt x="1688" y="932"/>
                </a:lnTo>
                <a:lnTo>
                  <a:pt x="1908" y="956"/>
                </a:lnTo>
                <a:lnTo>
                  <a:pt x="1736" y="764"/>
                </a:lnTo>
                <a:lnTo>
                  <a:pt x="1536" y="600"/>
                </a:lnTo>
                <a:lnTo>
                  <a:pt x="1348" y="472"/>
                </a:lnTo>
                <a:lnTo>
                  <a:pt x="1132" y="356"/>
                </a:lnTo>
                <a:lnTo>
                  <a:pt x="912" y="252"/>
                </a:lnTo>
                <a:lnTo>
                  <a:pt x="680" y="172"/>
                </a:lnTo>
                <a:lnTo>
                  <a:pt x="440" y="100"/>
                </a:lnTo>
                <a:lnTo>
                  <a:pt x="268" y="52"/>
                </a:lnTo>
                <a:lnTo>
                  <a:pt x="0" y="0"/>
                </a:lnTo>
                <a:close/>
              </a:path>
            </a:pathLst>
          </a:custGeom>
          <a:solidFill>
            <a:schemeClr val="tx1"/>
          </a:solidFill>
          <a:ln w="12700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Core</a:t>
            </a:r>
          </a:p>
        </p:txBody>
      </p:sp>
      <p:sp>
        <p:nvSpPr>
          <p:cNvPr id="62467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68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70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71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2472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62472" name="Equation" r:id="rId3" imgW="545760" imgH="545760" progId="Equation.2">
              <p:embed/>
            </p:oleObj>
          </a:graphicData>
        </a:graphic>
      </p:graphicFrame>
      <p:graphicFrame>
        <p:nvGraphicFramePr>
          <p:cNvPr id="62473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62473" name="Equation" r:id="rId4" imgW="545760" imgH="545760" progId="Equation.2">
              <p:embed/>
            </p:oleObj>
          </a:graphicData>
        </a:graphic>
      </p:graphicFrame>
      <p:graphicFrame>
        <p:nvGraphicFramePr>
          <p:cNvPr id="62474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62474" name="Equation" r:id="rId5" imgW="482400" imgH="545760" progId="Equation.2">
              <p:embed/>
            </p:oleObj>
          </a:graphicData>
        </a:graphic>
      </p:graphicFrame>
      <p:graphicFrame>
        <p:nvGraphicFramePr>
          <p:cNvPr id="62475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62475" name="Equation" r:id="rId6" imgW="482400" imgH="545760" progId="Equation.2">
              <p:embed/>
            </p:oleObj>
          </a:graphicData>
        </a:graphic>
      </p:graphicFrame>
      <p:sp>
        <p:nvSpPr>
          <p:cNvPr id="62476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62477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78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2479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62479" name="Equation" r:id="rId7" imgW="507960" imgH="545760" progId="Equation.2">
              <p:embed/>
            </p:oleObj>
          </a:graphicData>
        </a:graphic>
      </p:graphicFrame>
      <p:graphicFrame>
        <p:nvGraphicFramePr>
          <p:cNvPr id="62480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62480" name="Equation" r:id="rId8" imgW="507960" imgH="545760" progId="Equation.2">
              <p:embed/>
            </p:oleObj>
          </a:graphicData>
        </a:graphic>
      </p:graphicFrame>
      <p:graphicFrame>
        <p:nvGraphicFramePr>
          <p:cNvPr id="62481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62481" name="Equation" r:id="rId9" imgW="444240" imgH="545760" progId="Equation.2">
              <p:embed/>
            </p:oleObj>
          </a:graphicData>
        </a:graphic>
      </p:graphicFrame>
      <p:graphicFrame>
        <p:nvGraphicFramePr>
          <p:cNvPr id="62482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62482" name="Equation" r:id="rId10" imgW="444240" imgH="545760" progId="Equation.2">
              <p:embed/>
            </p:oleObj>
          </a:graphicData>
        </a:graphic>
      </p:graphicFrame>
      <p:sp>
        <p:nvSpPr>
          <p:cNvPr id="62483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62484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85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87" name="Arc 23"/>
          <p:cNvSpPr>
            <a:spLocks/>
          </p:cNvSpPr>
          <p:nvPr/>
        </p:nvSpPr>
        <p:spPr bwMode="auto">
          <a:xfrm rot="10800000">
            <a:off x="2903538" y="1901825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88" name="Arc 24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762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89" name="Oval 25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90" name="Line 26"/>
          <p:cNvSpPr>
            <a:spLocks noChangeShapeType="1"/>
          </p:cNvSpPr>
          <p:nvPr/>
        </p:nvSpPr>
        <p:spPr bwMode="auto">
          <a:xfrm>
            <a:off x="4595813" y="1809750"/>
            <a:ext cx="166687" cy="2214563"/>
          </a:xfrm>
          <a:prstGeom prst="line">
            <a:avLst/>
          </a:prstGeom>
          <a:noFill/>
          <a:ln w="50800">
            <a:solidFill>
              <a:srgbClr val="FF3300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91" name="Freeform 27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2492" name="Oval 28"/>
          <p:cNvSpPr>
            <a:spLocks noChangeArrowheads="1"/>
          </p:cNvSpPr>
          <p:nvPr/>
        </p:nvSpPr>
        <p:spPr bwMode="auto">
          <a:xfrm>
            <a:off x="4468813" y="411321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2494" name="Rectangle 30"/>
          <p:cNvSpPr>
            <a:spLocks noChangeArrowheads="1"/>
          </p:cNvSpPr>
          <p:nvPr/>
        </p:nvSpPr>
        <p:spPr bwMode="auto">
          <a:xfrm>
            <a:off x="2384425" y="827088"/>
            <a:ext cx="67548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Pareto-optimal trades not blocked</a:t>
            </a:r>
            <a:br>
              <a:rPr lang="en-US"/>
            </a:br>
            <a:r>
              <a:rPr lang="en-US"/>
              <a:t>     by A or B are the </a:t>
            </a:r>
            <a:r>
              <a:rPr lang="en-US">
                <a:solidFill>
                  <a:schemeClr val="tx2"/>
                </a:solidFill>
              </a:rPr>
              <a:t>core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Core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19188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The </a:t>
            </a:r>
            <a:r>
              <a:rPr lang="en-US">
                <a:solidFill>
                  <a:schemeClr val="tx2"/>
                </a:solidFill>
              </a:rPr>
              <a:t>core</a:t>
            </a:r>
            <a:r>
              <a:rPr lang="en-US"/>
              <a:t> is the set of all Pareto-optimal allocations that are welfare-improving for both consumers relative to their own endowments.</a:t>
            </a:r>
          </a:p>
          <a:p>
            <a:r>
              <a:rPr lang="en-US"/>
              <a:t>Rational trade should achieve a core allocation.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Starting an Edgeworth Box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190750" y="5453063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1217613" y="5827713"/>
            <a:ext cx="1776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Width = </a:t>
            </a:r>
          </a:p>
        </p:txBody>
      </p:sp>
      <p:graphicFrame>
        <p:nvGraphicFramePr>
          <p:cNvPr id="9222" name="Object 6"/>
          <p:cNvGraphicFramePr>
            <a:graphicFrameLocks/>
          </p:cNvGraphicFramePr>
          <p:nvPr/>
        </p:nvGraphicFramePr>
        <p:xfrm>
          <a:off x="2960688" y="5707063"/>
          <a:ext cx="3403600" cy="587375"/>
        </p:xfrm>
        <a:graphic>
          <a:graphicData uri="http://schemas.openxmlformats.org/presentationml/2006/ole">
            <p:oleObj spid="_x0000_s9222" name="Equation" r:id="rId3" imgW="3085920" imgH="545760" progId="Equation.2">
              <p:embed/>
            </p:oleObj>
          </a:graphicData>
        </a:graphic>
      </p:graphicFrame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1785938" y="1690688"/>
            <a:ext cx="0" cy="333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175" y="2112963"/>
            <a:ext cx="1798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Height =</a:t>
            </a:r>
          </a:p>
        </p:txBody>
      </p:sp>
      <p:graphicFrame>
        <p:nvGraphicFramePr>
          <p:cNvPr id="9225" name="Object 9"/>
          <p:cNvGraphicFramePr>
            <a:graphicFrameLocks/>
          </p:cNvGraphicFramePr>
          <p:nvPr/>
        </p:nvGraphicFramePr>
        <p:xfrm>
          <a:off x="98425" y="2651125"/>
          <a:ext cx="1544638" cy="1643063"/>
        </p:xfrm>
        <a:graphic>
          <a:graphicData uri="http://schemas.openxmlformats.org/presentationml/2006/ole">
            <p:oleObj spid="_x0000_s9225" name="Equation" r:id="rId4" imgW="1409400" imgH="1536480" progId="Equation.2">
              <p:embed/>
            </p:oleObj>
          </a:graphicData>
        </a:graphic>
      </p:graphicFrame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The Core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But which core allocation?</a:t>
            </a:r>
          </a:p>
          <a:p>
            <a:r>
              <a:rPr lang="en-US"/>
              <a:t>Again, that depends upon the manner in which trade is conducted.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Consider trade in perfectly competitive markets.</a:t>
            </a:r>
          </a:p>
          <a:p>
            <a:r>
              <a:rPr lang="en-US"/>
              <a:t>Each consumer is a price-taker trying to maximize her own utility given p</a:t>
            </a:r>
            <a:r>
              <a:rPr lang="en-US" baseline="-25000"/>
              <a:t>1</a:t>
            </a:r>
            <a:r>
              <a:rPr lang="en-US"/>
              <a:t>, p</a:t>
            </a:r>
            <a:r>
              <a:rPr lang="en-US" baseline="-25000"/>
              <a:t>2</a:t>
            </a:r>
            <a:r>
              <a:rPr lang="en-US"/>
              <a:t> and her own endowment.  That is, ...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66563" name="Line 3"/>
          <p:cNvSpPr>
            <a:spLocks noChangeShapeType="1"/>
          </p:cNvSpPr>
          <p:nvPr/>
        </p:nvSpPr>
        <p:spPr bwMode="auto">
          <a:xfrm>
            <a:off x="1833563" y="1238250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64" name="Line 4"/>
          <p:cNvSpPr>
            <a:spLocks noChangeShapeType="1"/>
          </p:cNvSpPr>
          <p:nvPr/>
        </p:nvSpPr>
        <p:spPr bwMode="auto">
          <a:xfrm>
            <a:off x="1843088" y="53673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5884863" y="4886325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 flipH="1">
            <a:off x="1830388" y="4914900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6567" name="Object 7"/>
          <p:cNvGraphicFramePr>
            <a:graphicFrameLocks/>
          </p:cNvGraphicFramePr>
          <p:nvPr/>
        </p:nvGraphicFramePr>
        <p:xfrm>
          <a:off x="1095375" y="4454525"/>
          <a:ext cx="642938" cy="622300"/>
        </p:xfrm>
        <a:graphic>
          <a:graphicData uri="http://schemas.openxmlformats.org/presentationml/2006/ole">
            <p:oleObj spid="_x0000_s66567" name="Equation" r:id="rId3" imgW="545760" imgH="545760" progId="Equation.2">
              <p:embed/>
            </p:oleObj>
          </a:graphicData>
        </a:graphic>
      </p:graphicFrame>
      <p:graphicFrame>
        <p:nvGraphicFramePr>
          <p:cNvPr id="66568" name="Object 8"/>
          <p:cNvGraphicFramePr>
            <a:graphicFrameLocks/>
          </p:cNvGraphicFramePr>
          <p:nvPr/>
        </p:nvGraphicFramePr>
        <p:xfrm>
          <a:off x="5521325" y="5435600"/>
          <a:ext cx="644525" cy="622300"/>
        </p:xfrm>
        <a:graphic>
          <a:graphicData uri="http://schemas.openxmlformats.org/presentationml/2006/ole">
            <p:oleObj spid="_x0000_s66568" name="Equation" r:id="rId4" imgW="545760" imgH="545760" progId="Equation.2">
              <p:embed/>
            </p:oleObj>
          </a:graphicData>
        </a:graphic>
      </p:graphicFrame>
      <p:graphicFrame>
        <p:nvGraphicFramePr>
          <p:cNvPr id="66569" name="Object 9"/>
          <p:cNvGraphicFramePr>
            <a:graphicFrameLocks/>
          </p:cNvGraphicFramePr>
          <p:nvPr/>
        </p:nvGraphicFramePr>
        <p:xfrm>
          <a:off x="1160463" y="1027113"/>
          <a:ext cx="558800" cy="612775"/>
        </p:xfrm>
        <a:graphic>
          <a:graphicData uri="http://schemas.openxmlformats.org/presentationml/2006/ole">
            <p:oleObj spid="_x0000_s66569" name="Equation" r:id="rId5" imgW="482400" imgH="545760" progId="Equation.2">
              <p:embed/>
            </p:oleObj>
          </a:graphicData>
        </a:graphic>
      </p:graphicFrame>
      <p:graphicFrame>
        <p:nvGraphicFramePr>
          <p:cNvPr id="66570" name="Object 10"/>
          <p:cNvGraphicFramePr>
            <a:graphicFrameLocks/>
          </p:cNvGraphicFramePr>
          <p:nvPr/>
        </p:nvGraphicFramePr>
        <p:xfrm>
          <a:off x="7553325" y="5448300"/>
          <a:ext cx="558800" cy="612775"/>
        </p:xfrm>
        <a:graphic>
          <a:graphicData uri="http://schemas.openxmlformats.org/presentationml/2006/ole">
            <p:oleObj spid="_x0000_s66570" name="Equation" r:id="rId6" imgW="482400" imgH="545760" progId="Equation.2">
              <p:embed/>
            </p:oleObj>
          </a:graphicData>
        </a:graphic>
      </p:graphicFrame>
      <p:sp>
        <p:nvSpPr>
          <p:cNvPr id="66571" name="Rectangle 11"/>
          <p:cNvSpPr>
            <a:spLocks noChangeArrowheads="1"/>
          </p:cNvSpPr>
          <p:nvPr/>
        </p:nvSpPr>
        <p:spPr bwMode="auto">
          <a:xfrm>
            <a:off x="1336675" y="5208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66572" name="Rectangle 12"/>
          <p:cNvSpPr>
            <a:spLocks noChangeArrowheads="1"/>
          </p:cNvSpPr>
          <p:nvPr/>
        </p:nvSpPr>
        <p:spPr bwMode="auto">
          <a:xfrm>
            <a:off x="4051300" y="898525"/>
            <a:ext cx="341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consumer A.</a:t>
            </a:r>
          </a:p>
        </p:txBody>
      </p:sp>
      <p:sp>
        <p:nvSpPr>
          <p:cNvPr id="66573" name="Arc 13"/>
          <p:cNvSpPr>
            <a:spLocks/>
          </p:cNvSpPr>
          <p:nvPr/>
        </p:nvSpPr>
        <p:spPr bwMode="auto">
          <a:xfrm rot="10800000">
            <a:off x="2474913" y="2111375"/>
            <a:ext cx="3786187" cy="28336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74" name="Arc 14"/>
          <p:cNvSpPr>
            <a:spLocks/>
          </p:cNvSpPr>
          <p:nvPr/>
        </p:nvSpPr>
        <p:spPr bwMode="auto">
          <a:xfrm rot="10800000">
            <a:off x="2714625" y="1779588"/>
            <a:ext cx="3786188" cy="28336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6576" name="Object 16"/>
          <p:cNvGraphicFramePr>
            <a:graphicFrameLocks/>
          </p:cNvGraphicFramePr>
          <p:nvPr/>
        </p:nvGraphicFramePr>
        <p:xfrm>
          <a:off x="4024313" y="1544638"/>
          <a:ext cx="4991100" cy="577850"/>
        </p:xfrm>
        <a:graphic>
          <a:graphicData uri="http://schemas.openxmlformats.org/presentationml/2006/ole">
            <p:oleObj spid="_x0000_s66576" name="Equation" r:id="rId7" imgW="4546440" imgH="545760" progId="Equation.2">
              <p:embed/>
            </p:oleObj>
          </a:graphicData>
        </a:graphic>
      </p:graphicFrame>
      <p:sp>
        <p:nvSpPr>
          <p:cNvPr id="66577" name="Arc 17"/>
          <p:cNvSpPr>
            <a:spLocks/>
          </p:cNvSpPr>
          <p:nvPr/>
        </p:nvSpPr>
        <p:spPr bwMode="auto">
          <a:xfrm rot="10800000">
            <a:off x="6494463" y="2214563"/>
            <a:ext cx="1030287" cy="29368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67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3"/>
                  <a:pt x="9650" y="18"/>
                  <a:pt x="21567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3"/>
                  <a:pt x="9650" y="18"/>
                  <a:pt x="21567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>
            <a:off x="4322763" y="4121150"/>
            <a:ext cx="0" cy="12128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 flipH="1">
            <a:off x="1844675" y="4121150"/>
            <a:ext cx="24669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6580" name="Object 20"/>
          <p:cNvGraphicFramePr>
            <a:graphicFrameLocks/>
          </p:cNvGraphicFramePr>
          <p:nvPr/>
        </p:nvGraphicFramePr>
        <p:xfrm>
          <a:off x="1014413" y="3702050"/>
          <a:ext cx="696912" cy="603250"/>
        </p:xfrm>
        <a:graphic>
          <a:graphicData uri="http://schemas.openxmlformats.org/presentationml/2006/ole">
            <p:oleObj spid="_x0000_s66580" name="Equation" r:id="rId8" imgW="609480" imgH="545760" progId="Equation.2">
              <p:embed/>
            </p:oleObj>
          </a:graphicData>
        </a:graphic>
      </p:graphicFrame>
      <p:graphicFrame>
        <p:nvGraphicFramePr>
          <p:cNvPr id="66581" name="Object 21"/>
          <p:cNvGraphicFramePr>
            <a:graphicFrameLocks/>
          </p:cNvGraphicFramePr>
          <p:nvPr/>
        </p:nvGraphicFramePr>
        <p:xfrm>
          <a:off x="4041775" y="5403850"/>
          <a:ext cx="695325" cy="603250"/>
        </p:xfrm>
        <a:graphic>
          <a:graphicData uri="http://schemas.openxmlformats.org/presentationml/2006/ole">
            <p:oleObj spid="_x0000_s66581" name="Equation" r:id="rId9" imgW="609480" imgH="545760" progId="Equation.2">
              <p:embed/>
            </p:oleObj>
          </a:graphicData>
        </a:graphic>
      </p:graphicFrame>
      <p:sp>
        <p:nvSpPr>
          <p:cNvPr id="66582" name="Line 22"/>
          <p:cNvSpPr>
            <a:spLocks noChangeShapeType="1"/>
          </p:cNvSpPr>
          <p:nvPr/>
        </p:nvSpPr>
        <p:spPr bwMode="auto">
          <a:xfrm flipH="1" flipV="1">
            <a:off x="1827213" y="2843213"/>
            <a:ext cx="4879975" cy="2505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83" name="Oval 23"/>
          <p:cNvSpPr>
            <a:spLocks noChangeArrowheads="1"/>
          </p:cNvSpPr>
          <p:nvPr/>
        </p:nvSpPr>
        <p:spPr bwMode="auto">
          <a:xfrm>
            <a:off x="4198938" y="3978275"/>
            <a:ext cx="261937" cy="26193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84" name="AutoShape 24"/>
          <p:cNvSpPr>
            <a:spLocks noChangeArrowheads="1"/>
          </p:cNvSpPr>
          <p:nvPr/>
        </p:nvSpPr>
        <p:spPr bwMode="auto">
          <a:xfrm>
            <a:off x="476250" y="4133850"/>
            <a:ext cx="304800" cy="781050"/>
          </a:xfrm>
          <a:prstGeom prst="upArrow">
            <a:avLst>
              <a:gd name="adj1" fmla="val 50000"/>
              <a:gd name="adj2" fmla="val 128113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85" name="AutoShape 25"/>
          <p:cNvSpPr>
            <a:spLocks noChangeArrowheads="1"/>
          </p:cNvSpPr>
          <p:nvPr/>
        </p:nvSpPr>
        <p:spPr bwMode="auto">
          <a:xfrm>
            <a:off x="4343400" y="6124575"/>
            <a:ext cx="1533525" cy="333375"/>
          </a:xfrm>
          <a:prstGeom prst="leftArrow">
            <a:avLst>
              <a:gd name="adj1" fmla="val 50000"/>
              <a:gd name="adj2" fmla="val 229979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6575" name="Oval 15"/>
          <p:cNvSpPr>
            <a:spLocks noChangeArrowheads="1"/>
          </p:cNvSpPr>
          <p:nvPr/>
        </p:nvSpPr>
        <p:spPr bwMode="auto">
          <a:xfrm>
            <a:off x="5746750" y="4767263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So given p</a:t>
            </a:r>
            <a:r>
              <a:rPr lang="en-US" baseline="-25000"/>
              <a:t>1</a:t>
            </a:r>
            <a:r>
              <a:rPr lang="en-US"/>
              <a:t> and p</a:t>
            </a:r>
            <a:r>
              <a:rPr lang="en-US" baseline="-25000"/>
              <a:t>2</a:t>
            </a:r>
            <a:r>
              <a:rPr lang="en-US"/>
              <a:t>, consumer A’s net demands for commodities 1 and 2 are</a:t>
            </a:r>
          </a:p>
        </p:txBody>
      </p:sp>
      <p:graphicFrame>
        <p:nvGraphicFramePr>
          <p:cNvPr id="67588" name="Object 4"/>
          <p:cNvGraphicFramePr>
            <a:graphicFrameLocks/>
          </p:cNvGraphicFramePr>
          <p:nvPr/>
        </p:nvGraphicFramePr>
        <p:xfrm>
          <a:off x="1979613" y="3076575"/>
          <a:ext cx="1774825" cy="628650"/>
        </p:xfrm>
        <a:graphic>
          <a:graphicData uri="http://schemas.openxmlformats.org/presentationml/2006/ole">
            <p:oleObj spid="_x0000_s67588" name="Equation" r:id="rId3" imgW="1511280" imgH="545760" progId="Equation.2">
              <p:embed/>
            </p:oleObj>
          </a:graphicData>
        </a:graphic>
      </p:graphicFrame>
      <p:graphicFrame>
        <p:nvGraphicFramePr>
          <p:cNvPr id="67589" name="Object 5"/>
          <p:cNvGraphicFramePr>
            <a:graphicFrameLocks/>
          </p:cNvGraphicFramePr>
          <p:nvPr/>
        </p:nvGraphicFramePr>
        <p:xfrm>
          <a:off x="5414963" y="3076575"/>
          <a:ext cx="1898650" cy="619125"/>
        </p:xfrm>
        <a:graphic>
          <a:graphicData uri="http://schemas.openxmlformats.org/presentationml/2006/ole">
            <p:oleObj spid="_x0000_s67589" name="Equation" r:id="rId4" imgW="1625400" imgH="545760" progId="Equation.2">
              <p:embed/>
            </p:oleObj>
          </a:graphicData>
        </a:graphic>
      </p:graphicFrame>
      <p:sp>
        <p:nvSpPr>
          <p:cNvPr id="67590" name="Rectangle 6"/>
          <p:cNvSpPr>
            <a:spLocks noChangeArrowheads="1"/>
          </p:cNvSpPr>
          <p:nvPr/>
        </p:nvSpPr>
        <p:spPr bwMode="auto">
          <a:xfrm>
            <a:off x="4217988" y="3184525"/>
            <a:ext cx="906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And, similarly, for consumer B …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69635" name="Line 3"/>
          <p:cNvSpPr>
            <a:spLocks noChangeShapeType="1"/>
          </p:cNvSpPr>
          <p:nvPr/>
        </p:nvSpPr>
        <p:spPr bwMode="auto">
          <a:xfrm>
            <a:off x="1833563" y="1238250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36" name="Line 4"/>
          <p:cNvSpPr>
            <a:spLocks noChangeShapeType="1"/>
          </p:cNvSpPr>
          <p:nvPr/>
        </p:nvSpPr>
        <p:spPr bwMode="auto">
          <a:xfrm>
            <a:off x="1843088" y="53673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37" name="Line 5"/>
          <p:cNvSpPr>
            <a:spLocks noChangeShapeType="1"/>
          </p:cNvSpPr>
          <p:nvPr/>
        </p:nvSpPr>
        <p:spPr bwMode="auto">
          <a:xfrm>
            <a:off x="2706688" y="3313113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38" name="Line 6"/>
          <p:cNvSpPr>
            <a:spLocks noChangeShapeType="1"/>
          </p:cNvSpPr>
          <p:nvPr/>
        </p:nvSpPr>
        <p:spPr bwMode="auto">
          <a:xfrm flipH="1">
            <a:off x="1830388" y="3311525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9639" name="Object 7"/>
          <p:cNvGraphicFramePr>
            <a:graphicFrameLocks/>
          </p:cNvGraphicFramePr>
          <p:nvPr/>
        </p:nvGraphicFramePr>
        <p:xfrm>
          <a:off x="1131888" y="2924175"/>
          <a:ext cx="588962" cy="612775"/>
        </p:xfrm>
        <a:graphic>
          <a:graphicData uri="http://schemas.openxmlformats.org/presentationml/2006/ole">
            <p:oleObj spid="_x0000_s69639" name="Equation" r:id="rId3" imgW="507960" imgH="545760" progId="Equation.2">
              <p:embed/>
            </p:oleObj>
          </a:graphicData>
        </a:graphic>
      </p:graphicFrame>
      <p:graphicFrame>
        <p:nvGraphicFramePr>
          <p:cNvPr id="69640" name="Object 8"/>
          <p:cNvGraphicFramePr>
            <a:graphicFrameLocks/>
          </p:cNvGraphicFramePr>
          <p:nvPr/>
        </p:nvGraphicFramePr>
        <p:xfrm>
          <a:off x="2433638" y="5435600"/>
          <a:ext cx="590550" cy="612775"/>
        </p:xfrm>
        <a:graphic>
          <a:graphicData uri="http://schemas.openxmlformats.org/presentationml/2006/ole">
            <p:oleObj spid="_x0000_s69640" name="Equation" r:id="rId4" imgW="507960" imgH="545760" progId="Equation.2">
              <p:embed/>
            </p:oleObj>
          </a:graphicData>
        </a:graphic>
      </p:graphicFrame>
      <p:graphicFrame>
        <p:nvGraphicFramePr>
          <p:cNvPr id="69641" name="Object 9"/>
          <p:cNvGraphicFramePr>
            <a:graphicFrameLocks/>
          </p:cNvGraphicFramePr>
          <p:nvPr/>
        </p:nvGraphicFramePr>
        <p:xfrm>
          <a:off x="1182688" y="1027113"/>
          <a:ext cx="504825" cy="603250"/>
        </p:xfrm>
        <a:graphic>
          <a:graphicData uri="http://schemas.openxmlformats.org/presentationml/2006/ole">
            <p:oleObj spid="_x0000_s69641" name="Equation" r:id="rId5" imgW="444240" imgH="545760" progId="Equation.2">
              <p:embed/>
            </p:oleObj>
          </a:graphicData>
        </a:graphic>
      </p:graphicFrame>
      <p:graphicFrame>
        <p:nvGraphicFramePr>
          <p:cNvPr id="69642" name="Object 10"/>
          <p:cNvGraphicFramePr>
            <a:graphicFrameLocks/>
          </p:cNvGraphicFramePr>
          <p:nvPr/>
        </p:nvGraphicFramePr>
        <p:xfrm>
          <a:off x="7575550" y="5448300"/>
          <a:ext cx="504825" cy="603250"/>
        </p:xfrm>
        <a:graphic>
          <a:graphicData uri="http://schemas.openxmlformats.org/presentationml/2006/ole">
            <p:oleObj spid="_x0000_s69642" name="Equation" r:id="rId6" imgW="444240" imgH="545760" progId="Equation.2">
              <p:embed/>
            </p:oleObj>
          </a:graphicData>
        </a:graphic>
      </p:graphicFrame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4051300" y="898525"/>
            <a:ext cx="3413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For consumer B.</a:t>
            </a:r>
          </a:p>
        </p:txBody>
      </p:sp>
      <p:sp>
        <p:nvSpPr>
          <p:cNvPr id="69644" name="Rectangle 12"/>
          <p:cNvSpPr>
            <a:spLocks noChangeArrowheads="1"/>
          </p:cNvSpPr>
          <p:nvPr/>
        </p:nvSpPr>
        <p:spPr bwMode="auto">
          <a:xfrm>
            <a:off x="1336675" y="5208588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69645" name="Arc 13"/>
          <p:cNvSpPr>
            <a:spLocks/>
          </p:cNvSpPr>
          <p:nvPr/>
        </p:nvSpPr>
        <p:spPr bwMode="auto">
          <a:xfrm rot="10800000">
            <a:off x="2260600" y="2192338"/>
            <a:ext cx="4738688" cy="2571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46" name="Line 14"/>
          <p:cNvSpPr>
            <a:spLocks noChangeShapeType="1"/>
          </p:cNvSpPr>
          <p:nvPr/>
        </p:nvSpPr>
        <p:spPr bwMode="auto">
          <a:xfrm flipH="1" flipV="1">
            <a:off x="1827213" y="2843213"/>
            <a:ext cx="4879975" cy="25050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47" name="Arc 15"/>
          <p:cNvSpPr>
            <a:spLocks/>
          </p:cNvSpPr>
          <p:nvPr/>
        </p:nvSpPr>
        <p:spPr bwMode="auto">
          <a:xfrm rot="10800000">
            <a:off x="2417763" y="2020888"/>
            <a:ext cx="4738687" cy="25717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08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48" name="Oval 16"/>
          <p:cNvSpPr>
            <a:spLocks noChangeArrowheads="1"/>
          </p:cNvSpPr>
          <p:nvPr/>
        </p:nvSpPr>
        <p:spPr bwMode="auto">
          <a:xfrm>
            <a:off x="2579688" y="3171825"/>
            <a:ext cx="261937" cy="261938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49" name="Line 17"/>
          <p:cNvSpPr>
            <a:spLocks noChangeShapeType="1"/>
          </p:cNvSpPr>
          <p:nvPr/>
        </p:nvSpPr>
        <p:spPr bwMode="auto">
          <a:xfrm flipH="1">
            <a:off x="1816100" y="3875088"/>
            <a:ext cx="204946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50" name="Line 18"/>
          <p:cNvSpPr>
            <a:spLocks noChangeShapeType="1"/>
          </p:cNvSpPr>
          <p:nvPr/>
        </p:nvSpPr>
        <p:spPr bwMode="auto">
          <a:xfrm>
            <a:off x="3865563" y="3876675"/>
            <a:ext cx="0" cy="1471613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51" name="Oval 19"/>
          <p:cNvSpPr>
            <a:spLocks noChangeArrowheads="1"/>
          </p:cNvSpPr>
          <p:nvPr/>
        </p:nvSpPr>
        <p:spPr bwMode="auto">
          <a:xfrm>
            <a:off x="3724275" y="3717925"/>
            <a:ext cx="261938" cy="261938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69652" name="Object 20"/>
          <p:cNvGraphicFramePr>
            <a:graphicFrameLocks/>
          </p:cNvGraphicFramePr>
          <p:nvPr/>
        </p:nvGraphicFramePr>
        <p:xfrm>
          <a:off x="3581400" y="5448300"/>
          <a:ext cx="638175" cy="593725"/>
        </p:xfrm>
        <a:graphic>
          <a:graphicData uri="http://schemas.openxmlformats.org/presentationml/2006/ole">
            <p:oleObj spid="_x0000_s69652" name="Equation" r:id="rId7" imgW="571320" imgH="545760" progId="Equation.2">
              <p:embed/>
            </p:oleObj>
          </a:graphicData>
        </a:graphic>
      </p:graphicFrame>
      <p:graphicFrame>
        <p:nvGraphicFramePr>
          <p:cNvPr id="69653" name="Object 21"/>
          <p:cNvGraphicFramePr>
            <a:graphicFrameLocks/>
          </p:cNvGraphicFramePr>
          <p:nvPr/>
        </p:nvGraphicFramePr>
        <p:xfrm>
          <a:off x="1039813" y="3527425"/>
          <a:ext cx="639762" cy="593725"/>
        </p:xfrm>
        <a:graphic>
          <a:graphicData uri="http://schemas.openxmlformats.org/presentationml/2006/ole">
            <p:oleObj spid="_x0000_s69653" name="Equation" r:id="rId8" imgW="571320" imgH="545760" progId="Equation.2">
              <p:embed/>
            </p:oleObj>
          </a:graphicData>
        </a:graphic>
      </p:graphicFrame>
      <p:graphicFrame>
        <p:nvGraphicFramePr>
          <p:cNvPr id="69654" name="Object 22"/>
          <p:cNvGraphicFramePr>
            <a:graphicFrameLocks/>
          </p:cNvGraphicFramePr>
          <p:nvPr/>
        </p:nvGraphicFramePr>
        <p:xfrm>
          <a:off x="4108450" y="1544638"/>
          <a:ext cx="4813300" cy="568325"/>
        </p:xfrm>
        <a:graphic>
          <a:graphicData uri="http://schemas.openxmlformats.org/presentationml/2006/ole">
            <p:oleObj spid="_x0000_s69654" name="Equation" r:id="rId9" imgW="4394160" imgH="545760" progId="Equation.2">
              <p:embed/>
            </p:oleObj>
          </a:graphicData>
        </a:graphic>
      </p:graphicFrame>
      <p:sp>
        <p:nvSpPr>
          <p:cNvPr id="69655" name="Arc 23"/>
          <p:cNvSpPr>
            <a:spLocks/>
          </p:cNvSpPr>
          <p:nvPr/>
        </p:nvSpPr>
        <p:spPr bwMode="auto">
          <a:xfrm rot="10800000">
            <a:off x="6335713" y="2214563"/>
            <a:ext cx="1189037" cy="2835275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21600"/>
              <a:gd name="T1" fmla="*/ 21600 h 21600"/>
              <a:gd name="T2" fmla="*/ 21571 w 21600"/>
              <a:gd name="T3" fmla="*/ 0 h 21600"/>
              <a:gd name="T4" fmla="*/ 2160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21600"/>
                </a:moveTo>
                <a:cubicBezTo>
                  <a:pt x="0" y="9681"/>
                  <a:pt x="9652" y="16"/>
                  <a:pt x="21571" y="0"/>
                </a:cubicBezTo>
              </a:path>
              <a:path w="21600" h="21600" stroke="0" extrusionOk="0">
                <a:moveTo>
                  <a:pt x="0" y="21600"/>
                </a:moveTo>
                <a:cubicBezTo>
                  <a:pt x="0" y="9681"/>
                  <a:pt x="9652" y="16"/>
                  <a:pt x="21571" y="0"/>
                </a:cubicBezTo>
                <a:lnTo>
                  <a:pt x="21600" y="21600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56" name="AutoShape 24"/>
          <p:cNvSpPr>
            <a:spLocks noChangeArrowheads="1"/>
          </p:cNvSpPr>
          <p:nvPr/>
        </p:nvSpPr>
        <p:spPr bwMode="auto">
          <a:xfrm>
            <a:off x="533400" y="3333750"/>
            <a:ext cx="304800" cy="552450"/>
          </a:xfrm>
          <a:prstGeom prst="downArrow">
            <a:avLst>
              <a:gd name="adj1" fmla="val 50000"/>
              <a:gd name="adj2" fmla="val 90633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69657" name="AutoShape 25"/>
          <p:cNvSpPr>
            <a:spLocks noChangeArrowheads="1"/>
          </p:cNvSpPr>
          <p:nvPr/>
        </p:nvSpPr>
        <p:spPr bwMode="auto">
          <a:xfrm>
            <a:off x="2724150" y="6086475"/>
            <a:ext cx="1181100" cy="352425"/>
          </a:xfrm>
          <a:prstGeom prst="rightArrow">
            <a:avLst>
              <a:gd name="adj1" fmla="val 50000"/>
              <a:gd name="adj2" fmla="val 167583"/>
            </a:avLst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So given p</a:t>
            </a:r>
            <a:r>
              <a:rPr lang="en-US" baseline="-25000"/>
              <a:t>1</a:t>
            </a:r>
            <a:r>
              <a:rPr lang="en-US"/>
              <a:t> and p</a:t>
            </a:r>
            <a:r>
              <a:rPr lang="en-US" baseline="-25000"/>
              <a:t>2</a:t>
            </a:r>
            <a:r>
              <a:rPr lang="en-US"/>
              <a:t>, consumer B’s net demands for commodities 1 and 2 are</a:t>
            </a:r>
          </a:p>
        </p:txBody>
      </p:sp>
      <p:graphicFrame>
        <p:nvGraphicFramePr>
          <p:cNvPr id="70660" name="Object 4"/>
          <p:cNvGraphicFramePr>
            <a:graphicFrameLocks/>
          </p:cNvGraphicFramePr>
          <p:nvPr/>
        </p:nvGraphicFramePr>
        <p:xfrm>
          <a:off x="2024063" y="3076575"/>
          <a:ext cx="1676400" cy="619125"/>
        </p:xfrm>
        <a:graphic>
          <a:graphicData uri="http://schemas.openxmlformats.org/presentationml/2006/ole">
            <p:oleObj spid="_x0000_s70660" name="Equation" r:id="rId3" imgW="1434960" imgH="545760" progId="Equation.2">
              <p:embed/>
            </p:oleObj>
          </a:graphicData>
        </a:graphic>
      </p:graphicFrame>
      <p:graphicFrame>
        <p:nvGraphicFramePr>
          <p:cNvPr id="70661" name="Object 5"/>
          <p:cNvGraphicFramePr>
            <a:graphicFrameLocks/>
          </p:cNvGraphicFramePr>
          <p:nvPr/>
        </p:nvGraphicFramePr>
        <p:xfrm>
          <a:off x="5459413" y="3076575"/>
          <a:ext cx="1800225" cy="609600"/>
        </p:xfrm>
        <a:graphic>
          <a:graphicData uri="http://schemas.openxmlformats.org/presentationml/2006/ole">
            <p:oleObj spid="_x0000_s70661" name="Equation" r:id="rId4" imgW="1549080" imgH="545760" progId="Equation.2">
              <p:embed/>
            </p:oleObj>
          </a:graphicData>
        </a:graphic>
      </p:graphicFrame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4217988" y="3184525"/>
            <a:ext cx="9064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A </a:t>
            </a:r>
            <a:r>
              <a:rPr lang="en-US">
                <a:solidFill>
                  <a:schemeClr val="tx2"/>
                </a:solidFill>
              </a:rPr>
              <a:t>general equilibrium</a:t>
            </a:r>
            <a:r>
              <a:rPr lang="en-US"/>
              <a:t> occurs when prices p</a:t>
            </a:r>
            <a:r>
              <a:rPr lang="en-US" baseline="-25000"/>
              <a:t>1</a:t>
            </a:r>
            <a:r>
              <a:rPr lang="en-US"/>
              <a:t> and p</a:t>
            </a:r>
            <a:r>
              <a:rPr lang="en-US" baseline="-25000"/>
              <a:t>2</a:t>
            </a:r>
            <a:r>
              <a:rPr lang="en-US"/>
              <a:t> cause both the markets for commodities 1 and 2 to clear; i.e.</a:t>
            </a:r>
          </a:p>
        </p:txBody>
      </p:sp>
      <p:graphicFrame>
        <p:nvGraphicFramePr>
          <p:cNvPr id="71684" name="Object 4"/>
          <p:cNvGraphicFramePr>
            <a:graphicFrameLocks/>
          </p:cNvGraphicFramePr>
          <p:nvPr/>
        </p:nvGraphicFramePr>
        <p:xfrm>
          <a:off x="2184400" y="3817938"/>
          <a:ext cx="3970338" cy="622300"/>
        </p:xfrm>
        <a:graphic>
          <a:graphicData uri="http://schemas.openxmlformats.org/presentationml/2006/ole">
            <p:oleObj spid="_x0000_s71684" name="Equation" r:id="rId3" imgW="3327120" imgH="545760" progId="Equation.2">
              <p:embed/>
            </p:oleObj>
          </a:graphicData>
        </a:graphic>
      </p:graphicFrame>
      <p:graphicFrame>
        <p:nvGraphicFramePr>
          <p:cNvPr id="71685" name="Object 5"/>
          <p:cNvGraphicFramePr>
            <a:graphicFrameLocks/>
          </p:cNvGraphicFramePr>
          <p:nvPr/>
        </p:nvGraphicFramePr>
        <p:xfrm>
          <a:off x="2124075" y="4532313"/>
          <a:ext cx="4081463" cy="612775"/>
        </p:xfrm>
        <a:graphic>
          <a:graphicData uri="http://schemas.openxmlformats.org/presentationml/2006/ole">
            <p:oleObj spid="_x0000_s71685" name="Equation" r:id="rId4" imgW="3429000" imgH="545760" progId="Equation.2">
              <p:embed/>
            </p:oleObj>
          </a:graphicData>
        </a:graphic>
      </p:graphicFrame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1003300" y="4565650"/>
            <a:ext cx="90646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31" name="Freeform 27"/>
          <p:cNvSpPr>
            <a:spLocks/>
          </p:cNvSpPr>
          <p:nvPr/>
        </p:nvSpPr>
        <p:spPr bwMode="auto">
          <a:xfrm>
            <a:off x="4648200" y="3703638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72707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11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2712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72712" name="Equation" r:id="rId3" imgW="545760" imgH="545760" progId="Equation.2">
              <p:embed/>
            </p:oleObj>
          </a:graphicData>
        </a:graphic>
      </p:graphicFrame>
      <p:graphicFrame>
        <p:nvGraphicFramePr>
          <p:cNvPr id="72713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72713" name="Equation" r:id="rId4" imgW="545760" imgH="545760" progId="Equation.2">
              <p:embed/>
            </p:oleObj>
          </a:graphicData>
        </a:graphic>
      </p:graphicFrame>
      <p:graphicFrame>
        <p:nvGraphicFramePr>
          <p:cNvPr id="72714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72714" name="Equation" r:id="rId5" imgW="482400" imgH="545760" progId="Equation.2">
              <p:embed/>
            </p:oleObj>
          </a:graphicData>
        </a:graphic>
      </p:graphicFrame>
      <p:graphicFrame>
        <p:nvGraphicFramePr>
          <p:cNvPr id="72715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72715" name="Equation" r:id="rId6" imgW="482400" imgH="545760" progId="Equation.2">
              <p:embed/>
            </p:oleObj>
          </a:graphicData>
        </a:graphic>
      </p:graphicFrame>
      <p:sp>
        <p:nvSpPr>
          <p:cNvPr id="72716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72717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18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2719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72719" name="Equation" r:id="rId7" imgW="507960" imgH="545760" progId="Equation.2">
              <p:embed/>
            </p:oleObj>
          </a:graphicData>
        </a:graphic>
      </p:graphicFrame>
      <p:graphicFrame>
        <p:nvGraphicFramePr>
          <p:cNvPr id="72720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72720" name="Equation" r:id="rId8" imgW="507960" imgH="545760" progId="Equation.2">
              <p:embed/>
            </p:oleObj>
          </a:graphicData>
        </a:graphic>
      </p:graphicFrame>
      <p:graphicFrame>
        <p:nvGraphicFramePr>
          <p:cNvPr id="72721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72721" name="Equation" r:id="rId9" imgW="444240" imgH="545760" progId="Equation.2">
              <p:embed/>
            </p:oleObj>
          </a:graphicData>
        </a:graphic>
      </p:graphicFrame>
      <p:graphicFrame>
        <p:nvGraphicFramePr>
          <p:cNvPr id="72722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72722" name="Equation" r:id="rId10" imgW="444240" imgH="545760" progId="Equation.2">
              <p:embed/>
            </p:oleObj>
          </a:graphicData>
        </a:graphic>
      </p:graphicFrame>
      <p:sp>
        <p:nvSpPr>
          <p:cNvPr id="72723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72724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26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27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28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29" name="Arc 25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30" name="Arc 26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32" name="Oval 28"/>
          <p:cNvSpPr>
            <a:spLocks noChangeArrowheads="1"/>
          </p:cNvSpPr>
          <p:nvPr/>
        </p:nvSpPr>
        <p:spPr bwMode="auto">
          <a:xfrm>
            <a:off x="4468813" y="411321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2733" name="Oval 29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59" name="Freeform 31"/>
          <p:cNvSpPr>
            <a:spLocks/>
          </p:cNvSpPr>
          <p:nvPr/>
        </p:nvSpPr>
        <p:spPr bwMode="auto">
          <a:xfrm>
            <a:off x="4648200" y="3703638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73731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32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35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3736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73736" name="Equation" r:id="rId3" imgW="545760" imgH="545760" progId="Equation.2">
              <p:embed/>
            </p:oleObj>
          </a:graphicData>
        </a:graphic>
      </p:graphicFrame>
      <p:graphicFrame>
        <p:nvGraphicFramePr>
          <p:cNvPr id="73737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73737" name="Equation" r:id="rId4" imgW="545760" imgH="545760" progId="Equation.2">
              <p:embed/>
            </p:oleObj>
          </a:graphicData>
        </a:graphic>
      </p:graphicFrame>
      <p:graphicFrame>
        <p:nvGraphicFramePr>
          <p:cNvPr id="73738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73738" name="Equation" r:id="rId5" imgW="482400" imgH="545760" progId="Equation.2">
              <p:embed/>
            </p:oleObj>
          </a:graphicData>
        </a:graphic>
      </p:graphicFrame>
      <p:graphicFrame>
        <p:nvGraphicFramePr>
          <p:cNvPr id="73739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73739" name="Equation" r:id="rId6" imgW="482400" imgH="545760" progId="Equation.2">
              <p:embed/>
            </p:oleObj>
          </a:graphicData>
        </a:graphic>
      </p:graphicFrame>
      <p:sp>
        <p:nvSpPr>
          <p:cNvPr id="73740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73741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42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3743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73743" name="Equation" r:id="rId7" imgW="507960" imgH="545760" progId="Equation.2">
              <p:embed/>
            </p:oleObj>
          </a:graphicData>
        </a:graphic>
      </p:graphicFrame>
      <p:graphicFrame>
        <p:nvGraphicFramePr>
          <p:cNvPr id="73744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73744" name="Equation" r:id="rId8" imgW="507960" imgH="545760" progId="Equation.2">
              <p:embed/>
            </p:oleObj>
          </a:graphicData>
        </a:graphic>
      </p:graphicFrame>
      <p:graphicFrame>
        <p:nvGraphicFramePr>
          <p:cNvPr id="73745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73745" name="Equation" r:id="rId9" imgW="444240" imgH="545760" progId="Equation.2">
              <p:embed/>
            </p:oleObj>
          </a:graphicData>
        </a:graphic>
      </p:graphicFrame>
      <p:graphicFrame>
        <p:nvGraphicFramePr>
          <p:cNvPr id="73746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73746" name="Equation" r:id="rId10" imgW="444240" imgH="545760" progId="Equation.2">
              <p:embed/>
            </p:oleObj>
          </a:graphicData>
        </a:graphic>
      </p:graphicFrame>
      <p:sp>
        <p:nvSpPr>
          <p:cNvPr id="73747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73748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49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50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51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52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53" name="Arc 25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54" name="Arc 26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55" name="Rectangle 27"/>
          <p:cNvSpPr>
            <a:spLocks noChangeArrowheads="1"/>
          </p:cNvSpPr>
          <p:nvPr/>
        </p:nvSpPr>
        <p:spPr bwMode="auto">
          <a:xfrm>
            <a:off x="2670175" y="865188"/>
            <a:ext cx="508476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Can this PO allocation be</a:t>
            </a:r>
          </a:p>
          <a:p>
            <a:r>
              <a:rPr lang="en-US"/>
              <a:t>achieved?</a:t>
            </a:r>
          </a:p>
        </p:txBody>
      </p:sp>
      <p:sp>
        <p:nvSpPr>
          <p:cNvPr id="73756" name="Line 28"/>
          <p:cNvSpPr>
            <a:spLocks noChangeShapeType="1"/>
          </p:cNvSpPr>
          <p:nvPr/>
        </p:nvSpPr>
        <p:spPr bwMode="auto">
          <a:xfrm>
            <a:off x="4876800" y="1390650"/>
            <a:ext cx="266700" cy="21526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3758" name="Oval 30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Starting an Edgeworth Box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216150" y="1739900"/>
            <a:ext cx="4664075" cy="3259138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2190750" y="5453063"/>
            <a:ext cx="47148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217613" y="5827713"/>
            <a:ext cx="1776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Width = </a:t>
            </a:r>
          </a:p>
        </p:txBody>
      </p:sp>
      <p:graphicFrame>
        <p:nvGraphicFramePr>
          <p:cNvPr id="10246" name="Object 6"/>
          <p:cNvGraphicFramePr>
            <a:graphicFrameLocks/>
          </p:cNvGraphicFramePr>
          <p:nvPr/>
        </p:nvGraphicFramePr>
        <p:xfrm>
          <a:off x="2960688" y="5707063"/>
          <a:ext cx="3403600" cy="587375"/>
        </p:xfrm>
        <a:graphic>
          <a:graphicData uri="http://schemas.openxmlformats.org/presentationml/2006/ole">
            <p:oleObj spid="_x0000_s10246" name="Equation" r:id="rId3" imgW="3085920" imgH="545760" progId="Equation.2">
              <p:embed/>
            </p:oleObj>
          </a:graphicData>
        </a:graphic>
      </p:graphicFrame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1785938" y="1690688"/>
            <a:ext cx="0" cy="33337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3175" y="2112963"/>
            <a:ext cx="17986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Height =</a:t>
            </a:r>
          </a:p>
        </p:txBody>
      </p:sp>
      <p:graphicFrame>
        <p:nvGraphicFramePr>
          <p:cNvPr id="10249" name="Object 9"/>
          <p:cNvGraphicFramePr>
            <a:graphicFrameLocks/>
          </p:cNvGraphicFramePr>
          <p:nvPr/>
        </p:nvGraphicFramePr>
        <p:xfrm>
          <a:off x="98425" y="2651125"/>
          <a:ext cx="1544638" cy="1643063"/>
        </p:xfrm>
        <a:graphic>
          <a:graphicData uri="http://schemas.openxmlformats.org/presentationml/2006/ole">
            <p:oleObj spid="_x0000_s10249" name="Equation" r:id="rId4" imgW="1409400" imgH="1536480" progId="Equation.2">
              <p:embed/>
            </p:oleObj>
          </a:graphicData>
        </a:graphic>
      </p:graphicFrame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2589213" y="2351088"/>
            <a:ext cx="39243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dimensions of</a:t>
            </a:r>
            <a:br>
              <a:rPr lang="en-US"/>
            </a:br>
            <a:r>
              <a:rPr lang="en-US"/>
              <a:t>the box are the</a:t>
            </a:r>
            <a:br>
              <a:rPr lang="en-US"/>
            </a:br>
            <a:r>
              <a:rPr lang="en-US"/>
              <a:t>quantities available</a:t>
            </a:r>
            <a:br>
              <a:rPr lang="en-US"/>
            </a:br>
            <a:r>
              <a:rPr lang="en-US"/>
              <a:t>of the goods.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84" name="Freeform 32"/>
          <p:cNvSpPr>
            <a:spLocks/>
          </p:cNvSpPr>
          <p:nvPr/>
        </p:nvSpPr>
        <p:spPr bwMode="auto">
          <a:xfrm>
            <a:off x="4648200" y="3703638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74755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56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57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58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59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4760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74760" name="Equation" r:id="rId3" imgW="545760" imgH="545760" progId="Equation.2">
              <p:embed/>
            </p:oleObj>
          </a:graphicData>
        </a:graphic>
      </p:graphicFrame>
      <p:graphicFrame>
        <p:nvGraphicFramePr>
          <p:cNvPr id="74761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74761" name="Equation" r:id="rId4" imgW="545760" imgH="545760" progId="Equation.2">
              <p:embed/>
            </p:oleObj>
          </a:graphicData>
        </a:graphic>
      </p:graphicFrame>
      <p:graphicFrame>
        <p:nvGraphicFramePr>
          <p:cNvPr id="74762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74762" name="Equation" r:id="rId5" imgW="482400" imgH="545760" progId="Equation.2">
              <p:embed/>
            </p:oleObj>
          </a:graphicData>
        </a:graphic>
      </p:graphicFrame>
      <p:graphicFrame>
        <p:nvGraphicFramePr>
          <p:cNvPr id="74763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74763" name="Equation" r:id="rId6" imgW="482400" imgH="545760" progId="Equation.2">
              <p:embed/>
            </p:oleObj>
          </a:graphicData>
        </a:graphic>
      </p:graphicFrame>
      <p:sp>
        <p:nvSpPr>
          <p:cNvPr id="74764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74765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66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4767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74767" name="Equation" r:id="rId7" imgW="507960" imgH="545760" progId="Equation.2">
              <p:embed/>
            </p:oleObj>
          </a:graphicData>
        </a:graphic>
      </p:graphicFrame>
      <p:graphicFrame>
        <p:nvGraphicFramePr>
          <p:cNvPr id="74768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74768" name="Equation" r:id="rId8" imgW="507960" imgH="545760" progId="Equation.2">
              <p:embed/>
            </p:oleObj>
          </a:graphicData>
        </a:graphic>
      </p:graphicFrame>
      <p:graphicFrame>
        <p:nvGraphicFramePr>
          <p:cNvPr id="74769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74769" name="Equation" r:id="rId9" imgW="444240" imgH="545760" progId="Equation.2">
              <p:embed/>
            </p:oleObj>
          </a:graphicData>
        </a:graphic>
      </p:graphicFrame>
      <p:graphicFrame>
        <p:nvGraphicFramePr>
          <p:cNvPr id="74770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74770" name="Equation" r:id="rId10" imgW="444240" imgH="545760" progId="Equation.2">
              <p:embed/>
            </p:oleObj>
          </a:graphicData>
        </a:graphic>
      </p:graphicFrame>
      <p:sp>
        <p:nvSpPr>
          <p:cNvPr id="74771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74772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73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74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75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76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77" name="Arc 25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78" name="Arc 26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79" name="Line 27"/>
          <p:cNvSpPr>
            <a:spLocks noChangeShapeType="1"/>
          </p:cNvSpPr>
          <p:nvPr/>
        </p:nvSpPr>
        <p:spPr bwMode="auto">
          <a:xfrm flipH="1" flipV="1">
            <a:off x="2249488" y="1395413"/>
            <a:ext cx="4618037" cy="3721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80" name="Rectangle 28"/>
          <p:cNvSpPr>
            <a:spLocks noChangeArrowheads="1"/>
          </p:cNvSpPr>
          <p:nvPr/>
        </p:nvSpPr>
        <p:spPr bwMode="auto">
          <a:xfrm>
            <a:off x="2303463" y="738188"/>
            <a:ext cx="6777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Budget constraint for consumer A</a:t>
            </a:r>
          </a:p>
        </p:txBody>
      </p:sp>
      <p:sp>
        <p:nvSpPr>
          <p:cNvPr id="74781" name="Line 29"/>
          <p:cNvSpPr>
            <a:spLocks noChangeShapeType="1"/>
          </p:cNvSpPr>
          <p:nvPr/>
        </p:nvSpPr>
        <p:spPr bwMode="auto">
          <a:xfrm flipH="1">
            <a:off x="2825750" y="1308100"/>
            <a:ext cx="433388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4783" name="Oval 31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16" name="Freeform 40"/>
          <p:cNvSpPr>
            <a:spLocks/>
          </p:cNvSpPr>
          <p:nvPr/>
        </p:nvSpPr>
        <p:spPr bwMode="auto">
          <a:xfrm>
            <a:off x="4648200" y="3703638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75779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0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1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2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83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5784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75784" name="Equation" r:id="rId3" imgW="545760" imgH="545760" progId="Equation.2">
              <p:embed/>
            </p:oleObj>
          </a:graphicData>
        </a:graphic>
      </p:graphicFrame>
      <p:graphicFrame>
        <p:nvGraphicFramePr>
          <p:cNvPr id="75785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75785" name="Equation" r:id="rId4" imgW="545760" imgH="545760" progId="Equation.2">
              <p:embed/>
            </p:oleObj>
          </a:graphicData>
        </a:graphic>
      </p:graphicFrame>
      <p:graphicFrame>
        <p:nvGraphicFramePr>
          <p:cNvPr id="75786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75786" name="Equation" r:id="rId5" imgW="482400" imgH="545760" progId="Equation.2">
              <p:embed/>
            </p:oleObj>
          </a:graphicData>
        </a:graphic>
      </p:graphicFrame>
      <p:graphicFrame>
        <p:nvGraphicFramePr>
          <p:cNvPr id="75787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75787" name="Equation" r:id="rId6" imgW="482400" imgH="545760" progId="Equation.2">
              <p:embed/>
            </p:oleObj>
          </a:graphicData>
        </a:graphic>
      </p:graphicFrame>
      <p:sp>
        <p:nvSpPr>
          <p:cNvPr id="75788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5791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75791" name="Equation" r:id="rId7" imgW="507960" imgH="545760" progId="Equation.2">
              <p:embed/>
            </p:oleObj>
          </a:graphicData>
        </a:graphic>
      </p:graphicFrame>
      <p:graphicFrame>
        <p:nvGraphicFramePr>
          <p:cNvPr id="75792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75792" name="Equation" r:id="rId8" imgW="507960" imgH="545760" progId="Equation.2">
              <p:embed/>
            </p:oleObj>
          </a:graphicData>
        </a:graphic>
      </p:graphicFrame>
      <p:graphicFrame>
        <p:nvGraphicFramePr>
          <p:cNvPr id="75793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75793" name="Equation" r:id="rId9" imgW="444240" imgH="545760" progId="Equation.2">
              <p:embed/>
            </p:oleObj>
          </a:graphicData>
        </a:graphic>
      </p:graphicFrame>
      <p:graphicFrame>
        <p:nvGraphicFramePr>
          <p:cNvPr id="75794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75794" name="Equation" r:id="rId10" imgW="444240" imgH="545760" progId="Equation.2">
              <p:embed/>
            </p:oleObj>
          </a:graphicData>
        </a:graphic>
      </p:graphicFrame>
      <p:sp>
        <p:nvSpPr>
          <p:cNvPr id="75795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98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799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0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1" name="Arc 25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2" name="Arc 26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 flipH="1" flipV="1">
            <a:off x="2249488" y="1395413"/>
            <a:ext cx="4618037" cy="37211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4" name="Rectangle 28"/>
          <p:cNvSpPr>
            <a:spLocks noChangeArrowheads="1"/>
          </p:cNvSpPr>
          <p:nvPr/>
        </p:nvSpPr>
        <p:spPr bwMode="auto">
          <a:xfrm>
            <a:off x="2303463" y="738188"/>
            <a:ext cx="6777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Budget constraint for consumer A</a:t>
            </a:r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 flipH="1">
            <a:off x="2825750" y="1308100"/>
            <a:ext cx="433388" cy="4905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7" name="Oval 31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8" name="Arc 32"/>
          <p:cNvSpPr>
            <a:spLocks/>
          </p:cNvSpPr>
          <p:nvPr/>
        </p:nvSpPr>
        <p:spPr bwMode="auto">
          <a:xfrm rot="10800000">
            <a:off x="3673475" y="12160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09" name="Line 33"/>
          <p:cNvSpPr>
            <a:spLocks noChangeShapeType="1"/>
          </p:cNvSpPr>
          <p:nvPr/>
        </p:nvSpPr>
        <p:spPr bwMode="auto">
          <a:xfrm>
            <a:off x="4521200" y="3200400"/>
            <a:ext cx="0" cy="19177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10" name="Line 34"/>
          <p:cNvSpPr>
            <a:spLocks noChangeShapeType="1"/>
          </p:cNvSpPr>
          <p:nvPr/>
        </p:nvSpPr>
        <p:spPr bwMode="auto">
          <a:xfrm flipH="1">
            <a:off x="2273300" y="3187700"/>
            <a:ext cx="22479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5811" name="Line 35"/>
          <p:cNvSpPr>
            <a:spLocks noChangeShapeType="1"/>
          </p:cNvSpPr>
          <p:nvPr/>
        </p:nvSpPr>
        <p:spPr bwMode="auto">
          <a:xfrm flipV="1">
            <a:off x="1365250" y="3182938"/>
            <a:ext cx="0" cy="1947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5812" name="Object 36"/>
          <p:cNvGraphicFramePr>
            <a:graphicFrameLocks/>
          </p:cNvGraphicFramePr>
          <p:nvPr/>
        </p:nvGraphicFramePr>
        <p:xfrm>
          <a:off x="1042988" y="3744913"/>
          <a:ext cx="696912" cy="603250"/>
        </p:xfrm>
        <a:graphic>
          <a:graphicData uri="http://schemas.openxmlformats.org/presentationml/2006/ole">
            <p:oleObj spid="_x0000_s75812" name="Equation" r:id="rId11" imgW="609480" imgH="545760" progId="Equation.2">
              <p:embed/>
            </p:oleObj>
          </a:graphicData>
        </a:graphic>
      </p:graphicFrame>
      <p:sp>
        <p:nvSpPr>
          <p:cNvPr id="75813" name="Line 37"/>
          <p:cNvSpPr>
            <a:spLocks noChangeShapeType="1"/>
          </p:cNvSpPr>
          <p:nvPr/>
        </p:nvSpPr>
        <p:spPr bwMode="auto">
          <a:xfrm>
            <a:off x="2278063" y="5857875"/>
            <a:ext cx="2222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5814" name="Object 38"/>
          <p:cNvGraphicFramePr>
            <a:graphicFrameLocks/>
          </p:cNvGraphicFramePr>
          <p:nvPr/>
        </p:nvGraphicFramePr>
        <p:xfrm>
          <a:off x="3084513" y="5489575"/>
          <a:ext cx="695325" cy="603250"/>
        </p:xfrm>
        <a:graphic>
          <a:graphicData uri="http://schemas.openxmlformats.org/presentationml/2006/ole">
            <p:oleObj spid="_x0000_s75814" name="Equation" r:id="rId12" imgW="609480" imgH="545760" progId="Equation.2">
              <p:embed/>
            </p:oleObj>
          </a:graphicData>
        </a:graphic>
      </p:graphicFrame>
      <p:sp>
        <p:nvSpPr>
          <p:cNvPr id="75815" name="Oval 39"/>
          <p:cNvSpPr>
            <a:spLocks noChangeArrowheads="1"/>
          </p:cNvSpPr>
          <p:nvPr/>
        </p:nvSpPr>
        <p:spPr bwMode="auto">
          <a:xfrm>
            <a:off x="4398963" y="30495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40" name="Freeform 40"/>
          <p:cNvSpPr>
            <a:spLocks/>
          </p:cNvSpPr>
          <p:nvPr/>
        </p:nvSpPr>
        <p:spPr bwMode="auto">
          <a:xfrm>
            <a:off x="4648200" y="3703638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76803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05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06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07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6808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76808" name="Equation" r:id="rId3" imgW="545760" imgH="545760" progId="Equation.2">
              <p:embed/>
            </p:oleObj>
          </a:graphicData>
        </a:graphic>
      </p:graphicFrame>
      <p:graphicFrame>
        <p:nvGraphicFramePr>
          <p:cNvPr id="76809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76809" name="Equation" r:id="rId4" imgW="545760" imgH="545760" progId="Equation.2">
              <p:embed/>
            </p:oleObj>
          </a:graphicData>
        </a:graphic>
      </p:graphicFrame>
      <p:graphicFrame>
        <p:nvGraphicFramePr>
          <p:cNvPr id="76810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76810" name="Equation" r:id="rId5" imgW="482400" imgH="545760" progId="Equation.2">
              <p:embed/>
            </p:oleObj>
          </a:graphicData>
        </a:graphic>
      </p:graphicFrame>
      <p:graphicFrame>
        <p:nvGraphicFramePr>
          <p:cNvPr id="76811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76811" name="Equation" r:id="rId6" imgW="482400" imgH="545760" progId="Equation.2">
              <p:embed/>
            </p:oleObj>
          </a:graphicData>
        </a:graphic>
      </p:graphicFrame>
      <p:sp>
        <p:nvSpPr>
          <p:cNvPr id="76812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76813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14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6815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76815" name="Equation" r:id="rId7" imgW="507960" imgH="545760" progId="Equation.2">
              <p:embed/>
            </p:oleObj>
          </a:graphicData>
        </a:graphic>
      </p:graphicFrame>
      <p:graphicFrame>
        <p:nvGraphicFramePr>
          <p:cNvPr id="76816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76816" name="Equation" r:id="rId8" imgW="507960" imgH="545760" progId="Equation.2">
              <p:embed/>
            </p:oleObj>
          </a:graphicData>
        </a:graphic>
      </p:graphicFrame>
      <p:graphicFrame>
        <p:nvGraphicFramePr>
          <p:cNvPr id="76817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76817" name="Equation" r:id="rId9" imgW="444240" imgH="545760" progId="Equation.2">
              <p:embed/>
            </p:oleObj>
          </a:graphicData>
        </a:graphic>
      </p:graphicFrame>
      <p:graphicFrame>
        <p:nvGraphicFramePr>
          <p:cNvPr id="76818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76818" name="Equation" r:id="rId10" imgW="444240" imgH="545760" progId="Equation.2">
              <p:embed/>
            </p:oleObj>
          </a:graphicData>
        </a:graphic>
      </p:graphicFrame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76820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1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2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3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4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5" name="Arc 25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6" name="Arc 26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7" name="Line 27"/>
          <p:cNvSpPr>
            <a:spLocks noChangeShapeType="1"/>
          </p:cNvSpPr>
          <p:nvPr/>
        </p:nvSpPr>
        <p:spPr bwMode="auto">
          <a:xfrm flipH="1" flipV="1">
            <a:off x="3676650" y="2544763"/>
            <a:ext cx="3567113" cy="2874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28" name="Rectangle 28"/>
          <p:cNvSpPr>
            <a:spLocks noChangeArrowheads="1"/>
          </p:cNvSpPr>
          <p:nvPr/>
        </p:nvSpPr>
        <p:spPr bwMode="auto">
          <a:xfrm>
            <a:off x="303213" y="6224588"/>
            <a:ext cx="6777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Budget constraint for consumer B</a:t>
            </a:r>
          </a:p>
        </p:txBody>
      </p:sp>
      <p:sp>
        <p:nvSpPr>
          <p:cNvPr id="76829" name="Line 29"/>
          <p:cNvSpPr>
            <a:spLocks noChangeShapeType="1"/>
          </p:cNvSpPr>
          <p:nvPr/>
        </p:nvSpPr>
        <p:spPr bwMode="auto">
          <a:xfrm flipH="1">
            <a:off x="6362700" y="5276850"/>
            <a:ext cx="666750" cy="108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31" name="Oval 31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32" name="Arc 32"/>
          <p:cNvSpPr>
            <a:spLocks/>
          </p:cNvSpPr>
          <p:nvPr/>
        </p:nvSpPr>
        <p:spPr bwMode="auto">
          <a:xfrm rot="10800000">
            <a:off x="3673475" y="12160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33" name="Line 33"/>
          <p:cNvSpPr>
            <a:spLocks noChangeShapeType="1"/>
          </p:cNvSpPr>
          <p:nvPr/>
        </p:nvSpPr>
        <p:spPr bwMode="auto">
          <a:xfrm>
            <a:off x="4521200" y="3200400"/>
            <a:ext cx="0" cy="19177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34" name="Line 34"/>
          <p:cNvSpPr>
            <a:spLocks noChangeShapeType="1"/>
          </p:cNvSpPr>
          <p:nvPr/>
        </p:nvSpPr>
        <p:spPr bwMode="auto">
          <a:xfrm flipH="1">
            <a:off x="2273300" y="3187700"/>
            <a:ext cx="22479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6835" name="Line 35"/>
          <p:cNvSpPr>
            <a:spLocks noChangeShapeType="1"/>
          </p:cNvSpPr>
          <p:nvPr/>
        </p:nvSpPr>
        <p:spPr bwMode="auto">
          <a:xfrm flipV="1">
            <a:off x="1365250" y="3182938"/>
            <a:ext cx="0" cy="1947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6836" name="Object 36"/>
          <p:cNvGraphicFramePr>
            <a:graphicFrameLocks/>
          </p:cNvGraphicFramePr>
          <p:nvPr/>
        </p:nvGraphicFramePr>
        <p:xfrm>
          <a:off x="1042988" y="3744913"/>
          <a:ext cx="696912" cy="603250"/>
        </p:xfrm>
        <a:graphic>
          <a:graphicData uri="http://schemas.openxmlformats.org/presentationml/2006/ole">
            <p:oleObj spid="_x0000_s76836" name="Equation" r:id="rId11" imgW="609480" imgH="545760" progId="Equation.2">
              <p:embed/>
            </p:oleObj>
          </a:graphicData>
        </a:graphic>
      </p:graphicFrame>
      <p:sp>
        <p:nvSpPr>
          <p:cNvPr id="76837" name="Line 37"/>
          <p:cNvSpPr>
            <a:spLocks noChangeShapeType="1"/>
          </p:cNvSpPr>
          <p:nvPr/>
        </p:nvSpPr>
        <p:spPr bwMode="auto">
          <a:xfrm>
            <a:off x="2278063" y="5857875"/>
            <a:ext cx="2222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6838" name="Object 38"/>
          <p:cNvGraphicFramePr>
            <a:graphicFrameLocks/>
          </p:cNvGraphicFramePr>
          <p:nvPr/>
        </p:nvGraphicFramePr>
        <p:xfrm>
          <a:off x="3084513" y="5489575"/>
          <a:ext cx="695325" cy="603250"/>
        </p:xfrm>
        <a:graphic>
          <a:graphicData uri="http://schemas.openxmlformats.org/presentationml/2006/ole">
            <p:oleObj spid="_x0000_s76838" name="Equation" r:id="rId12" imgW="609480" imgH="545760" progId="Equation.2">
              <p:embed/>
            </p:oleObj>
          </a:graphicData>
        </a:graphic>
      </p:graphicFrame>
      <p:sp>
        <p:nvSpPr>
          <p:cNvPr id="76839" name="Oval 39"/>
          <p:cNvSpPr>
            <a:spLocks noChangeArrowheads="1"/>
          </p:cNvSpPr>
          <p:nvPr/>
        </p:nvSpPr>
        <p:spPr bwMode="auto">
          <a:xfrm>
            <a:off x="4398963" y="30495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72" name="Freeform 48"/>
          <p:cNvSpPr>
            <a:spLocks/>
          </p:cNvSpPr>
          <p:nvPr/>
        </p:nvSpPr>
        <p:spPr bwMode="auto">
          <a:xfrm>
            <a:off x="4648200" y="3703638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77827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28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29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30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31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7832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77832" name="Equation" r:id="rId3" imgW="545760" imgH="545760" progId="Equation.2">
              <p:embed/>
            </p:oleObj>
          </a:graphicData>
        </a:graphic>
      </p:graphicFrame>
      <p:graphicFrame>
        <p:nvGraphicFramePr>
          <p:cNvPr id="77833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77833" name="Equation" r:id="rId4" imgW="545760" imgH="545760" progId="Equation.2">
              <p:embed/>
            </p:oleObj>
          </a:graphicData>
        </a:graphic>
      </p:graphicFrame>
      <p:graphicFrame>
        <p:nvGraphicFramePr>
          <p:cNvPr id="77834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77834" name="Equation" r:id="rId5" imgW="482400" imgH="545760" progId="Equation.2">
              <p:embed/>
            </p:oleObj>
          </a:graphicData>
        </a:graphic>
      </p:graphicFrame>
      <p:graphicFrame>
        <p:nvGraphicFramePr>
          <p:cNvPr id="77835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77835" name="Equation" r:id="rId6" imgW="482400" imgH="545760" progId="Equation.2">
              <p:embed/>
            </p:oleObj>
          </a:graphicData>
        </a:graphic>
      </p:graphicFrame>
      <p:sp>
        <p:nvSpPr>
          <p:cNvPr id="77836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77837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38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7839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77839" name="Equation" r:id="rId7" imgW="507960" imgH="545760" progId="Equation.2">
              <p:embed/>
            </p:oleObj>
          </a:graphicData>
        </a:graphic>
      </p:graphicFrame>
      <p:graphicFrame>
        <p:nvGraphicFramePr>
          <p:cNvPr id="77840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77840" name="Equation" r:id="rId8" imgW="507960" imgH="545760" progId="Equation.2">
              <p:embed/>
            </p:oleObj>
          </a:graphicData>
        </a:graphic>
      </p:graphicFrame>
      <p:graphicFrame>
        <p:nvGraphicFramePr>
          <p:cNvPr id="77841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77841" name="Equation" r:id="rId9" imgW="444240" imgH="545760" progId="Equation.2">
              <p:embed/>
            </p:oleObj>
          </a:graphicData>
        </a:graphic>
      </p:graphicFrame>
      <p:graphicFrame>
        <p:nvGraphicFramePr>
          <p:cNvPr id="77842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77842" name="Equation" r:id="rId10" imgW="444240" imgH="545760" progId="Equation.2">
              <p:embed/>
            </p:oleObj>
          </a:graphicData>
        </a:graphic>
      </p:graphicFrame>
      <p:sp>
        <p:nvSpPr>
          <p:cNvPr id="77843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77844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45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46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47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48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49" name="Arc 25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50" name="Arc 26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51" name="Line 27"/>
          <p:cNvSpPr>
            <a:spLocks noChangeShapeType="1"/>
          </p:cNvSpPr>
          <p:nvPr/>
        </p:nvSpPr>
        <p:spPr bwMode="auto">
          <a:xfrm flipH="1" flipV="1">
            <a:off x="3676650" y="2544763"/>
            <a:ext cx="3567113" cy="2874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52" name="Rectangle 28"/>
          <p:cNvSpPr>
            <a:spLocks noChangeArrowheads="1"/>
          </p:cNvSpPr>
          <p:nvPr/>
        </p:nvSpPr>
        <p:spPr bwMode="auto">
          <a:xfrm>
            <a:off x="303213" y="6224588"/>
            <a:ext cx="6777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Budget constraint for consumer B</a:t>
            </a:r>
          </a:p>
        </p:txBody>
      </p:sp>
      <p:sp>
        <p:nvSpPr>
          <p:cNvPr id="77853" name="Line 29"/>
          <p:cNvSpPr>
            <a:spLocks noChangeShapeType="1"/>
          </p:cNvSpPr>
          <p:nvPr/>
        </p:nvSpPr>
        <p:spPr bwMode="auto">
          <a:xfrm flipH="1">
            <a:off x="6362700" y="5276850"/>
            <a:ext cx="666750" cy="10858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55" name="Oval 31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56" name="Arc 32"/>
          <p:cNvSpPr>
            <a:spLocks/>
          </p:cNvSpPr>
          <p:nvPr/>
        </p:nvSpPr>
        <p:spPr bwMode="auto">
          <a:xfrm rot="10800000">
            <a:off x="3673475" y="12160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57" name="Line 33"/>
          <p:cNvSpPr>
            <a:spLocks noChangeShapeType="1"/>
          </p:cNvSpPr>
          <p:nvPr/>
        </p:nvSpPr>
        <p:spPr bwMode="auto">
          <a:xfrm>
            <a:off x="4521200" y="3200400"/>
            <a:ext cx="0" cy="19177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58" name="Line 34"/>
          <p:cNvSpPr>
            <a:spLocks noChangeShapeType="1"/>
          </p:cNvSpPr>
          <p:nvPr/>
        </p:nvSpPr>
        <p:spPr bwMode="auto">
          <a:xfrm flipH="1">
            <a:off x="2273300" y="3187700"/>
            <a:ext cx="22479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59" name="Line 35"/>
          <p:cNvSpPr>
            <a:spLocks noChangeShapeType="1"/>
          </p:cNvSpPr>
          <p:nvPr/>
        </p:nvSpPr>
        <p:spPr bwMode="auto">
          <a:xfrm flipV="1">
            <a:off x="1365250" y="3182938"/>
            <a:ext cx="0" cy="1947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7860" name="Object 36"/>
          <p:cNvGraphicFramePr>
            <a:graphicFrameLocks/>
          </p:cNvGraphicFramePr>
          <p:nvPr/>
        </p:nvGraphicFramePr>
        <p:xfrm>
          <a:off x="1042988" y="3744913"/>
          <a:ext cx="696912" cy="603250"/>
        </p:xfrm>
        <a:graphic>
          <a:graphicData uri="http://schemas.openxmlformats.org/presentationml/2006/ole">
            <p:oleObj spid="_x0000_s77860" name="Equation" r:id="rId11" imgW="609480" imgH="545760" progId="Equation.2">
              <p:embed/>
            </p:oleObj>
          </a:graphicData>
        </a:graphic>
      </p:graphicFrame>
      <p:sp>
        <p:nvSpPr>
          <p:cNvPr id="77861" name="Line 37"/>
          <p:cNvSpPr>
            <a:spLocks noChangeShapeType="1"/>
          </p:cNvSpPr>
          <p:nvPr/>
        </p:nvSpPr>
        <p:spPr bwMode="auto">
          <a:xfrm>
            <a:off x="2278063" y="5857875"/>
            <a:ext cx="2222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7862" name="Object 38"/>
          <p:cNvGraphicFramePr>
            <a:graphicFrameLocks/>
          </p:cNvGraphicFramePr>
          <p:nvPr/>
        </p:nvGraphicFramePr>
        <p:xfrm>
          <a:off x="3084513" y="5489575"/>
          <a:ext cx="695325" cy="603250"/>
        </p:xfrm>
        <a:graphic>
          <a:graphicData uri="http://schemas.openxmlformats.org/presentationml/2006/ole">
            <p:oleObj spid="_x0000_s77862" name="Equation" r:id="rId12" imgW="609480" imgH="545760" progId="Equation.2">
              <p:embed/>
            </p:oleObj>
          </a:graphicData>
        </a:graphic>
      </p:graphicFrame>
      <p:sp>
        <p:nvSpPr>
          <p:cNvPr id="77863" name="Oval 39"/>
          <p:cNvSpPr>
            <a:spLocks noChangeArrowheads="1"/>
          </p:cNvSpPr>
          <p:nvPr/>
        </p:nvSpPr>
        <p:spPr bwMode="auto">
          <a:xfrm>
            <a:off x="4398963" y="30495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64" name="Arc 40"/>
          <p:cNvSpPr>
            <a:spLocks/>
          </p:cNvSpPr>
          <p:nvPr/>
        </p:nvSpPr>
        <p:spPr bwMode="auto">
          <a:xfrm>
            <a:off x="1871663" y="3167063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65" name="Line 41"/>
          <p:cNvSpPr>
            <a:spLocks noChangeShapeType="1"/>
          </p:cNvSpPr>
          <p:nvPr/>
        </p:nvSpPr>
        <p:spPr bwMode="auto">
          <a:xfrm flipV="1">
            <a:off x="5740400" y="2563813"/>
            <a:ext cx="0" cy="16875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66" name="Line 42"/>
          <p:cNvSpPr>
            <a:spLocks noChangeShapeType="1"/>
          </p:cNvSpPr>
          <p:nvPr/>
        </p:nvSpPr>
        <p:spPr bwMode="auto">
          <a:xfrm>
            <a:off x="5740400" y="4265613"/>
            <a:ext cx="14874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67" name="Oval 43"/>
          <p:cNvSpPr>
            <a:spLocks noChangeArrowheads="1"/>
          </p:cNvSpPr>
          <p:nvPr/>
        </p:nvSpPr>
        <p:spPr bwMode="auto">
          <a:xfrm>
            <a:off x="5611813" y="4113213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7868" name="Line 44"/>
          <p:cNvSpPr>
            <a:spLocks noChangeShapeType="1"/>
          </p:cNvSpPr>
          <p:nvPr/>
        </p:nvSpPr>
        <p:spPr bwMode="auto">
          <a:xfrm flipH="1">
            <a:off x="5726113" y="1493838"/>
            <a:ext cx="148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7869" name="Object 45"/>
          <p:cNvGraphicFramePr>
            <a:graphicFrameLocks/>
          </p:cNvGraphicFramePr>
          <p:nvPr/>
        </p:nvGraphicFramePr>
        <p:xfrm>
          <a:off x="6237288" y="1177925"/>
          <a:ext cx="638175" cy="593725"/>
        </p:xfrm>
        <a:graphic>
          <a:graphicData uri="http://schemas.openxmlformats.org/presentationml/2006/ole">
            <p:oleObj spid="_x0000_s77869" name="Equation" r:id="rId13" imgW="571320" imgH="545760" progId="Equation.2">
              <p:embed/>
            </p:oleObj>
          </a:graphicData>
        </a:graphic>
      </p:graphicFrame>
      <p:sp>
        <p:nvSpPr>
          <p:cNvPr id="77870" name="Line 46"/>
          <p:cNvSpPr>
            <a:spLocks noChangeShapeType="1"/>
          </p:cNvSpPr>
          <p:nvPr/>
        </p:nvSpPr>
        <p:spPr bwMode="auto">
          <a:xfrm>
            <a:off x="8393113" y="2549525"/>
            <a:ext cx="0" cy="170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7871" name="Object 47"/>
          <p:cNvGraphicFramePr>
            <a:graphicFrameLocks/>
          </p:cNvGraphicFramePr>
          <p:nvPr/>
        </p:nvGraphicFramePr>
        <p:xfrm>
          <a:off x="8081963" y="2979738"/>
          <a:ext cx="639762" cy="593725"/>
        </p:xfrm>
        <a:graphic>
          <a:graphicData uri="http://schemas.openxmlformats.org/presentationml/2006/ole">
            <p:oleObj spid="_x0000_s77871" name="Equation" r:id="rId14" imgW="571320" imgH="545760" progId="Equation.2">
              <p:embed/>
            </p:oleObj>
          </a:graphicData>
        </a:graphic>
      </p:graphicFrame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96" name="Freeform 48"/>
          <p:cNvSpPr>
            <a:spLocks/>
          </p:cNvSpPr>
          <p:nvPr/>
        </p:nvSpPr>
        <p:spPr bwMode="auto">
          <a:xfrm>
            <a:off x="4648200" y="3703638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78851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52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53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54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8856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78856" name="Equation" r:id="rId3" imgW="545760" imgH="545760" progId="Equation.2">
              <p:embed/>
            </p:oleObj>
          </a:graphicData>
        </a:graphic>
      </p:graphicFrame>
      <p:graphicFrame>
        <p:nvGraphicFramePr>
          <p:cNvPr id="78857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78857" name="Equation" r:id="rId4" imgW="545760" imgH="545760" progId="Equation.2">
              <p:embed/>
            </p:oleObj>
          </a:graphicData>
        </a:graphic>
      </p:graphicFrame>
      <p:graphicFrame>
        <p:nvGraphicFramePr>
          <p:cNvPr id="78858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78858" name="Equation" r:id="rId5" imgW="482400" imgH="545760" progId="Equation.2">
              <p:embed/>
            </p:oleObj>
          </a:graphicData>
        </a:graphic>
      </p:graphicFrame>
      <p:graphicFrame>
        <p:nvGraphicFramePr>
          <p:cNvPr id="78859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78859" name="Equation" r:id="rId6" imgW="482400" imgH="545760" progId="Equation.2">
              <p:embed/>
            </p:oleObj>
          </a:graphicData>
        </a:graphic>
      </p:graphicFrame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78861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8863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78863" name="Equation" r:id="rId7" imgW="507960" imgH="545760" progId="Equation.2">
              <p:embed/>
            </p:oleObj>
          </a:graphicData>
        </a:graphic>
      </p:graphicFrame>
      <p:graphicFrame>
        <p:nvGraphicFramePr>
          <p:cNvPr id="78864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78864" name="Equation" r:id="rId8" imgW="507960" imgH="545760" progId="Equation.2">
              <p:embed/>
            </p:oleObj>
          </a:graphicData>
        </a:graphic>
      </p:graphicFrame>
      <p:graphicFrame>
        <p:nvGraphicFramePr>
          <p:cNvPr id="78865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78865" name="Equation" r:id="rId9" imgW="444240" imgH="545760" progId="Equation.2">
              <p:embed/>
            </p:oleObj>
          </a:graphicData>
        </a:graphic>
      </p:graphicFrame>
      <p:graphicFrame>
        <p:nvGraphicFramePr>
          <p:cNvPr id="78866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78866" name="Equation" r:id="rId10" imgW="444240" imgH="545760" progId="Equation.2">
              <p:embed/>
            </p:oleObj>
          </a:graphicData>
        </a:graphic>
      </p:graphicFrame>
      <p:sp>
        <p:nvSpPr>
          <p:cNvPr id="78867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78868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69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70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71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72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73" name="Arc 25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74" name="Arc 26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75" name="Line 27"/>
          <p:cNvSpPr>
            <a:spLocks noChangeShapeType="1"/>
          </p:cNvSpPr>
          <p:nvPr/>
        </p:nvSpPr>
        <p:spPr bwMode="auto">
          <a:xfrm flipH="1" flipV="1">
            <a:off x="3676650" y="2544763"/>
            <a:ext cx="3567113" cy="2874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77" name="Oval 29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78" name="Arc 30"/>
          <p:cNvSpPr>
            <a:spLocks/>
          </p:cNvSpPr>
          <p:nvPr/>
        </p:nvSpPr>
        <p:spPr bwMode="auto">
          <a:xfrm rot="10800000">
            <a:off x="3673475" y="12160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79" name="Line 31"/>
          <p:cNvSpPr>
            <a:spLocks noChangeShapeType="1"/>
          </p:cNvSpPr>
          <p:nvPr/>
        </p:nvSpPr>
        <p:spPr bwMode="auto">
          <a:xfrm>
            <a:off x="4521200" y="3200400"/>
            <a:ext cx="0" cy="19177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80" name="Line 32"/>
          <p:cNvSpPr>
            <a:spLocks noChangeShapeType="1"/>
          </p:cNvSpPr>
          <p:nvPr/>
        </p:nvSpPr>
        <p:spPr bwMode="auto">
          <a:xfrm flipH="1">
            <a:off x="2273300" y="3187700"/>
            <a:ext cx="22479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81" name="Line 33"/>
          <p:cNvSpPr>
            <a:spLocks noChangeShapeType="1"/>
          </p:cNvSpPr>
          <p:nvPr/>
        </p:nvSpPr>
        <p:spPr bwMode="auto">
          <a:xfrm flipV="1">
            <a:off x="1365250" y="3182938"/>
            <a:ext cx="0" cy="1947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8882" name="Object 34"/>
          <p:cNvGraphicFramePr>
            <a:graphicFrameLocks/>
          </p:cNvGraphicFramePr>
          <p:nvPr/>
        </p:nvGraphicFramePr>
        <p:xfrm>
          <a:off x="1042988" y="3744913"/>
          <a:ext cx="696912" cy="603250"/>
        </p:xfrm>
        <a:graphic>
          <a:graphicData uri="http://schemas.openxmlformats.org/presentationml/2006/ole">
            <p:oleObj spid="_x0000_s78882" name="Equation" r:id="rId11" imgW="609480" imgH="545760" progId="Equation.2">
              <p:embed/>
            </p:oleObj>
          </a:graphicData>
        </a:graphic>
      </p:graphicFrame>
      <p:sp>
        <p:nvSpPr>
          <p:cNvPr id="78883" name="Line 35"/>
          <p:cNvSpPr>
            <a:spLocks noChangeShapeType="1"/>
          </p:cNvSpPr>
          <p:nvPr/>
        </p:nvSpPr>
        <p:spPr bwMode="auto">
          <a:xfrm>
            <a:off x="2278063" y="5857875"/>
            <a:ext cx="2222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8884" name="Object 36"/>
          <p:cNvGraphicFramePr>
            <a:graphicFrameLocks/>
          </p:cNvGraphicFramePr>
          <p:nvPr/>
        </p:nvGraphicFramePr>
        <p:xfrm>
          <a:off x="3084513" y="5489575"/>
          <a:ext cx="695325" cy="603250"/>
        </p:xfrm>
        <a:graphic>
          <a:graphicData uri="http://schemas.openxmlformats.org/presentationml/2006/ole">
            <p:oleObj spid="_x0000_s78884" name="Equation" r:id="rId12" imgW="609480" imgH="545760" progId="Equation.2">
              <p:embed/>
            </p:oleObj>
          </a:graphicData>
        </a:graphic>
      </p:graphicFrame>
      <p:sp>
        <p:nvSpPr>
          <p:cNvPr id="78885" name="Oval 37"/>
          <p:cNvSpPr>
            <a:spLocks noChangeArrowheads="1"/>
          </p:cNvSpPr>
          <p:nvPr/>
        </p:nvSpPr>
        <p:spPr bwMode="auto">
          <a:xfrm>
            <a:off x="4398963" y="30495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86" name="Arc 38"/>
          <p:cNvSpPr>
            <a:spLocks/>
          </p:cNvSpPr>
          <p:nvPr/>
        </p:nvSpPr>
        <p:spPr bwMode="auto">
          <a:xfrm>
            <a:off x="1871663" y="3167063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87" name="Line 39"/>
          <p:cNvSpPr>
            <a:spLocks noChangeShapeType="1"/>
          </p:cNvSpPr>
          <p:nvPr/>
        </p:nvSpPr>
        <p:spPr bwMode="auto">
          <a:xfrm flipV="1">
            <a:off x="5740400" y="2563813"/>
            <a:ext cx="0" cy="16875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88" name="Line 40"/>
          <p:cNvSpPr>
            <a:spLocks noChangeShapeType="1"/>
          </p:cNvSpPr>
          <p:nvPr/>
        </p:nvSpPr>
        <p:spPr bwMode="auto">
          <a:xfrm>
            <a:off x="5740400" y="4265613"/>
            <a:ext cx="14874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89" name="Oval 41"/>
          <p:cNvSpPr>
            <a:spLocks noChangeArrowheads="1"/>
          </p:cNvSpPr>
          <p:nvPr/>
        </p:nvSpPr>
        <p:spPr bwMode="auto">
          <a:xfrm>
            <a:off x="5611813" y="4113213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8890" name="Line 42"/>
          <p:cNvSpPr>
            <a:spLocks noChangeShapeType="1"/>
          </p:cNvSpPr>
          <p:nvPr/>
        </p:nvSpPr>
        <p:spPr bwMode="auto">
          <a:xfrm flipH="1">
            <a:off x="5726113" y="1493838"/>
            <a:ext cx="148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8891" name="Object 43"/>
          <p:cNvGraphicFramePr>
            <a:graphicFrameLocks/>
          </p:cNvGraphicFramePr>
          <p:nvPr/>
        </p:nvGraphicFramePr>
        <p:xfrm>
          <a:off x="6237288" y="1177925"/>
          <a:ext cx="638175" cy="593725"/>
        </p:xfrm>
        <a:graphic>
          <a:graphicData uri="http://schemas.openxmlformats.org/presentationml/2006/ole">
            <p:oleObj spid="_x0000_s78891" name="Equation" r:id="rId13" imgW="571320" imgH="545760" progId="Equation.2">
              <p:embed/>
            </p:oleObj>
          </a:graphicData>
        </a:graphic>
      </p:graphicFrame>
      <p:sp>
        <p:nvSpPr>
          <p:cNvPr id="78892" name="Line 44"/>
          <p:cNvSpPr>
            <a:spLocks noChangeShapeType="1"/>
          </p:cNvSpPr>
          <p:nvPr/>
        </p:nvSpPr>
        <p:spPr bwMode="auto">
          <a:xfrm>
            <a:off x="8393113" y="2549525"/>
            <a:ext cx="0" cy="170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8893" name="Object 45"/>
          <p:cNvGraphicFramePr>
            <a:graphicFrameLocks/>
          </p:cNvGraphicFramePr>
          <p:nvPr/>
        </p:nvGraphicFramePr>
        <p:xfrm>
          <a:off x="8081963" y="2979738"/>
          <a:ext cx="639762" cy="593725"/>
        </p:xfrm>
        <a:graphic>
          <a:graphicData uri="http://schemas.openxmlformats.org/presentationml/2006/ole">
            <p:oleObj spid="_x0000_s78893" name="Equation" r:id="rId14" imgW="571320" imgH="545760" progId="Equation.2">
              <p:embed/>
            </p:oleObj>
          </a:graphicData>
        </a:graphic>
      </p:graphicFrame>
      <p:sp>
        <p:nvSpPr>
          <p:cNvPr id="78894" name="Rectangle 46"/>
          <p:cNvSpPr>
            <a:spLocks noChangeArrowheads="1"/>
          </p:cNvSpPr>
          <p:nvPr/>
        </p:nvSpPr>
        <p:spPr bwMode="auto">
          <a:xfrm>
            <a:off x="117475" y="5970588"/>
            <a:ext cx="8620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But</a:t>
            </a:r>
          </a:p>
        </p:txBody>
      </p:sp>
      <p:graphicFrame>
        <p:nvGraphicFramePr>
          <p:cNvPr id="78895" name="Object 47"/>
          <p:cNvGraphicFramePr>
            <a:graphicFrameLocks/>
          </p:cNvGraphicFramePr>
          <p:nvPr/>
        </p:nvGraphicFramePr>
        <p:xfrm>
          <a:off x="1296988" y="6142038"/>
          <a:ext cx="3944937" cy="612775"/>
        </p:xfrm>
        <a:graphic>
          <a:graphicData uri="http://schemas.openxmlformats.org/presentationml/2006/ole">
            <p:oleObj spid="_x0000_s78895" name="Equation" r:id="rId15" imgW="3314520" imgH="545760" progId="Equation.2">
              <p:embed/>
            </p:oleObj>
          </a:graphicData>
        </a:graphic>
      </p:graphicFrame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920" name="Freeform 48"/>
          <p:cNvSpPr>
            <a:spLocks/>
          </p:cNvSpPr>
          <p:nvPr/>
        </p:nvSpPr>
        <p:spPr bwMode="auto">
          <a:xfrm>
            <a:off x="4648200" y="3703638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79875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76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77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78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79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9880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79880" name="Equation" r:id="rId3" imgW="545760" imgH="545760" progId="Equation.2">
              <p:embed/>
            </p:oleObj>
          </a:graphicData>
        </a:graphic>
      </p:graphicFrame>
      <p:graphicFrame>
        <p:nvGraphicFramePr>
          <p:cNvPr id="79881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79881" name="Equation" r:id="rId4" imgW="545760" imgH="545760" progId="Equation.2">
              <p:embed/>
            </p:oleObj>
          </a:graphicData>
        </a:graphic>
      </p:graphicFrame>
      <p:graphicFrame>
        <p:nvGraphicFramePr>
          <p:cNvPr id="79882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79882" name="Equation" r:id="rId5" imgW="482400" imgH="545760" progId="Equation.2">
              <p:embed/>
            </p:oleObj>
          </a:graphicData>
        </a:graphic>
      </p:graphicFrame>
      <p:graphicFrame>
        <p:nvGraphicFramePr>
          <p:cNvPr id="79883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79883" name="Equation" r:id="rId6" imgW="482400" imgH="545760" progId="Equation.2">
              <p:embed/>
            </p:oleObj>
          </a:graphicData>
        </a:graphic>
      </p:graphicFrame>
      <p:sp>
        <p:nvSpPr>
          <p:cNvPr id="79884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86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9887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79887" name="Equation" r:id="rId7" imgW="507960" imgH="545760" progId="Equation.2">
              <p:embed/>
            </p:oleObj>
          </a:graphicData>
        </a:graphic>
      </p:graphicFrame>
      <p:graphicFrame>
        <p:nvGraphicFramePr>
          <p:cNvPr id="79888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79888" name="Equation" r:id="rId8" imgW="507960" imgH="545760" progId="Equation.2">
              <p:embed/>
            </p:oleObj>
          </a:graphicData>
        </a:graphic>
      </p:graphicFrame>
      <p:graphicFrame>
        <p:nvGraphicFramePr>
          <p:cNvPr id="79889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79889" name="Equation" r:id="rId9" imgW="444240" imgH="545760" progId="Equation.2">
              <p:embed/>
            </p:oleObj>
          </a:graphicData>
        </a:graphic>
      </p:graphicFrame>
      <p:graphicFrame>
        <p:nvGraphicFramePr>
          <p:cNvPr id="79890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79890" name="Equation" r:id="rId10" imgW="444240" imgH="545760" progId="Equation.2">
              <p:embed/>
            </p:oleObj>
          </a:graphicData>
        </a:graphic>
      </p:graphicFrame>
      <p:sp>
        <p:nvSpPr>
          <p:cNvPr id="79891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79892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93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94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95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96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97" name="Arc 25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98" name="Arc 26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899" name="Line 27"/>
          <p:cNvSpPr>
            <a:spLocks noChangeShapeType="1"/>
          </p:cNvSpPr>
          <p:nvPr/>
        </p:nvSpPr>
        <p:spPr bwMode="auto">
          <a:xfrm flipH="1" flipV="1">
            <a:off x="3676650" y="2544763"/>
            <a:ext cx="3567113" cy="28749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901" name="Oval 29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902" name="Arc 30"/>
          <p:cNvSpPr>
            <a:spLocks/>
          </p:cNvSpPr>
          <p:nvPr/>
        </p:nvSpPr>
        <p:spPr bwMode="auto">
          <a:xfrm rot="10800000">
            <a:off x="3673475" y="12160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903" name="Line 31"/>
          <p:cNvSpPr>
            <a:spLocks noChangeShapeType="1"/>
          </p:cNvSpPr>
          <p:nvPr/>
        </p:nvSpPr>
        <p:spPr bwMode="auto">
          <a:xfrm>
            <a:off x="4521200" y="3200400"/>
            <a:ext cx="0" cy="19177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904" name="Line 32"/>
          <p:cNvSpPr>
            <a:spLocks noChangeShapeType="1"/>
          </p:cNvSpPr>
          <p:nvPr/>
        </p:nvSpPr>
        <p:spPr bwMode="auto">
          <a:xfrm flipH="1">
            <a:off x="2273300" y="3187700"/>
            <a:ext cx="22479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905" name="Line 33"/>
          <p:cNvSpPr>
            <a:spLocks noChangeShapeType="1"/>
          </p:cNvSpPr>
          <p:nvPr/>
        </p:nvSpPr>
        <p:spPr bwMode="auto">
          <a:xfrm flipV="1">
            <a:off x="1365250" y="3182938"/>
            <a:ext cx="0" cy="1947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9906" name="Object 34"/>
          <p:cNvGraphicFramePr>
            <a:graphicFrameLocks/>
          </p:cNvGraphicFramePr>
          <p:nvPr/>
        </p:nvGraphicFramePr>
        <p:xfrm>
          <a:off x="1042988" y="3744913"/>
          <a:ext cx="696912" cy="603250"/>
        </p:xfrm>
        <a:graphic>
          <a:graphicData uri="http://schemas.openxmlformats.org/presentationml/2006/ole">
            <p:oleObj spid="_x0000_s79906" name="Equation" r:id="rId11" imgW="609480" imgH="545760" progId="Equation.2">
              <p:embed/>
            </p:oleObj>
          </a:graphicData>
        </a:graphic>
      </p:graphicFrame>
      <p:sp>
        <p:nvSpPr>
          <p:cNvPr id="79907" name="Line 35"/>
          <p:cNvSpPr>
            <a:spLocks noChangeShapeType="1"/>
          </p:cNvSpPr>
          <p:nvPr/>
        </p:nvSpPr>
        <p:spPr bwMode="auto">
          <a:xfrm>
            <a:off x="2278063" y="5857875"/>
            <a:ext cx="22225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9908" name="Object 36"/>
          <p:cNvGraphicFramePr>
            <a:graphicFrameLocks/>
          </p:cNvGraphicFramePr>
          <p:nvPr/>
        </p:nvGraphicFramePr>
        <p:xfrm>
          <a:off x="3084513" y="5489575"/>
          <a:ext cx="695325" cy="603250"/>
        </p:xfrm>
        <a:graphic>
          <a:graphicData uri="http://schemas.openxmlformats.org/presentationml/2006/ole">
            <p:oleObj spid="_x0000_s79908" name="Equation" r:id="rId12" imgW="609480" imgH="545760" progId="Equation.2">
              <p:embed/>
            </p:oleObj>
          </a:graphicData>
        </a:graphic>
      </p:graphicFrame>
      <p:sp>
        <p:nvSpPr>
          <p:cNvPr id="79909" name="Oval 37"/>
          <p:cNvSpPr>
            <a:spLocks noChangeArrowheads="1"/>
          </p:cNvSpPr>
          <p:nvPr/>
        </p:nvSpPr>
        <p:spPr bwMode="auto">
          <a:xfrm>
            <a:off x="4398963" y="30495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910" name="Arc 38"/>
          <p:cNvSpPr>
            <a:spLocks/>
          </p:cNvSpPr>
          <p:nvPr/>
        </p:nvSpPr>
        <p:spPr bwMode="auto">
          <a:xfrm>
            <a:off x="1871663" y="3167063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911" name="Line 39"/>
          <p:cNvSpPr>
            <a:spLocks noChangeShapeType="1"/>
          </p:cNvSpPr>
          <p:nvPr/>
        </p:nvSpPr>
        <p:spPr bwMode="auto">
          <a:xfrm flipV="1">
            <a:off x="5740400" y="2563813"/>
            <a:ext cx="0" cy="1687512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912" name="Line 40"/>
          <p:cNvSpPr>
            <a:spLocks noChangeShapeType="1"/>
          </p:cNvSpPr>
          <p:nvPr/>
        </p:nvSpPr>
        <p:spPr bwMode="auto">
          <a:xfrm>
            <a:off x="5740400" y="4265613"/>
            <a:ext cx="148748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913" name="Oval 41"/>
          <p:cNvSpPr>
            <a:spLocks noChangeArrowheads="1"/>
          </p:cNvSpPr>
          <p:nvPr/>
        </p:nvSpPr>
        <p:spPr bwMode="auto">
          <a:xfrm>
            <a:off x="5611813" y="4113213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9914" name="Line 42"/>
          <p:cNvSpPr>
            <a:spLocks noChangeShapeType="1"/>
          </p:cNvSpPr>
          <p:nvPr/>
        </p:nvSpPr>
        <p:spPr bwMode="auto">
          <a:xfrm flipH="1">
            <a:off x="5726113" y="1493838"/>
            <a:ext cx="14874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9915" name="Object 43"/>
          <p:cNvGraphicFramePr>
            <a:graphicFrameLocks/>
          </p:cNvGraphicFramePr>
          <p:nvPr/>
        </p:nvGraphicFramePr>
        <p:xfrm>
          <a:off x="6237288" y="1177925"/>
          <a:ext cx="638175" cy="593725"/>
        </p:xfrm>
        <a:graphic>
          <a:graphicData uri="http://schemas.openxmlformats.org/presentationml/2006/ole">
            <p:oleObj spid="_x0000_s79915" name="Equation" r:id="rId13" imgW="571320" imgH="545760" progId="Equation.2">
              <p:embed/>
            </p:oleObj>
          </a:graphicData>
        </a:graphic>
      </p:graphicFrame>
      <p:sp>
        <p:nvSpPr>
          <p:cNvPr id="79916" name="Line 44"/>
          <p:cNvSpPr>
            <a:spLocks noChangeShapeType="1"/>
          </p:cNvSpPr>
          <p:nvPr/>
        </p:nvSpPr>
        <p:spPr bwMode="auto">
          <a:xfrm>
            <a:off x="8393113" y="2549525"/>
            <a:ext cx="0" cy="1701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79917" name="Object 45"/>
          <p:cNvGraphicFramePr>
            <a:graphicFrameLocks/>
          </p:cNvGraphicFramePr>
          <p:nvPr/>
        </p:nvGraphicFramePr>
        <p:xfrm>
          <a:off x="8081963" y="2979738"/>
          <a:ext cx="639762" cy="593725"/>
        </p:xfrm>
        <a:graphic>
          <a:graphicData uri="http://schemas.openxmlformats.org/presentationml/2006/ole">
            <p:oleObj spid="_x0000_s79917" name="Equation" r:id="rId14" imgW="571320" imgH="545760" progId="Equation.2">
              <p:embed/>
            </p:oleObj>
          </a:graphicData>
        </a:graphic>
      </p:graphicFrame>
      <p:sp>
        <p:nvSpPr>
          <p:cNvPr id="79918" name="Rectangle 46"/>
          <p:cNvSpPr>
            <a:spLocks noChangeArrowheads="1"/>
          </p:cNvSpPr>
          <p:nvPr/>
        </p:nvSpPr>
        <p:spPr bwMode="auto">
          <a:xfrm>
            <a:off x="117475" y="5970588"/>
            <a:ext cx="90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79919" name="Object 47"/>
          <p:cNvGraphicFramePr>
            <a:graphicFrameLocks/>
          </p:cNvGraphicFramePr>
          <p:nvPr/>
        </p:nvGraphicFramePr>
        <p:xfrm>
          <a:off x="1296988" y="6142038"/>
          <a:ext cx="3944937" cy="612775"/>
        </p:xfrm>
        <a:graphic>
          <a:graphicData uri="http://schemas.openxmlformats.org/presentationml/2006/ole">
            <p:oleObj spid="_x0000_s79919" name="Equation" r:id="rId15" imgW="3314520" imgH="545760" progId="Equation.2">
              <p:embed/>
            </p:oleObj>
          </a:graphicData>
        </a:graphic>
      </p:graphicFrame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So at the given prices p</a:t>
            </a:r>
            <a:r>
              <a:rPr lang="en-US" baseline="-25000"/>
              <a:t>1</a:t>
            </a:r>
            <a:r>
              <a:rPr lang="en-US"/>
              <a:t> and p</a:t>
            </a:r>
            <a:r>
              <a:rPr lang="en-US" baseline="-25000"/>
              <a:t>2</a:t>
            </a:r>
            <a:r>
              <a:rPr lang="en-US"/>
              <a:t> there is an</a:t>
            </a:r>
          </a:p>
          <a:p>
            <a:pPr lvl="1"/>
            <a:r>
              <a:rPr lang="en-US"/>
              <a:t> excess supply of commodity 1</a:t>
            </a:r>
          </a:p>
          <a:p>
            <a:pPr lvl="1"/>
            <a:r>
              <a:rPr lang="en-US"/>
              <a:t> excess demand for commodity 2.</a:t>
            </a:r>
          </a:p>
          <a:p>
            <a:r>
              <a:rPr lang="en-US"/>
              <a:t>Neither market clears so the prices p</a:t>
            </a:r>
            <a:r>
              <a:rPr lang="en-US" baseline="-25000"/>
              <a:t>1</a:t>
            </a:r>
            <a:r>
              <a:rPr lang="en-US"/>
              <a:t> and p</a:t>
            </a:r>
            <a:r>
              <a:rPr lang="en-US" baseline="-25000"/>
              <a:t>2</a:t>
            </a:r>
            <a:r>
              <a:rPr lang="en-US"/>
              <a:t> do not cause a general equilibrium.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81923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24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25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26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1928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81928" name="Equation" r:id="rId3" imgW="545760" imgH="545760" progId="Equation.2">
              <p:embed/>
            </p:oleObj>
          </a:graphicData>
        </a:graphic>
      </p:graphicFrame>
      <p:graphicFrame>
        <p:nvGraphicFramePr>
          <p:cNvPr id="81929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81929" name="Equation" r:id="rId4" imgW="545760" imgH="545760" progId="Equation.2">
              <p:embed/>
            </p:oleObj>
          </a:graphicData>
        </a:graphic>
      </p:graphicFrame>
      <p:graphicFrame>
        <p:nvGraphicFramePr>
          <p:cNvPr id="81930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81930" name="Equation" r:id="rId5" imgW="482400" imgH="545760" progId="Equation.2">
              <p:embed/>
            </p:oleObj>
          </a:graphicData>
        </a:graphic>
      </p:graphicFrame>
      <p:graphicFrame>
        <p:nvGraphicFramePr>
          <p:cNvPr id="81931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81931" name="Equation" r:id="rId6" imgW="482400" imgH="545760" progId="Equation.2">
              <p:embed/>
            </p:oleObj>
          </a:graphicData>
        </a:graphic>
      </p:graphicFrame>
      <p:sp>
        <p:nvSpPr>
          <p:cNvPr id="81932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81933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34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1935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81935" name="Equation" r:id="rId7" imgW="507960" imgH="545760" progId="Equation.2">
              <p:embed/>
            </p:oleObj>
          </a:graphicData>
        </a:graphic>
      </p:graphicFrame>
      <p:graphicFrame>
        <p:nvGraphicFramePr>
          <p:cNvPr id="81936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81936" name="Equation" r:id="rId8" imgW="507960" imgH="545760" progId="Equation.2">
              <p:embed/>
            </p:oleObj>
          </a:graphicData>
        </a:graphic>
      </p:graphicFrame>
      <p:graphicFrame>
        <p:nvGraphicFramePr>
          <p:cNvPr id="81937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81937" name="Equation" r:id="rId9" imgW="444240" imgH="545760" progId="Equation.2">
              <p:embed/>
            </p:oleObj>
          </a:graphicData>
        </a:graphic>
      </p:graphicFrame>
      <p:graphicFrame>
        <p:nvGraphicFramePr>
          <p:cNvPr id="81938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81938" name="Equation" r:id="rId10" imgW="444240" imgH="545760" progId="Equation.2">
              <p:embed/>
            </p:oleObj>
          </a:graphicData>
        </a:graphic>
      </p:graphicFrame>
      <p:sp>
        <p:nvSpPr>
          <p:cNvPr id="81939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81940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1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2" name="Arc 22"/>
          <p:cNvSpPr>
            <a:spLocks/>
          </p:cNvSpPr>
          <p:nvPr/>
        </p:nvSpPr>
        <p:spPr bwMode="auto">
          <a:xfrm rot="10800000">
            <a:off x="2970213" y="188277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3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4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5" name="Arc 25"/>
          <p:cNvSpPr>
            <a:spLocks/>
          </p:cNvSpPr>
          <p:nvPr/>
        </p:nvSpPr>
        <p:spPr bwMode="auto">
          <a:xfrm>
            <a:off x="863600" y="352266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6" name="Arc 26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7" name="Rectangle 27"/>
          <p:cNvSpPr>
            <a:spLocks noChangeArrowheads="1"/>
          </p:cNvSpPr>
          <p:nvPr/>
        </p:nvSpPr>
        <p:spPr bwMode="auto">
          <a:xfrm>
            <a:off x="2670175" y="865188"/>
            <a:ext cx="648493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 this PO allocation cannot be</a:t>
            </a:r>
          </a:p>
          <a:p>
            <a:r>
              <a:rPr lang="en-US"/>
              <a:t>achieved by competitive trading.</a:t>
            </a:r>
          </a:p>
        </p:txBody>
      </p:sp>
      <p:sp>
        <p:nvSpPr>
          <p:cNvPr id="81948" name="Line 28"/>
          <p:cNvSpPr>
            <a:spLocks noChangeShapeType="1"/>
          </p:cNvSpPr>
          <p:nvPr/>
        </p:nvSpPr>
        <p:spPr bwMode="auto">
          <a:xfrm>
            <a:off x="4949825" y="1976438"/>
            <a:ext cx="193675" cy="15668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1949" name="Freeform 29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1950" name="Oval 30"/>
          <p:cNvSpPr>
            <a:spLocks noChangeArrowheads="1"/>
          </p:cNvSpPr>
          <p:nvPr/>
        </p:nvSpPr>
        <p:spPr bwMode="auto">
          <a:xfrm>
            <a:off x="5021263" y="3608388"/>
            <a:ext cx="261937" cy="261937"/>
          </a:xfrm>
          <a:prstGeom prst="ellipse">
            <a:avLst/>
          </a:prstGeom>
          <a:solidFill>
            <a:srgbClr val="F97607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82947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48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49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0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1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2952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82952" name="Equation" r:id="rId3" imgW="545760" imgH="545760" progId="Equation.2">
              <p:embed/>
            </p:oleObj>
          </a:graphicData>
        </a:graphic>
      </p:graphicFrame>
      <p:graphicFrame>
        <p:nvGraphicFramePr>
          <p:cNvPr id="82953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82953" name="Equation" r:id="rId4" imgW="545760" imgH="545760" progId="Equation.2">
              <p:embed/>
            </p:oleObj>
          </a:graphicData>
        </a:graphic>
      </p:graphicFrame>
      <p:graphicFrame>
        <p:nvGraphicFramePr>
          <p:cNvPr id="82954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82954" name="Equation" r:id="rId5" imgW="482400" imgH="545760" progId="Equation.2">
              <p:embed/>
            </p:oleObj>
          </a:graphicData>
        </a:graphic>
      </p:graphicFrame>
      <p:graphicFrame>
        <p:nvGraphicFramePr>
          <p:cNvPr id="82955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82955" name="Equation" r:id="rId6" imgW="482400" imgH="545760" progId="Equation.2">
              <p:embed/>
            </p:oleObj>
          </a:graphicData>
        </a:graphic>
      </p:graphicFrame>
      <p:sp>
        <p:nvSpPr>
          <p:cNvPr id="82956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82957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58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2959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82959" name="Equation" r:id="rId7" imgW="507960" imgH="545760" progId="Equation.2">
              <p:embed/>
            </p:oleObj>
          </a:graphicData>
        </a:graphic>
      </p:graphicFrame>
      <p:graphicFrame>
        <p:nvGraphicFramePr>
          <p:cNvPr id="82960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82960" name="Equation" r:id="rId8" imgW="507960" imgH="545760" progId="Equation.2">
              <p:embed/>
            </p:oleObj>
          </a:graphicData>
        </a:graphic>
      </p:graphicFrame>
      <p:graphicFrame>
        <p:nvGraphicFramePr>
          <p:cNvPr id="82961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82961" name="Equation" r:id="rId9" imgW="444240" imgH="545760" progId="Equation.2">
              <p:embed/>
            </p:oleObj>
          </a:graphicData>
        </a:graphic>
      </p:graphicFrame>
      <p:graphicFrame>
        <p:nvGraphicFramePr>
          <p:cNvPr id="82962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82962" name="Equation" r:id="rId10" imgW="444240" imgH="545760" progId="Equation.2">
              <p:embed/>
            </p:oleObj>
          </a:graphicData>
        </a:graphic>
      </p:graphicFrame>
      <p:sp>
        <p:nvSpPr>
          <p:cNvPr id="82963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82964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5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6" name="Arc 22"/>
          <p:cNvSpPr>
            <a:spLocks/>
          </p:cNvSpPr>
          <p:nvPr/>
        </p:nvSpPr>
        <p:spPr bwMode="auto">
          <a:xfrm rot="10800000">
            <a:off x="2970213" y="188277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7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8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69" name="Arc 25"/>
          <p:cNvSpPr>
            <a:spLocks/>
          </p:cNvSpPr>
          <p:nvPr/>
        </p:nvSpPr>
        <p:spPr bwMode="auto">
          <a:xfrm>
            <a:off x="863600" y="352266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70" name="Arc 26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2971" name="Freeform 27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2972" name="Rectangle 28"/>
          <p:cNvSpPr>
            <a:spLocks noChangeArrowheads="1"/>
          </p:cNvSpPr>
          <p:nvPr/>
        </p:nvSpPr>
        <p:spPr bwMode="auto">
          <a:xfrm>
            <a:off x="2503488" y="874713"/>
            <a:ext cx="6619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Which PO allocations can be</a:t>
            </a:r>
            <a:br>
              <a:rPr lang="en-US"/>
            </a:br>
            <a:r>
              <a:rPr lang="en-US"/>
              <a:t>achieved by competitive trading?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Since there is an excess demand for commodity 2, p</a:t>
            </a:r>
            <a:r>
              <a:rPr lang="en-US" baseline="-25000"/>
              <a:t>2</a:t>
            </a:r>
            <a:r>
              <a:rPr lang="en-US"/>
              <a:t> will rise.</a:t>
            </a:r>
          </a:p>
          <a:p>
            <a:r>
              <a:rPr lang="en-US"/>
              <a:t>Since there is an excess supply of commodity 1, p</a:t>
            </a:r>
            <a:r>
              <a:rPr lang="en-US" baseline="-25000"/>
              <a:t>1</a:t>
            </a:r>
            <a:r>
              <a:rPr lang="en-US"/>
              <a:t> will fall.</a:t>
            </a:r>
          </a:p>
          <a:p>
            <a:r>
              <a:rPr lang="en-US"/>
              <a:t>The slope of the budget constraints is - p</a:t>
            </a:r>
            <a:r>
              <a:rPr lang="en-US" baseline="-25000"/>
              <a:t>1</a:t>
            </a:r>
            <a:r>
              <a:rPr lang="en-US"/>
              <a:t>/p</a:t>
            </a:r>
            <a:r>
              <a:rPr lang="en-US" baseline="-25000"/>
              <a:t>2</a:t>
            </a:r>
            <a:r>
              <a:rPr lang="en-US"/>
              <a:t> so the budget constraints will pivot about the endowment point and become less steep.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Feasible Allocations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772400" cy="4667250"/>
          </a:xfrm>
          <a:noFill/>
          <a:ln/>
        </p:spPr>
        <p:txBody>
          <a:bodyPr/>
          <a:lstStyle/>
          <a:p>
            <a:r>
              <a:rPr lang="en-US"/>
              <a:t>What allocations of the 8 units of good 1 and the 6 units of good 2 are feasible?</a:t>
            </a:r>
          </a:p>
          <a:p>
            <a:r>
              <a:rPr lang="en-US"/>
              <a:t>How can all of the feasible allocations be depicted by the Edgeworth box diagram?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84995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4996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4997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4998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4999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5000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85000" name="Equation" r:id="rId3" imgW="545760" imgH="545760" progId="Equation.2">
              <p:embed/>
            </p:oleObj>
          </a:graphicData>
        </a:graphic>
      </p:graphicFrame>
      <p:graphicFrame>
        <p:nvGraphicFramePr>
          <p:cNvPr id="85001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85001" name="Equation" r:id="rId4" imgW="545760" imgH="545760" progId="Equation.2">
              <p:embed/>
            </p:oleObj>
          </a:graphicData>
        </a:graphic>
      </p:graphicFrame>
      <p:graphicFrame>
        <p:nvGraphicFramePr>
          <p:cNvPr id="85002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85002" name="Equation" r:id="rId5" imgW="482400" imgH="545760" progId="Equation.2">
              <p:embed/>
            </p:oleObj>
          </a:graphicData>
        </a:graphic>
      </p:graphicFrame>
      <p:graphicFrame>
        <p:nvGraphicFramePr>
          <p:cNvPr id="85003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85003" name="Equation" r:id="rId6" imgW="482400" imgH="545760" progId="Equation.2">
              <p:embed/>
            </p:oleObj>
          </a:graphicData>
        </a:graphic>
      </p:graphicFrame>
      <p:sp>
        <p:nvSpPr>
          <p:cNvPr id="85004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85005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06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5007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85007" name="Equation" r:id="rId7" imgW="507960" imgH="545760" progId="Equation.2">
              <p:embed/>
            </p:oleObj>
          </a:graphicData>
        </a:graphic>
      </p:graphicFrame>
      <p:graphicFrame>
        <p:nvGraphicFramePr>
          <p:cNvPr id="85008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85008" name="Equation" r:id="rId8" imgW="507960" imgH="545760" progId="Equation.2">
              <p:embed/>
            </p:oleObj>
          </a:graphicData>
        </a:graphic>
      </p:graphicFrame>
      <p:graphicFrame>
        <p:nvGraphicFramePr>
          <p:cNvPr id="85009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85009" name="Equation" r:id="rId9" imgW="444240" imgH="545760" progId="Equation.2">
              <p:embed/>
            </p:oleObj>
          </a:graphicData>
        </a:graphic>
      </p:graphicFrame>
      <p:graphicFrame>
        <p:nvGraphicFramePr>
          <p:cNvPr id="85010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85010" name="Equation" r:id="rId10" imgW="444240" imgH="545760" progId="Equation.2">
              <p:embed/>
            </p:oleObj>
          </a:graphicData>
        </a:graphic>
      </p:graphicFrame>
      <p:sp>
        <p:nvSpPr>
          <p:cNvPr id="85011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4" name="Arc 22"/>
          <p:cNvSpPr>
            <a:spLocks/>
          </p:cNvSpPr>
          <p:nvPr/>
        </p:nvSpPr>
        <p:spPr bwMode="auto">
          <a:xfrm rot="10800000">
            <a:off x="2970213" y="188277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5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6" name="Arc 24"/>
          <p:cNvSpPr>
            <a:spLocks/>
          </p:cNvSpPr>
          <p:nvPr/>
        </p:nvSpPr>
        <p:spPr bwMode="auto">
          <a:xfrm>
            <a:off x="863600" y="352266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7" name="Arc 25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18" name="Freeform 26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5019" name="Rectangle 27"/>
          <p:cNvSpPr>
            <a:spLocks noChangeArrowheads="1"/>
          </p:cNvSpPr>
          <p:nvPr/>
        </p:nvSpPr>
        <p:spPr bwMode="auto">
          <a:xfrm>
            <a:off x="2503488" y="874713"/>
            <a:ext cx="6619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Which PO allocations can be</a:t>
            </a:r>
            <a:br>
              <a:rPr lang="en-US"/>
            </a:br>
            <a:r>
              <a:rPr lang="en-US"/>
              <a:t>achieved by competitive trading?</a:t>
            </a:r>
          </a:p>
        </p:txBody>
      </p:sp>
      <p:sp>
        <p:nvSpPr>
          <p:cNvPr id="85020" name="Arc 28"/>
          <p:cNvSpPr>
            <a:spLocks/>
          </p:cNvSpPr>
          <p:nvPr/>
        </p:nvSpPr>
        <p:spPr bwMode="auto">
          <a:xfrm>
            <a:off x="1703388" y="3395663"/>
            <a:ext cx="4641850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162"/>
              <a:gd name="T1" fmla="*/ 0 h 21600"/>
              <a:gd name="T2" fmla="*/ 21162 w 21162"/>
              <a:gd name="T3" fmla="*/ 17239 h 21600"/>
              <a:gd name="T4" fmla="*/ 7 w 2116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2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</a:path>
              <a:path w="21162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21" name="Arc 29"/>
          <p:cNvSpPr>
            <a:spLocks/>
          </p:cNvSpPr>
          <p:nvPr/>
        </p:nvSpPr>
        <p:spPr bwMode="auto">
          <a:xfrm rot="10800000">
            <a:off x="3116263" y="1612900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22" name="Line 30"/>
          <p:cNvSpPr>
            <a:spLocks noChangeShapeType="1"/>
          </p:cNvSpPr>
          <p:nvPr/>
        </p:nvSpPr>
        <p:spPr bwMode="auto">
          <a:xfrm>
            <a:off x="2827338" y="1943100"/>
            <a:ext cx="4414837" cy="3448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5023" name="Oval 31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86019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2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23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6024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86024" name="Equation" r:id="rId3" imgW="545760" imgH="545760" progId="Equation.2">
              <p:embed/>
            </p:oleObj>
          </a:graphicData>
        </a:graphic>
      </p:graphicFrame>
      <p:graphicFrame>
        <p:nvGraphicFramePr>
          <p:cNvPr id="86025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86025" name="Equation" r:id="rId4" imgW="545760" imgH="545760" progId="Equation.2">
              <p:embed/>
            </p:oleObj>
          </a:graphicData>
        </a:graphic>
      </p:graphicFrame>
      <p:graphicFrame>
        <p:nvGraphicFramePr>
          <p:cNvPr id="86026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86026" name="Equation" r:id="rId5" imgW="482400" imgH="545760" progId="Equation.2">
              <p:embed/>
            </p:oleObj>
          </a:graphicData>
        </a:graphic>
      </p:graphicFrame>
      <p:graphicFrame>
        <p:nvGraphicFramePr>
          <p:cNvPr id="86027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86027" name="Equation" r:id="rId6" imgW="482400" imgH="545760" progId="Equation.2">
              <p:embed/>
            </p:oleObj>
          </a:graphicData>
        </a:graphic>
      </p:graphicFrame>
      <p:sp>
        <p:nvSpPr>
          <p:cNvPr id="86028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6031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86031" name="Equation" r:id="rId7" imgW="507960" imgH="545760" progId="Equation.2">
              <p:embed/>
            </p:oleObj>
          </a:graphicData>
        </a:graphic>
      </p:graphicFrame>
      <p:graphicFrame>
        <p:nvGraphicFramePr>
          <p:cNvPr id="86032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86032" name="Equation" r:id="rId8" imgW="507960" imgH="545760" progId="Equation.2">
              <p:embed/>
            </p:oleObj>
          </a:graphicData>
        </a:graphic>
      </p:graphicFrame>
      <p:graphicFrame>
        <p:nvGraphicFramePr>
          <p:cNvPr id="86033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86033" name="Equation" r:id="rId9" imgW="444240" imgH="545760" progId="Equation.2">
              <p:embed/>
            </p:oleObj>
          </a:graphicData>
        </a:graphic>
      </p:graphicFrame>
      <p:graphicFrame>
        <p:nvGraphicFramePr>
          <p:cNvPr id="86034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86034" name="Equation" r:id="rId10" imgW="444240" imgH="545760" progId="Equation.2">
              <p:embed/>
            </p:oleObj>
          </a:graphicData>
        </a:graphic>
      </p:graphicFrame>
      <p:sp>
        <p:nvSpPr>
          <p:cNvPr id="86035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86036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7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8" name="Arc 22"/>
          <p:cNvSpPr>
            <a:spLocks/>
          </p:cNvSpPr>
          <p:nvPr/>
        </p:nvSpPr>
        <p:spPr bwMode="auto">
          <a:xfrm rot="10800000">
            <a:off x="2970213" y="188277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39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40" name="Arc 24"/>
          <p:cNvSpPr>
            <a:spLocks/>
          </p:cNvSpPr>
          <p:nvPr/>
        </p:nvSpPr>
        <p:spPr bwMode="auto">
          <a:xfrm>
            <a:off x="863600" y="352266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41" name="Arc 25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42" name="Freeform 26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6043" name="Rectangle 27"/>
          <p:cNvSpPr>
            <a:spLocks noChangeArrowheads="1"/>
          </p:cNvSpPr>
          <p:nvPr/>
        </p:nvSpPr>
        <p:spPr bwMode="auto">
          <a:xfrm>
            <a:off x="2503488" y="874713"/>
            <a:ext cx="6619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Which PO allocations can be</a:t>
            </a:r>
            <a:br>
              <a:rPr lang="en-US"/>
            </a:br>
            <a:r>
              <a:rPr lang="en-US"/>
              <a:t>achieved by competitive trading?</a:t>
            </a:r>
          </a:p>
        </p:txBody>
      </p:sp>
      <p:sp>
        <p:nvSpPr>
          <p:cNvPr id="86044" name="Arc 28"/>
          <p:cNvSpPr>
            <a:spLocks/>
          </p:cNvSpPr>
          <p:nvPr/>
        </p:nvSpPr>
        <p:spPr bwMode="auto">
          <a:xfrm>
            <a:off x="1703388" y="3395663"/>
            <a:ext cx="4641850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162"/>
              <a:gd name="T1" fmla="*/ 0 h 21600"/>
              <a:gd name="T2" fmla="*/ 21162 w 21162"/>
              <a:gd name="T3" fmla="*/ 17239 h 21600"/>
              <a:gd name="T4" fmla="*/ 7 w 2116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2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</a:path>
              <a:path w="21162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45" name="Arc 29"/>
          <p:cNvSpPr>
            <a:spLocks/>
          </p:cNvSpPr>
          <p:nvPr/>
        </p:nvSpPr>
        <p:spPr bwMode="auto">
          <a:xfrm rot="10800000">
            <a:off x="3116263" y="1612900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46" name="Line 30"/>
          <p:cNvSpPr>
            <a:spLocks noChangeShapeType="1"/>
          </p:cNvSpPr>
          <p:nvPr/>
        </p:nvSpPr>
        <p:spPr bwMode="auto">
          <a:xfrm flipH="1" flipV="1">
            <a:off x="2260600" y="2844800"/>
            <a:ext cx="4953000" cy="226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47" name="Line 31"/>
          <p:cNvSpPr>
            <a:spLocks noChangeShapeType="1"/>
          </p:cNvSpPr>
          <p:nvPr/>
        </p:nvSpPr>
        <p:spPr bwMode="auto">
          <a:xfrm>
            <a:off x="2827338" y="1943100"/>
            <a:ext cx="4414837" cy="34480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48" name="Arc 32"/>
          <p:cNvSpPr>
            <a:spLocks/>
          </p:cNvSpPr>
          <p:nvPr/>
        </p:nvSpPr>
        <p:spPr bwMode="auto">
          <a:xfrm>
            <a:off x="2422525" y="2041525"/>
            <a:ext cx="592138" cy="869950"/>
          </a:xfrm>
          <a:custGeom>
            <a:avLst/>
            <a:gdLst>
              <a:gd name="G0" fmla="+- 21600 0 0"/>
              <a:gd name="G1" fmla="+- 21355 0 0"/>
              <a:gd name="G2" fmla="+- 21600 0 0"/>
              <a:gd name="T0" fmla="*/ 0 w 21600"/>
              <a:gd name="T1" fmla="*/ 21355 h 21355"/>
              <a:gd name="T2" fmla="*/ 18359 w 21600"/>
              <a:gd name="T3" fmla="*/ 0 h 21355"/>
              <a:gd name="T4" fmla="*/ 21600 w 21600"/>
              <a:gd name="T5" fmla="*/ 21355 h 21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355" fill="none" extrusionOk="0">
                <a:moveTo>
                  <a:pt x="0" y="21355"/>
                </a:moveTo>
                <a:cubicBezTo>
                  <a:pt x="0" y="10677"/>
                  <a:pt x="7802" y="1601"/>
                  <a:pt x="18358" y="-1"/>
                </a:cubicBezTo>
              </a:path>
              <a:path w="21600" h="21355" stroke="0" extrusionOk="0">
                <a:moveTo>
                  <a:pt x="0" y="21355"/>
                </a:moveTo>
                <a:cubicBezTo>
                  <a:pt x="0" y="10677"/>
                  <a:pt x="7802" y="1601"/>
                  <a:pt x="18358" y="-1"/>
                </a:cubicBezTo>
                <a:lnTo>
                  <a:pt x="21600" y="21355"/>
                </a:lnTo>
                <a:close/>
              </a:path>
            </a:pathLst>
          </a:custGeom>
          <a:noFill/>
          <a:ln w="25400" cap="rnd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6049" name="Oval 33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87043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44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45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46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47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7048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87048" name="Equation" r:id="rId3" imgW="545760" imgH="545760" progId="Equation.2">
              <p:embed/>
            </p:oleObj>
          </a:graphicData>
        </a:graphic>
      </p:graphicFrame>
      <p:graphicFrame>
        <p:nvGraphicFramePr>
          <p:cNvPr id="87049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87049" name="Equation" r:id="rId4" imgW="545760" imgH="545760" progId="Equation.2">
              <p:embed/>
            </p:oleObj>
          </a:graphicData>
        </a:graphic>
      </p:graphicFrame>
      <p:graphicFrame>
        <p:nvGraphicFramePr>
          <p:cNvPr id="87050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87050" name="Equation" r:id="rId5" imgW="482400" imgH="545760" progId="Equation.2">
              <p:embed/>
            </p:oleObj>
          </a:graphicData>
        </a:graphic>
      </p:graphicFrame>
      <p:graphicFrame>
        <p:nvGraphicFramePr>
          <p:cNvPr id="87051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87051" name="Equation" r:id="rId6" imgW="482400" imgH="545760" progId="Equation.2">
              <p:embed/>
            </p:oleObj>
          </a:graphicData>
        </a:graphic>
      </p:graphicFrame>
      <p:sp>
        <p:nvSpPr>
          <p:cNvPr id="87052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87053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54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7055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87055" name="Equation" r:id="rId7" imgW="507960" imgH="545760" progId="Equation.2">
              <p:embed/>
            </p:oleObj>
          </a:graphicData>
        </a:graphic>
      </p:graphicFrame>
      <p:graphicFrame>
        <p:nvGraphicFramePr>
          <p:cNvPr id="87056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87056" name="Equation" r:id="rId8" imgW="507960" imgH="545760" progId="Equation.2">
              <p:embed/>
            </p:oleObj>
          </a:graphicData>
        </a:graphic>
      </p:graphicFrame>
      <p:graphicFrame>
        <p:nvGraphicFramePr>
          <p:cNvPr id="87057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87057" name="Equation" r:id="rId9" imgW="444240" imgH="545760" progId="Equation.2">
              <p:embed/>
            </p:oleObj>
          </a:graphicData>
        </a:graphic>
      </p:graphicFrame>
      <p:graphicFrame>
        <p:nvGraphicFramePr>
          <p:cNvPr id="87058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87058" name="Equation" r:id="rId10" imgW="444240" imgH="545760" progId="Equation.2">
              <p:embed/>
            </p:oleObj>
          </a:graphicData>
        </a:graphic>
      </p:graphicFrame>
      <p:sp>
        <p:nvSpPr>
          <p:cNvPr id="87059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87060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61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62" name="Arc 22"/>
          <p:cNvSpPr>
            <a:spLocks/>
          </p:cNvSpPr>
          <p:nvPr/>
        </p:nvSpPr>
        <p:spPr bwMode="auto">
          <a:xfrm rot="10800000">
            <a:off x="2970213" y="188277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63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64" name="Arc 24"/>
          <p:cNvSpPr>
            <a:spLocks/>
          </p:cNvSpPr>
          <p:nvPr/>
        </p:nvSpPr>
        <p:spPr bwMode="auto">
          <a:xfrm>
            <a:off x="863600" y="352266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65" name="Arc 25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66" name="Freeform 26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7067" name="Rectangle 27"/>
          <p:cNvSpPr>
            <a:spLocks noChangeArrowheads="1"/>
          </p:cNvSpPr>
          <p:nvPr/>
        </p:nvSpPr>
        <p:spPr bwMode="auto">
          <a:xfrm>
            <a:off x="2503488" y="874713"/>
            <a:ext cx="6619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Which PO allocations can be</a:t>
            </a:r>
            <a:br>
              <a:rPr lang="en-US"/>
            </a:br>
            <a:r>
              <a:rPr lang="en-US"/>
              <a:t>achieved by competitive trading?</a:t>
            </a:r>
          </a:p>
        </p:txBody>
      </p:sp>
      <p:sp>
        <p:nvSpPr>
          <p:cNvPr id="87068" name="Arc 28"/>
          <p:cNvSpPr>
            <a:spLocks/>
          </p:cNvSpPr>
          <p:nvPr/>
        </p:nvSpPr>
        <p:spPr bwMode="auto">
          <a:xfrm>
            <a:off x="1703388" y="3395663"/>
            <a:ext cx="4641850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162"/>
              <a:gd name="T1" fmla="*/ 0 h 21600"/>
              <a:gd name="T2" fmla="*/ 21162 w 21162"/>
              <a:gd name="T3" fmla="*/ 17239 h 21600"/>
              <a:gd name="T4" fmla="*/ 7 w 2116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2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</a:path>
              <a:path w="21162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69" name="Arc 29"/>
          <p:cNvSpPr>
            <a:spLocks/>
          </p:cNvSpPr>
          <p:nvPr/>
        </p:nvSpPr>
        <p:spPr bwMode="auto">
          <a:xfrm rot="10800000">
            <a:off x="3116263" y="1612900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70" name="Line 30"/>
          <p:cNvSpPr>
            <a:spLocks noChangeShapeType="1"/>
          </p:cNvSpPr>
          <p:nvPr/>
        </p:nvSpPr>
        <p:spPr bwMode="auto">
          <a:xfrm flipH="1" flipV="1">
            <a:off x="2260600" y="2844800"/>
            <a:ext cx="4953000" cy="226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7071" name="Oval 31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88067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68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69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0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1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8072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88072" name="Equation" r:id="rId3" imgW="545760" imgH="545760" progId="Equation.2">
              <p:embed/>
            </p:oleObj>
          </a:graphicData>
        </a:graphic>
      </p:graphicFrame>
      <p:graphicFrame>
        <p:nvGraphicFramePr>
          <p:cNvPr id="88073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88073" name="Equation" r:id="rId4" imgW="545760" imgH="545760" progId="Equation.2">
              <p:embed/>
            </p:oleObj>
          </a:graphicData>
        </a:graphic>
      </p:graphicFrame>
      <p:graphicFrame>
        <p:nvGraphicFramePr>
          <p:cNvPr id="88074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88074" name="Equation" r:id="rId5" imgW="482400" imgH="545760" progId="Equation.2">
              <p:embed/>
            </p:oleObj>
          </a:graphicData>
        </a:graphic>
      </p:graphicFrame>
      <p:graphicFrame>
        <p:nvGraphicFramePr>
          <p:cNvPr id="88075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88075" name="Equation" r:id="rId6" imgW="482400" imgH="545760" progId="Equation.2">
              <p:embed/>
            </p:oleObj>
          </a:graphicData>
        </a:graphic>
      </p:graphicFrame>
      <p:sp>
        <p:nvSpPr>
          <p:cNvPr id="88076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88077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78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8079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88079" name="Equation" r:id="rId7" imgW="507960" imgH="545760" progId="Equation.2">
              <p:embed/>
            </p:oleObj>
          </a:graphicData>
        </a:graphic>
      </p:graphicFrame>
      <p:graphicFrame>
        <p:nvGraphicFramePr>
          <p:cNvPr id="88080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88080" name="Equation" r:id="rId8" imgW="507960" imgH="545760" progId="Equation.2">
              <p:embed/>
            </p:oleObj>
          </a:graphicData>
        </a:graphic>
      </p:graphicFrame>
      <p:graphicFrame>
        <p:nvGraphicFramePr>
          <p:cNvPr id="88081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88081" name="Equation" r:id="rId9" imgW="444240" imgH="545760" progId="Equation.2">
              <p:embed/>
            </p:oleObj>
          </a:graphicData>
        </a:graphic>
      </p:graphicFrame>
      <p:graphicFrame>
        <p:nvGraphicFramePr>
          <p:cNvPr id="88082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88082" name="Equation" r:id="rId10" imgW="444240" imgH="545760" progId="Equation.2">
              <p:embed/>
            </p:oleObj>
          </a:graphicData>
        </a:graphic>
      </p:graphicFrame>
      <p:sp>
        <p:nvSpPr>
          <p:cNvPr id="88083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88084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5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6" name="Arc 22"/>
          <p:cNvSpPr>
            <a:spLocks/>
          </p:cNvSpPr>
          <p:nvPr/>
        </p:nvSpPr>
        <p:spPr bwMode="auto">
          <a:xfrm rot="10800000">
            <a:off x="2970213" y="188277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7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8" name="Arc 24"/>
          <p:cNvSpPr>
            <a:spLocks/>
          </p:cNvSpPr>
          <p:nvPr/>
        </p:nvSpPr>
        <p:spPr bwMode="auto">
          <a:xfrm>
            <a:off x="863600" y="352266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89" name="Arc 25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90" name="Freeform 26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8091" name="Arc 27"/>
          <p:cNvSpPr>
            <a:spLocks/>
          </p:cNvSpPr>
          <p:nvPr/>
        </p:nvSpPr>
        <p:spPr bwMode="auto">
          <a:xfrm>
            <a:off x="1703388" y="3395663"/>
            <a:ext cx="4641850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162"/>
              <a:gd name="T1" fmla="*/ 0 h 21600"/>
              <a:gd name="T2" fmla="*/ 21162 w 21162"/>
              <a:gd name="T3" fmla="*/ 17239 h 21600"/>
              <a:gd name="T4" fmla="*/ 7 w 2116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2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</a:path>
              <a:path w="21162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92" name="Arc 28"/>
          <p:cNvSpPr>
            <a:spLocks/>
          </p:cNvSpPr>
          <p:nvPr/>
        </p:nvSpPr>
        <p:spPr bwMode="auto">
          <a:xfrm rot="10800000">
            <a:off x="3116263" y="1612900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93" name="Line 29"/>
          <p:cNvSpPr>
            <a:spLocks noChangeShapeType="1"/>
          </p:cNvSpPr>
          <p:nvPr/>
        </p:nvSpPr>
        <p:spPr bwMode="auto">
          <a:xfrm flipH="1" flipV="1">
            <a:off x="2260600" y="2844800"/>
            <a:ext cx="4953000" cy="226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94" name="Oval 30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95" name="Oval 31"/>
          <p:cNvSpPr>
            <a:spLocks noChangeArrowheads="1"/>
          </p:cNvSpPr>
          <p:nvPr/>
        </p:nvSpPr>
        <p:spPr bwMode="auto">
          <a:xfrm>
            <a:off x="4725988" y="390366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8096" name="Rectangle 32"/>
          <p:cNvSpPr>
            <a:spLocks noChangeArrowheads="1"/>
          </p:cNvSpPr>
          <p:nvPr/>
        </p:nvSpPr>
        <p:spPr bwMode="auto">
          <a:xfrm>
            <a:off x="2303463" y="738188"/>
            <a:ext cx="6777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Budget constraint for consumer A</a:t>
            </a:r>
          </a:p>
        </p:txBody>
      </p:sp>
      <p:sp>
        <p:nvSpPr>
          <p:cNvPr id="88097" name="Line 33"/>
          <p:cNvSpPr>
            <a:spLocks noChangeShapeType="1"/>
          </p:cNvSpPr>
          <p:nvPr/>
        </p:nvSpPr>
        <p:spPr bwMode="auto">
          <a:xfrm flipH="1">
            <a:off x="2500313" y="1308100"/>
            <a:ext cx="758825" cy="1573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092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093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095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9096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89096" name="Equation" r:id="rId3" imgW="545760" imgH="545760" progId="Equation.2">
              <p:embed/>
            </p:oleObj>
          </a:graphicData>
        </a:graphic>
      </p:graphicFrame>
      <p:graphicFrame>
        <p:nvGraphicFramePr>
          <p:cNvPr id="89097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89097" name="Equation" r:id="rId4" imgW="545760" imgH="545760" progId="Equation.2">
              <p:embed/>
            </p:oleObj>
          </a:graphicData>
        </a:graphic>
      </p:graphicFrame>
      <p:graphicFrame>
        <p:nvGraphicFramePr>
          <p:cNvPr id="89098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89098" name="Equation" r:id="rId5" imgW="482400" imgH="545760" progId="Equation.2">
              <p:embed/>
            </p:oleObj>
          </a:graphicData>
        </a:graphic>
      </p:graphicFrame>
      <p:graphicFrame>
        <p:nvGraphicFramePr>
          <p:cNvPr id="89099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89099" name="Equation" r:id="rId6" imgW="482400" imgH="545760" progId="Equation.2">
              <p:embed/>
            </p:oleObj>
          </a:graphicData>
        </a:graphic>
      </p:graphicFrame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89101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02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9103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89103" name="Equation" r:id="rId7" imgW="507960" imgH="545760" progId="Equation.2">
              <p:embed/>
            </p:oleObj>
          </a:graphicData>
        </a:graphic>
      </p:graphicFrame>
      <p:graphicFrame>
        <p:nvGraphicFramePr>
          <p:cNvPr id="89104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89104" name="Equation" r:id="rId8" imgW="507960" imgH="545760" progId="Equation.2">
              <p:embed/>
            </p:oleObj>
          </a:graphicData>
        </a:graphic>
      </p:graphicFrame>
      <p:graphicFrame>
        <p:nvGraphicFramePr>
          <p:cNvPr id="89105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89105" name="Equation" r:id="rId9" imgW="444240" imgH="545760" progId="Equation.2">
              <p:embed/>
            </p:oleObj>
          </a:graphicData>
        </a:graphic>
      </p:graphicFrame>
      <p:graphicFrame>
        <p:nvGraphicFramePr>
          <p:cNvPr id="89106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89106" name="Equation" r:id="rId10" imgW="444240" imgH="545760" progId="Equation.2">
              <p:embed/>
            </p:oleObj>
          </a:graphicData>
        </a:graphic>
      </p:graphicFrame>
      <p:sp>
        <p:nvSpPr>
          <p:cNvPr id="89107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89108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09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10" name="Arc 22"/>
          <p:cNvSpPr>
            <a:spLocks/>
          </p:cNvSpPr>
          <p:nvPr/>
        </p:nvSpPr>
        <p:spPr bwMode="auto">
          <a:xfrm rot="10800000">
            <a:off x="2970213" y="188277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11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12" name="Arc 24"/>
          <p:cNvSpPr>
            <a:spLocks/>
          </p:cNvSpPr>
          <p:nvPr/>
        </p:nvSpPr>
        <p:spPr bwMode="auto">
          <a:xfrm>
            <a:off x="863600" y="352266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13" name="Arc 25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14" name="Freeform 26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89115" name="Arc 27"/>
          <p:cNvSpPr>
            <a:spLocks/>
          </p:cNvSpPr>
          <p:nvPr/>
        </p:nvSpPr>
        <p:spPr bwMode="auto">
          <a:xfrm>
            <a:off x="1703388" y="3395663"/>
            <a:ext cx="4641850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162"/>
              <a:gd name="T1" fmla="*/ 0 h 21600"/>
              <a:gd name="T2" fmla="*/ 21162 w 21162"/>
              <a:gd name="T3" fmla="*/ 17239 h 21600"/>
              <a:gd name="T4" fmla="*/ 7 w 2116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2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</a:path>
              <a:path w="21162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16" name="Arc 28"/>
          <p:cNvSpPr>
            <a:spLocks/>
          </p:cNvSpPr>
          <p:nvPr/>
        </p:nvSpPr>
        <p:spPr bwMode="auto">
          <a:xfrm rot="10800000">
            <a:off x="3116263" y="1612900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17" name="Line 29"/>
          <p:cNvSpPr>
            <a:spLocks noChangeShapeType="1"/>
          </p:cNvSpPr>
          <p:nvPr/>
        </p:nvSpPr>
        <p:spPr bwMode="auto">
          <a:xfrm flipH="1" flipV="1">
            <a:off x="2260600" y="2844800"/>
            <a:ext cx="4953000" cy="2260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18" name="Oval 30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19" name="Rectangle 31"/>
          <p:cNvSpPr>
            <a:spLocks noChangeArrowheads="1"/>
          </p:cNvSpPr>
          <p:nvPr/>
        </p:nvSpPr>
        <p:spPr bwMode="auto">
          <a:xfrm>
            <a:off x="2303463" y="738188"/>
            <a:ext cx="6777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Budget constraint for consumer A</a:t>
            </a:r>
          </a:p>
        </p:txBody>
      </p:sp>
      <p:sp>
        <p:nvSpPr>
          <p:cNvPr id="89120" name="Line 32"/>
          <p:cNvSpPr>
            <a:spLocks noChangeShapeType="1"/>
          </p:cNvSpPr>
          <p:nvPr/>
        </p:nvSpPr>
        <p:spPr bwMode="auto">
          <a:xfrm flipH="1">
            <a:off x="2500313" y="1308100"/>
            <a:ext cx="758825" cy="15732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21" name="Line 33"/>
          <p:cNvSpPr>
            <a:spLocks noChangeShapeType="1"/>
          </p:cNvSpPr>
          <p:nvPr/>
        </p:nvSpPr>
        <p:spPr bwMode="auto">
          <a:xfrm>
            <a:off x="4864100" y="4035425"/>
            <a:ext cx="0" cy="10826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22" name="Line 34"/>
          <p:cNvSpPr>
            <a:spLocks noChangeShapeType="1"/>
          </p:cNvSpPr>
          <p:nvPr/>
        </p:nvSpPr>
        <p:spPr bwMode="auto">
          <a:xfrm flipH="1">
            <a:off x="2263775" y="4044950"/>
            <a:ext cx="258603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89123" name="Line 35"/>
          <p:cNvSpPr>
            <a:spLocks noChangeShapeType="1"/>
          </p:cNvSpPr>
          <p:nvPr/>
        </p:nvSpPr>
        <p:spPr bwMode="auto">
          <a:xfrm flipV="1">
            <a:off x="936625" y="4035425"/>
            <a:ext cx="0" cy="109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9124" name="Object 36"/>
          <p:cNvGraphicFramePr>
            <a:graphicFrameLocks/>
          </p:cNvGraphicFramePr>
          <p:nvPr/>
        </p:nvGraphicFramePr>
        <p:xfrm>
          <a:off x="614363" y="4373563"/>
          <a:ext cx="696912" cy="603250"/>
        </p:xfrm>
        <a:graphic>
          <a:graphicData uri="http://schemas.openxmlformats.org/presentationml/2006/ole">
            <p:oleObj spid="_x0000_s89124" name="Equation" r:id="rId11" imgW="609480" imgH="545760" progId="Equation.2">
              <p:embed/>
            </p:oleObj>
          </a:graphicData>
        </a:graphic>
      </p:graphicFrame>
      <p:sp>
        <p:nvSpPr>
          <p:cNvPr id="89125" name="Line 37"/>
          <p:cNvSpPr>
            <a:spLocks noChangeShapeType="1"/>
          </p:cNvSpPr>
          <p:nvPr/>
        </p:nvSpPr>
        <p:spPr bwMode="auto">
          <a:xfrm>
            <a:off x="2278063" y="5857875"/>
            <a:ext cx="2554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89126" name="Object 38"/>
          <p:cNvGraphicFramePr>
            <a:graphicFrameLocks/>
          </p:cNvGraphicFramePr>
          <p:nvPr/>
        </p:nvGraphicFramePr>
        <p:xfrm>
          <a:off x="3227388" y="5489575"/>
          <a:ext cx="695325" cy="603250"/>
        </p:xfrm>
        <a:graphic>
          <a:graphicData uri="http://schemas.openxmlformats.org/presentationml/2006/ole">
            <p:oleObj spid="_x0000_s89126" name="Equation" r:id="rId12" imgW="609480" imgH="545760" progId="Equation.2">
              <p:embed/>
            </p:oleObj>
          </a:graphicData>
        </a:graphic>
      </p:graphicFrame>
      <p:sp>
        <p:nvSpPr>
          <p:cNvPr id="89127" name="Oval 39"/>
          <p:cNvSpPr>
            <a:spLocks noChangeArrowheads="1"/>
          </p:cNvSpPr>
          <p:nvPr/>
        </p:nvSpPr>
        <p:spPr bwMode="auto">
          <a:xfrm>
            <a:off x="4725988" y="390366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90115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16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17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18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19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0120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90120" name="Equation" r:id="rId3" imgW="545760" imgH="545760" progId="Equation.2">
              <p:embed/>
            </p:oleObj>
          </a:graphicData>
        </a:graphic>
      </p:graphicFrame>
      <p:graphicFrame>
        <p:nvGraphicFramePr>
          <p:cNvPr id="90121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90121" name="Equation" r:id="rId4" imgW="545760" imgH="545760" progId="Equation.2">
              <p:embed/>
            </p:oleObj>
          </a:graphicData>
        </a:graphic>
      </p:graphicFrame>
      <p:graphicFrame>
        <p:nvGraphicFramePr>
          <p:cNvPr id="90122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90122" name="Equation" r:id="rId5" imgW="482400" imgH="545760" progId="Equation.2">
              <p:embed/>
            </p:oleObj>
          </a:graphicData>
        </a:graphic>
      </p:graphicFrame>
      <p:graphicFrame>
        <p:nvGraphicFramePr>
          <p:cNvPr id="90123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90123" name="Equation" r:id="rId6" imgW="482400" imgH="545760" progId="Equation.2">
              <p:embed/>
            </p:oleObj>
          </a:graphicData>
        </a:graphic>
      </p:graphicFrame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90125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26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0127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90127" name="Equation" r:id="rId7" imgW="507960" imgH="545760" progId="Equation.2">
              <p:embed/>
            </p:oleObj>
          </a:graphicData>
        </a:graphic>
      </p:graphicFrame>
      <p:graphicFrame>
        <p:nvGraphicFramePr>
          <p:cNvPr id="90128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90128" name="Equation" r:id="rId8" imgW="507960" imgH="545760" progId="Equation.2">
              <p:embed/>
            </p:oleObj>
          </a:graphicData>
        </a:graphic>
      </p:graphicFrame>
      <p:graphicFrame>
        <p:nvGraphicFramePr>
          <p:cNvPr id="90129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90129" name="Equation" r:id="rId9" imgW="444240" imgH="545760" progId="Equation.2">
              <p:embed/>
            </p:oleObj>
          </a:graphicData>
        </a:graphic>
      </p:graphicFrame>
      <p:graphicFrame>
        <p:nvGraphicFramePr>
          <p:cNvPr id="90130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90130" name="Equation" r:id="rId10" imgW="444240" imgH="545760" progId="Equation.2">
              <p:embed/>
            </p:oleObj>
          </a:graphicData>
        </a:graphic>
      </p:graphicFrame>
      <p:sp>
        <p:nvSpPr>
          <p:cNvPr id="90131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90132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33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34" name="Arc 22"/>
          <p:cNvSpPr>
            <a:spLocks/>
          </p:cNvSpPr>
          <p:nvPr/>
        </p:nvSpPr>
        <p:spPr bwMode="auto">
          <a:xfrm rot="10800000">
            <a:off x="2970213" y="188277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35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36" name="Arc 24"/>
          <p:cNvSpPr>
            <a:spLocks/>
          </p:cNvSpPr>
          <p:nvPr/>
        </p:nvSpPr>
        <p:spPr bwMode="auto">
          <a:xfrm>
            <a:off x="863600" y="352266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37" name="Arc 25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38" name="Freeform 26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0139" name="Arc 27"/>
          <p:cNvSpPr>
            <a:spLocks/>
          </p:cNvSpPr>
          <p:nvPr/>
        </p:nvSpPr>
        <p:spPr bwMode="auto">
          <a:xfrm>
            <a:off x="1703388" y="3395663"/>
            <a:ext cx="4641850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162"/>
              <a:gd name="T1" fmla="*/ 0 h 21600"/>
              <a:gd name="T2" fmla="*/ 21162 w 21162"/>
              <a:gd name="T3" fmla="*/ 17239 h 21600"/>
              <a:gd name="T4" fmla="*/ 7 w 2116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2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</a:path>
              <a:path w="21162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40" name="Arc 28"/>
          <p:cNvSpPr>
            <a:spLocks/>
          </p:cNvSpPr>
          <p:nvPr/>
        </p:nvSpPr>
        <p:spPr bwMode="auto">
          <a:xfrm rot="10800000">
            <a:off x="3116263" y="1612900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41" name="Line 29"/>
          <p:cNvSpPr>
            <a:spLocks noChangeShapeType="1"/>
          </p:cNvSpPr>
          <p:nvPr/>
        </p:nvSpPr>
        <p:spPr bwMode="auto">
          <a:xfrm flipH="1" flipV="1">
            <a:off x="1644650" y="2563813"/>
            <a:ext cx="5568950" cy="254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42" name="Oval 30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43" name="Rectangle 31"/>
          <p:cNvSpPr>
            <a:spLocks noChangeArrowheads="1"/>
          </p:cNvSpPr>
          <p:nvPr/>
        </p:nvSpPr>
        <p:spPr bwMode="auto">
          <a:xfrm>
            <a:off x="184150" y="6262688"/>
            <a:ext cx="6777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Budget constraint for consumer B</a:t>
            </a:r>
          </a:p>
        </p:txBody>
      </p:sp>
      <p:sp>
        <p:nvSpPr>
          <p:cNvPr id="90144" name="Line 32"/>
          <p:cNvSpPr>
            <a:spLocks noChangeShapeType="1"/>
          </p:cNvSpPr>
          <p:nvPr/>
        </p:nvSpPr>
        <p:spPr bwMode="auto">
          <a:xfrm flipH="1">
            <a:off x="2679700" y="3238500"/>
            <a:ext cx="40640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45" name="Line 33"/>
          <p:cNvSpPr>
            <a:spLocks noChangeShapeType="1"/>
          </p:cNvSpPr>
          <p:nvPr/>
        </p:nvSpPr>
        <p:spPr bwMode="auto">
          <a:xfrm>
            <a:off x="4864100" y="4035425"/>
            <a:ext cx="0" cy="10826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46" name="Line 34"/>
          <p:cNvSpPr>
            <a:spLocks noChangeShapeType="1"/>
          </p:cNvSpPr>
          <p:nvPr/>
        </p:nvSpPr>
        <p:spPr bwMode="auto">
          <a:xfrm flipH="1">
            <a:off x="2263775" y="4044950"/>
            <a:ext cx="2586038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0147" name="Line 35"/>
          <p:cNvSpPr>
            <a:spLocks noChangeShapeType="1"/>
          </p:cNvSpPr>
          <p:nvPr/>
        </p:nvSpPr>
        <p:spPr bwMode="auto">
          <a:xfrm flipV="1">
            <a:off x="936625" y="4035425"/>
            <a:ext cx="0" cy="109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0148" name="Object 36"/>
          <p:cNvGraphicFramePr>
            <a:graphicFrameLocks/>
          </p:cNvGraphicFramePr>
          <p:nvPr/>
        </p:nvGraphicFramePr>
        <p:xfrm>
          <a:off x="614363" y="4373563"/>
          <a:ext cx="696912" cy="603250"/>
        </p:xfrm>
        <a:graphic>
          <a:graphicData uri="http://schemas.openxmlformats.org/presentationml/2006/ole">
            <p:oleObj spid="_x0000_s90148" name="Equation" r:id="rId11" imgW="609480" imgH="545760" progId="Equation.2">
              <p:embed/>
            </p:oleObj>
          </a:graphicData>
        </a:graphic>
      </p:graphicFrame>
      <p:sp>
        <p:nvSpPr>
          <p:cNvPr id="90149" name="Line 37"/>
          <p:cNvSpPr>
            <a:spLocks noChangeShapeType="1"/>
          </p:cNvSpPr>
          <p:nvPr/>
        </p:nvSpPr>
        <p:spPr bwMode="auto">
          <a:xfrm>
            <a:off x="2278063" y="5857875"/>
            <a:ext cx="2554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0150" name="Object 38"/>
          <p:cNvGraphicFramePr>
            <a:graphicFrameLocks/>
          </p:cNvGraphicFramePr>
          <p:nvPr/>
        </p:nvGraphicFramePr>
        <p:xfrm>
          <a:off x="3227388" y="5489575"/>
          <a:ext cx="695325" cy="603250"/>
        </p:xfrm>
        <a:graphic>
          <a:graphicData uri="http://schemas.openxmlformats.org/presentationml/2006/ole">
            <p:oleObj spid="_x0000_s90150" name="Equation" r:id="rId12" imgW="609480" imgH="545760" progId="Equation.2">
              <p:embed/>
            </p:oleObj>
          </a:graphicData>
        </a:graphic>
      </p:graphicFrame>
      <p:sp>
        <p:nvSpPr>
          <p:cNvPr id="90151" name="Oval 39"/>
          <p:cNvSpPr>
            <a:spLocks noChangeArrowheads="1"/>
          </p:cNvSpPr>
          <p:nvPr/>
        </p:nvSpPr>
        <p:spPr bwMode="auto">
          <a:xfrm>
            <a:off x="4725988" y="390366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91139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0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1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43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1144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91144" name="Equation" r:id="rId3" imgW="545760" imgH="545760" progId="Equation.2">
              <p:embed/>
            </p:oleObj>
          </a:graphicData>
        </a:graphic>
      </p:graphicFrame>
      <p:graphicFrame>
        <p:nvGraphicFramePr>
          <p:cNvPr id="91145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91145" name="Equation" r:id="rId4" imgW="545760" imgH="545760" progId="Equation.2">
              <p:embed/>
            </p:oleObj>
          </a:graphicData>
        </a:graphic>
      </p:graphicFrame>
      <p:graphicFrame>
        <p:nvGraphicFramePr>
          <p:cNvPr id="91146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91146" name="Equation" r:id="rId5" imgW="482400" imgH="545760" progId="Equation.2">
              <p:embed/>
            </p:oleObj>
          </a:graphicData>
        </a:graphic>
      </p:graphicFrame>
      <p:graphicFrame>
        <p:nvGraphicFramePr>
          <p:cNvPr id="91147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91147" name="Equation" r:id="rId6" imgW="482400" imgH="545760" progId="Equation.2">
              <p:embed/>
            </p:oleObj>
          </a:graphicData>
        </a:graphic>
      </p:graphicFrame>
      <p:sp>
        <p:nvSpPr>
          <p:cNvPr id="91148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91149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50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1151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91151" name="Equation" r:id="rId7" imgW="507960" imgH="545760" progId="Equation.2">
              <p:embed/>
            </p:oleObj>
          </a:graphicData>
        </a:graphic>
      </p:graphicFrame>
      <p:graphicFrame>
        <p:nvGraphicFramePr>
          <p:cNvPr id="91152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91152" name="Equation" r:id="rId8" imgW="507960" imgH="545760" progId="Equation.2">
              <p:embed/>
            </p:oleObj>
          </a:graphicData>
        </a:graphic>
      </p:graphicFrame>
      <p:graphicFrame>
        <p:nvGraphicFramePr>
          <p:cNvPr id="91153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91153" name="Equation" r:id="rId9" imgW="444240" imgH="545760" progId="Equation.2">
              <p:embed/>
            </p:oleObj>
          </a:graphicData>
        </a:graphic>
      </p:graphicFrame>
      <p:graphicFrame>
        <p:nvGraphicFramePr>
          <p:cNvPr id="91154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91154" name="Equation" r:id="rId10" imgW="444240" imgH="545760" progId="Equation.2">
              <p:embed/>
            </p:oleObj>
          </a:graphicData>
        </a:graphic>
      </p:graphicFrame>
      <p:sp>
        <p:nvSpPr>
          <p:cNvPr id="91155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91156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57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58" name="Arc 22"/>
          <p:cNvSpPr>
            <a:spLocks/>
          </p:cNvSpPr>
          <p:nvPr/>
        </p:nvSpPr>
        <p:spPr bwMode="auto">
          <a:xfrm rot="10800000">
            <a:off x="2970213" y="188277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59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60" name="Arc 24"/>
          <p:cNvSpPr>
            <a:spLocks/>
          </p:cNvSpPr>
          <p:nvPr/>
        </p:nvSpPr>
        <p:spPr bwMode="auto">
          <a:xfrm>
            <a:off x="863600" y="352266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61" name="Arc 25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62" name="Freeform 26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1163" name="Arc 27"/>
          <p:cNvSpPr>
            <a:spLocks/>
          </p:cNvSpPr>
          <p:nvPr/>
        </p:nvSpPr>
        <p:spPr bwMode="auto">
          <a:xfrm>
            <a:off x="1703388" y="3395663"/>
            <a:ext cx="4641850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162"/>
              <a:gd name="T1" fmla="*/ 0 h 21600"/>
              <a:gd name="T2" fmla="*/ 21162 w 21162"/>
              <a:gd name="T3" fmla="*/ 17239 h 21600"/>
              <a:gd name="T4" fmla="*/ 7 w 2116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2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</a:path>
              <a:path w="21162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64" name="Arc 28"/>
          <p:cNvSpPr>
            <a:spLocks/>
          </p:cNvSpPr>
          <p:nvPr/>
        </p:nvSpPr>
        <p:spPr bwMode="auto">
          <a:xfrm rot="10800000">
            <a:off x="3116263" y="1612900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65" name="Line 29"/>
          <p:cNvSpPr>
            <a:spLocks noChangeShapeType="1"/>
          </p:cNvSpPr>
          <p:nvPr/>
        </p:nvSpPr>
        <p:spPr bwMode="auto">
          <a:xfrm flipH="1" flipV="1">
            <a:off x="1644650" y="2563813"/>
            <a:ext cx="5568950" cy="254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66" name="Oval 30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67" name="Rectangle 31"/>
          <p:cNvSpPr>
            <a:spLocks noChangeArrowheads="1"/>
          </p:cNvSpPr>
          <p:nvPr/>
        </p:nvSpPr>
        <p:spPr bwMode="auto">
          <a:xfrm>
            <a:off x="184150" y="6262688"/>
            <a:ext cx="67770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Budget constraint for consumer B</a:t>
            </a:r>
          </a:p>
        </p:txBody>
      </p:sp>
      <p:sp>
        <p:nvSpPr>
          <p:cNvPr id="91168" name="Line 32"/>
          <p:cNvSpPr>
            <a:spLocks noChangeShapeType="1"/>
          </p:cNvSpPr>
          <p:nvPr/>
        </p:nvSpPr>
        <p:spPr bwMode="auto">
          <a:xfrm flipH="1">
            <a:off x="2679700" y="3238500"/>
            <a:ext cx="406400" cy="3124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69" name="Line 33"/>
          <p:cNvSpPr>
            <a:spLocks noChangeShapeType="1"/>
          </p:cNvSpPr>
          <p:nvPr/>
        </p:nvSpPr>
        <p:spPr bwMode="auto">
          <a:xfrm flipV="1">
            <a:off x="936625" y="4035425"/>
            <a:ext cx="0" cy="109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1170" name="Object 34"/>
          <p:cNvGraphicFramePr>
            <a:graphicFrameLocks/>
          </p:cNvGraphicFramePr>
          <p:nvPr/>
        </p:nvGraphicFramePr>
        <p:xfrm>
          <a:off x="614363" y="4373563"/>
          <a:ext cx="696912" cy="603250"/>
        </p:xfrm>
        <a:graphic>
          <a:graphicData uri="http://schemas.openxmlformats.org/presentationml/2006/ole">
            <p:oleObj spid="_x0000_s91170" name="Equation" r:id="rId11" imgW="609480" imgH="545760" progId="Equation.2">
              <p:embed/>
            </p:oleObj>
          </a:graphicData>
        </a:graphic>
      </p:graphicFrame>
      <p:sp>
        <p:nvSpPr>
          <p:cNvPr id="91171" name="Line 35"/>
          <p:cNvSpPr>
            <a:spLocks noChangeShapeType="1"/>
          </p:cNvSpPr>
          <p:nvPr/>
        </p:nvSpPr>
        <p:spPr bwMode="auto">
          <a:xfrm>
            <a:off x="2278063" y="5857875"/>
            <a:ext cx="2554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1172" name="Object 36"/>
          <p:cNvGraphicFramePr>
            <a:graphicFrameLocks/>
          </p:cNvGraphicFramePr>
          <p:nvPr/>
        </p:nvGraphicFramePr>
        <p:xfrm>
          <a:off x="3227388" y="5489575"/>
          <a:ext cx="695325" cy="603250"/>
        </p:xfrm>
        <a:graphic>
          <a:graphicData uri="http://schemas.openxmlformats.org/presentationml/2006/ole">
            <p:oleObj spid="_x0000_s91172" name="Equation" r:id="rId12" imgW="609480" imgH="545760" progId="Equation.2">
              <p:embed/>
            </p:oleObj>
          </a:graphicData>
        </a:graphic>
      </p:graphicFrame>
      <p:sp>
        <p:nvSpPr>
          <p:cNvPr id="91173" name="Line 37"/>
          <p:cNvSpPr>
            <a:spLocks noChangeShapeType="1"/>
          </p:cNvSpPr>
          <p:nvPr/>
        </p:nvSpPr>
        <p:spPr bwMode="auto">
          <a:xfrm flipH="1">
            <a:off x="4846638" y="1493838"/>
            <a:ext cx="2366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1174" name="Object 38"/>
          <p:cNvGraphicFramePr>
            <a:graphicFrameLocks/>
          </p:cNvGraphicFramePr>
          <p:nvPr/>
        </p:nvGraphicFramePr>
        <p:xfrm>
          <a:off x="5880100" y="1120775"/>
          <a:ext cx="638175" cy="593725"/>
        </p:xfrm>
        <a:graphic>
          <a:graphicData uri="http://schemas.openxmlformats.org/presentationml/2006/ole">
            <p:oleObj spid="_x0000_s91174" name="Equation" r:id="rId13" imgW="571320" imgH="545760" progId="Equation.2">
              <p:embed/>
            </p:oleObj>
          </a:graphicData>
        </a:graphic>
      </p:graphicFrame>
      <p:sp>
        <p:nvSpPr>
          <p:cNvPr id="91175" name="Line 39"/>
          <p:cNvSpPr>
            <a:spLocks noChangeShapeType="1"/>
          </p:cNvSpPr>
          <p:nvPr/>
        </p:nvSpPr>
        <p:spPr bwMode="auto">
          <a:xfrm>
            <a:off x="8393113" y="2549525"/>
            <a:ext cx="0" cy="147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1176" name="Object 40"/>
          <p:cNvGraphicFramePr>
            <a:graphicFrameLocks/>
          </p:cNvGraphicFramePr>
          <p:nvPr/>
        </p:nvGraphicFramePr>
        <p:xfrm>
          <a:off x="8081963" y="2908300"/>
          <a:ext cx="639762" cy="593725"/>
        </p:xfrm>
        <a:graphic>
          <a:graphicData uri="http://schemas.openxmlformats.org/presentationml/2006/ole">
            <p:oleObj spid="_x0000_s91176" name="Equation" r:id="rId14" imgW="571320" imgH="545760" progId="Equation.2">
              <p:embed/>
            </p:oleObj>
          </a:graphicData>
        </a:graphic>
      </p:graphicFrame>
      <p:sp>
        <p:nvSpPr>
          <p:cNvPr id="91177" name="Line 41"/>
          <p:cNvSpPr>
            <a:spLocks noChangeShapeType="1"/>
          </p:cNvSpPr>
          <p:nvPr/>
        </p:nvSpPr>
        <p:spPr bwMode="auto">
          <a:xfrm>
            <a:off x="4864100" y="2549525"/>
            <a:ext cx="0" cy="25685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78" name="Line 42"/>
          <p:cNvSpPr>
            <a:spLocks noChangeShapeType="1"/>
          </p:cNvSpPr>
          <p:nvPr/>
        </p:nvSpPr>
        <p:spPr bwMode="auto">
          <a:xfrm flipH="1">
            <a:off x="2263775" y="4044950"/>
            <a:ext cx="49641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1179" name="Oval 43"/>
          <p:cNvSpPr>
            <a:spLocks noChangeArrowheads="1"/>
          </p:cNvSpPr>
          <p:nvPr/>
        </p:nvSpPr>
        <p:spPr bwMode="auto">
          <a:xfrm>
            <a:off x="4725988" y="390366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92163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64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65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66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67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2168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92168" name="Equation" r:id="rId3" imgW="545760" imgH="545760" progId="Equation.2">
              <p:embed/>
            </p:oleObj>
          </a:graphicData>
        </a:graphic>
      </p:graphicFrame>
      <p:graphicFrame>
        <p:nvGraphicFramePr>
          <p:cNvPr id="92169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92169" name="Equation" r:id="rId4" imgW="545760" imgH="545760" progId="Equation.2">
              <p:embed/>
            </p:oleObj>
          </a:graphicData>
        </a:graphic>
      </p:graphicFrame>
      <p:graphicFrame>
        <p:nvGraphicFramePr>
          <p:cNvPr id="92170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92170" name="Equation" r:id="rId5" imgW="482400" imgH="545760" progId="Equation.2">
              <p:embed/>
            </p:oleObj>
          </a:graphicData>
        </a:graphic>
      </p:graphicFrame>
      <p:graphicFrame>
        <p:nvGraphicFramePr>
          <p:cNvPr id="92171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92171" name="Equation" r:id="rId6" imgW="482400" imgH="545760" progId="Equation.2">
              <p:embed/>
            </p:oleObj>
          </a:graphicData>
        </a:graphic>
      </p:graphicFrame>
      <p:sp>
        <p:nvSpPr>
          <p:cNvPr id="92172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92173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74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2175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92175" name="Equation" r:id="rId7" imgW="507960" imgH="545760" progId="Equation.2">
              <p:embed/>
            </p:oleObj>
          </a:graphicData>
        </a:graphic>
      </p:graphicFrame>
      <p:graphicFrame>
        <p:nvGraphicFramePr>
          <p:cNvPr id="92176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92176" name="Equation" r:id="rId8" imgW="507960" imgH="545760" progId="Equation.2">
              <p:embed/>
            </p:oleObj>
          </a:graphicData>
        </a:graphic>
      </p:graphicFrame>
      <p:graphicFrame>
        <p:nvGraphicFramePr>
          <p:cNvPr id="92177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92177" name="Equation" r:id="rId9" imgW="444240" imgH="545760" progId="Equation.2">
              <p:embed/>
            </p:oleObj>
          </a:graphicData>
        </a:graphic>
      </p:graphicFrame>
      <p:graphicFrame>
        <p:nvGraphicFramePr>
          <p:cNvPr id="92178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92178" name="Equation" r:id="rId10" imgW="444240" imgH="545760" progId="Equation.2">
              <p:embed/>
            </p:oleObj>
          </a:graphicData>
        </a:graphic>
      </p:graphicFrame>
      <p:sp>
        <p:nvSpPr>
          <p:cNvPr id="92179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92180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1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2" name="Arc 22"/>
          <p:cNvSpPr>
            <a:spLocks/>
          </p:cNvSpPr>
          <p:nvPr/>
        </p:nvSpPr>
        <p:spPr bwMode="auto">
          <a:xfrm rot="10800000">
            <a:off x="2970213" y="188277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3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4" name="Arc 24"/>
          <p:cNvSpPr>
            <a:spLocks/>
          </p:cNvSpPr>
          <p:nvPr/>
        </p:nvSpPr>
        <p:spPr bwMode="auto">
          <a:xfrm>
            <a:off x="863600" y="352266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5" name="Arc 25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6" name="Freeform 26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2187" name="Arc 27"/>
          <p:cNvSpPr>
            <a:spLocks/>
          </p:cNvSpPr>
          <p:nvPr/>
        </p:nvSpPr>
        <p:spPr bwMode="auto">
          <a:xfrm>
            <a:off x="1703388" y="3395663"/>
            <a:ext cx="4641850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162"/>
              <a:gd name="T1" fmla="*/ 0 h 21600"/>
              <a:gd name="T2" fmla="*/ 21162 w 21162"/>
              <a:gd name="T3" fmla="*/ 17239 h 21600"/>
              <a:gd name="T4" fmla="*/ 7 w 2116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2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</a:path>
              <a:path w="21162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8" name="Arc 28"/>
          <p:cNvSpPr>
            <a:spLocks/>
          </p:cNvSpPr>
          <p:nvPr/>
        </p:nvSpPr>
        <p:spPr bwMode="auto">
          <a:xfrm rot="10800000">
            <a:off x="3116263" y="1612900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89" name="Line 29"/>
          <p:cNvSpPr>
            <a:spLocks noChangeShapeType="1"/>
          </p:cNvSpPr>
          <p:nvPr/>
        </p:nvSpPr>
        <p:spPr bwMode="auto">
          <a:xfrm flipH="1" flipV="1">
            <a:off x="1644650" y="2563813"/>
            <a:ext cx="5568950" cy="254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90" name="Oval 30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91" name="Line 31"/>
          <p:cNvSpPr>
            <a:spLocks noChangeShapeType="1"/>
          </p:cNvSpPr>
          <p:nvPr/>
        </p:nvSpPr>
        <p:spPr bwMode="auto">
          <a:xfrm>
            <a:off x="4864100" y="2549525"/>
            <a:ext cx="0" cy="25685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92" name="Line 32"/>
          <p:cNvSpPr>
            <a:spLocks noChangeShapeType="1"/>
          </p:cNvSpPr>
          <p:nvPr/>
        </p:nvSpPr>
        <p:spPr bwMode="auto">
          <a:xfrm flipH="1">
            <a:off x="2263775" y="4044950"/>
            <a:ext cx="49641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93" name="Line 33"/>
          <p:cNvSpPr>
            <a:spLocks noChangeShapeType="1"/>
          </p:cNvSpPr>
          <p:nvPr/>
        </p:nvSpPr>
        <p:spPr bwMode="auto">
          <a:xfrm flipV="1">
            <a:off x="936625" y="4035425"/>
            <a:ext cx="0" cy="109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2194" name="Object 34"/>
          <p:cNvGraphicFramePr>
            <a:graphicFrameLocks/>
          </p:cNvGraphicFramePr>
          <p:nvPr/>
        </p:nvGraphicFramePr>
        <p:xfrm>
          <a:off x="614363" y="4373563"/>
          <a:ext cx="696912" cy="603250"/>
        </p:xfrm>
        <a:graphic>
          <a:graphicData uri="http://schemas.openxmlformats.org/presentationml/2006/ole">
            <p:oleObj spid="_x0000_s92194" name="Equation" r:id="rId11" imgW="609480" imgH="545760" progId="Equation.2">
              <p:embed/>
            </p:oleObj>
          </a:graphicData>
        </a:graphic>
      </p:graphicFrame>
      <p:sp>
        <p:nvSpPr>
          <p:cNvPr id="92195" name="Line 35"/>
          <p:cNvSpPr>
            <a:spLocks noChangeShapeType="1"/>
          </p:cNvSpPr>
          <p:nvPr/>
        </p:nvSpPr>
        <p:spPr bwMode="auto">
          <a:xfrm>
            <a:off x="2278063" y="5857875"/>
            <a:ext cx="2554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2196" name="Object 36"/>
          <p:cNvGraphicFramePr>
            <a:graphicFrameLocks/>
          </p:cNvGraphicFramePr>
          <p:nvPr/>
        </p:nvGraphicFramePr>
        <p:xfrm>
          <a:off x="3227388" y="5489575"/>
          <a:ext cx="695325" cy="603250"/>
        </p:xfrm>
        <a:graphic>
          <a:graphicData uri="http://schemas.openxmlformats.org/presentationml/2006/ole">
            <p:oleObj spid="_x0000_s92196" name="Equation" r:id="rId12" imgW="609480" imgH="545760" progId="Equation.2">
              <p:embed/>
            </p:oleObj>
          </a:graphicData>
        </a:graphic>
      </p:graphicFrame>
      <p:sp>
        <p:nvSpPr>
          <p:cNvPr id="92197" name="Oval 37"/>
          <p:cNvSpPr>
            <a:spLocks noChangeArrowheads="1"/>
          </p:cNvSpPr>
          <p:nvPr/>
        </p:nvSpPr>
        <p:spPr bwMode="auto">
          <a:xfrm>
            <a:off x="4725988" y="390366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2198" name="Line 38"/>
          <p:cNvSpPr>
            <a:spLocks noChangeShapeType="1"/>
          </p:cNvSpPr>
          <p:nvPr/>
        </p:nvSpPr>
        <p:spPr bwMode="auto">
          <a:xfrm flipH="1">
            <a:off x="4846638" y="1493838"/>
            <a:ext cx="2366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2199" name="Object 39"/>
          <p:cNvGraphicFramePr>
            <a:graphicFrameLocks/>
          </p:cNvGraphicFramePr>
          <p:nvPr/>
        </p:nvGraphicFramePr>
        <p:xfrm>
          <a:off x="5880100" y="1120775"/>
          <a:ext cx="638175" cy="593725"/>
        </p:xfrm>
        <a:graphic>
          <a:graphicData uri="http://schemas.openxmlformats.org/presentationml/2006/ole">
            <p:oleObj spid="_x0000_s92199" name="Equation" r:id="rId13" imgW="571320" imgH="545760" progId="Equation.2">
              <p:embed/>
            </p:oleObj>
          </a:graphicData>
        </a:graphic>
      </p:graphicFrame>
      <p:sp>
        <p:nvSpPr>
          <p:cNvPr id="92200" name="Line 40"/>
          <p:cNvSpPr>
            <a:spLocks noChangeShapeType="1"/>
          </p:cNvSpPr>
          <p:nvPr/>
        </p:nvSpPr>
        <p:spPr bwMode="auto">
          <a:xfrm>
            <a:off x="8393113" y="2549525"/>
            <a:ext cx="0" cy="147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2201" name="Object 41"/>
          <p:cNvGraphicFramePr>
            <a:graphicFrameLocks/>
          </p:cNvGraphicFramePr>
          <p:nvPr/>
        </p:nvGraphicFramePr>
        <p:xfrm>
          <a:off x="8081963" y="2908300"/>
          <a:ext cx="639762" cy="593725"/>
        </p:xfrm>
        <a:graphic>
          <a:graphicData uri="http://schemas.openxmlformats.org/presentationml/2006/ole">
            <p:oleObj spid="_x0000_s92201" name="Equation" r:id="rId14" imgW="571320" imgH="545760" progId="Equation.2">
              <p:embed/>
            </p:oleObj>
          </a:graphicData>
        </a:graphic>
      </p:graphicFrame>
      <p:sp>
        <p:nvSpPr>
          <p:cNvPr id="92202" name="Rectangle 42"/>
          <p:cNvSpPr>
            <a:spLocks noChangeArrowheads="1"/>
          </p:cNvSpPr>
          <p:nvPr/>
        </p:nvSpPr>
        <p:spPr bwMode="auto">
          <a:xfrm>
            <a:off x="117475" y="5970588"/>
            <a:ext cx="7032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So</a:t>
            </a:r>
          </a:p>
        </p:txBody>
      </p:sp>
      <p:graphicFrame>
        <p:nvGraphicFramePr>
          <p:cNvPr id="92203" name="Object 43"/>
          <p:cNvGraphicFramePr>
            <a:graphicFrameLocks/>
          </p:cNvGraphicFramePr>
          <p:nvPr/>
        </p:nvGraphicFramePr>
        <p:xfrm>
          <a:off x="1289050" y="6142038"/>
          <a:ext cx="3951288" cy="603250"/>
        </p:xfrm>
        <a:graphic>
          <a:graphicData uri="http://schemas.openxmlformats.org/presentationml/2006/ole">
            <p:oleObj spid="_x0000_s92203" name="Equation" r:id="rId15" imgW="3327120" imgH="545760" progId="Equation.2">
              <p:embed/>
            </p:oleObj>
          </a:graphicData>
        </a:graphic>
      </p:graphicFrame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93187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88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89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0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1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3192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93192" name="Equation" r:id="rId3" imgW="545760" imgH="545760" progId="Equation.2">
              <p:embed/>
            </p:oleObj>
          </a:graphicData>
        </a:graphic>
      </p:graphicFrame>
      <p:graphicFrame>
        <p:nvGraphicFramePr>
          <p:cNvPr id="93193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93193" name="Equation" r:id="rId4" imgW="545760" imgH="545760" progId="Equation.2">
              <p:embed/>
            </p:oleObj>
          </a:graphicData>
        </a:graphic>
      </p:graphicFrame>
      <p:graphicFrame>
        <p:nvGraphicFramePr>
          <p:cNvPr id="93194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93194" name="Equation" r:id="rId5" imgW="482400" imgH="545760" progId="Equation.2">
              <p:embed/>
            </p:oleObj>
          </a:graphicData>
        </a:graphic>
      </p:graphicFrame>
      <p:graphicFrame>
        <p:nvGraphicFramePr>
          <p:cNvPr id="93195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93195" name="Equation" r:id="rId6" imgW="482400" imgH="545760" progId="Equation.2">
              <p:embed/>
            </p:oleObj>
          </a:graphicData>
        </a:graphic>
      </p:graphicFrame>
      <p:sp>
        <p:nvSpPr>
          <p:cNvPr id="93196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93197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198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3199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93199" name="Equation" r:id="rId7" imgW="507960" imgH="545760" progId="Equation.2">
              <p:embed/>
            </p:oleObj>
          </a:graphicData>
        </a:graphic>
      </p:graphicFrame>
      <p:graphicFrame>
        <p:nvGraphicFramePr>
          <p:cNvPr id="93200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93200" name="Equation" r:id="rId8" imgW="507960" imgH="545760" progId="Equation.2">
              <p:embed/>
            </p:oleObj>
          </a:graphicData>
        </a:graphic>
      </p:graphicFrame>
      <p:graphicFrame>
        <p:nvGraphicFramePr>
          <p:cNvPr id="93201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93201" name="Equation" r:id="rId9" imgW="444240" imgH="545760" progId="Equation.2">
              <p:embed/>
            </p:oleObj>
          </a:graphicData>
        </a:graphic>
      </p:graphicFrame>
      <p:graphicFrame>
        <p:nvGraphicFramePr>
          <p:cNvPr id="93202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93202" name="Equation" r:id="rId10" imgW="444240" imgH="545760" progId="Equation.2">
              <p:embed/>
            </p:oleObj>
          </a:graphicData>
        </a:graphic>
      </p:graphicFrame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93204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05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06" name="Arc 22"/>
          <p:cNvSpPr>
            <a:spLocks/>
          </p:cNvSpPr>
          <p:nvPr/>
        </p:nvSpPr>
        <p:spPr bwMode="auto">
          <a:xfrm rot="10800000">
            <a:off x="2970213" y="188277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07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08" name="Arc 24"/>
          <p:cNvSpPr>
            <a:spLocks/>
          </p:cNvSpPr>
          <p:nvPr/>
        </p:nvSpPr>
        <p:spPr bwMode="auto">
          <a:xfrm>
            <a:off x="863600" y="352266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09" name="Arc 25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10" name="Freeform 26"/>
          <p:cNvSpPr>
            <a:spLocks/>
          </p:cNvSpPr>
          <p:nvPr/>
        </p:nvSpPr>
        <p:spPr bwMode="auto">
          <a:xfrm>
            <a:off x="4600575" y="3732213"/>
            <a:ext cx="506413" cy="506412"/>
          </a:xfrm>
          <a:custGeom>
            <a:avLst/>
            <a:gdLst/>
            <a:ahLst/>
            <a:cxnLst>
              <a:cxn ang="0">
                <a:pos x="0" y="318"/>
              </a:cxn>
              <a:cxn ang="0">
                <a:pos x="37" y="300"/>
              </a:cxn>
              <a:cxn ang="0">
                <a:pos x="64" y="282"/>
              </a:cxn>
              <a:cxn ang="0">
                <a:pos x="73" y="263"/>
              </a:cxn>
              <a:cxn ang="0">
                <a:pos x="100" y="245"/>
              </a:cxn>
              <a:cxn ang="0">
                <a:pos x="127" y="227"/>
              </a:cxn>
              <a:cxn ang="0">
                <a:pos x="146" y="209"/>
              </a:cxn>
              <a:cxn ang="0">
                <a:pos x="173" y="182"/>
              </a:cxn>
              <a:cxn ang="0">
                <a:pos x="191" y="163"/>
              </a:cxn>
              <a:cxn ang="0">
                <a:pos x="218" y="136"/>
              </a:cxn>
              <a:cxn ang="0">
                <a:pos x="237" y="118"/>
              </a:cxn>
              <a:cxn ang="0">
                <a:pos x="264" y="91"/>
              </a:cxn>
              <a:cxn ang="0">
                <a:pos x="282" y="63"/>
              </a:cxn>
              <a:cxn ang="0">
                <a:pos x="300" y="36"/>
              </a:cxn>
              <a:cxn ang="0">
                <a:pos x="318" y="9"/>
              </a:cxn>
              <a:cxn ang="0">
                <a:pos x="318" y="0"/>
              </a:cxn>
            </a:cxnLst>
            <a:rect l="0" t="0" r="r" b="b"/>
            <a:pathLst>
              <a:path w="319" h="319">
                <a:moveTo>
                  <a:pt x="0" y="318"/>
                </a:moveTo>
                <a:lnTo>
                  <a:pt x="37" y="300"/>
                </a:lnTo>
                <a:lnTo>
                  <a:pt x="64" y="282"/>
                </a:lnTo>
                <a:lnTo>
                  <a:pt x="73" y="263"/>
                </a:lnTo>
                <a:lnTo>
                  <a:pt x="100" y="245"/>
                </a:lnTo>
                <a:lnTo>
                  <a:pt x="127" y="227"/>
                </a:lnTo>
                <a:lnTo>
                  <a:pt x="146" y="209"/>
                </a:lnTo>
                <a:lnTo>
                  <a:pt x="173" y="182"/>
                </a:lnTo>
                <a:lnTo>
                  <a:pt x="191" y="163"/>
                </a:lnTo>
                <a:lnTo>
                  <a:pt x="218" y="136"/>
                </a:lnTo>
                <a:lnTo>
                  <a:pt x="237" y="118"/>
                </a:lnTo>
                <a:lnTo>
                  <a:pt x="264" y="91"/>
                </a:lnTo>
                <a:lnTo>
                  <a:pt x="282" y="63"/>
                </a:lnTo>
                <a:lnTo>
                  <a:pt x="300" y="36"/>
                </a:lnTo>
                <a:lnTo>
                  <a:pt x="318" y="9"/>
                </a:lnTo>
                <a:lnTo>
                  <a:pt x="318" y="0"/>
                </a:lnTo>
              </a:path>
            </a:pathLst>
          </a:custGeom>
          <a:noFill/>
          <a:ln w="76200" cap="rnd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93211" name="Arc 27"/>
          <p:cNvSpPr>
            <a:spLocks/>
          </p:cNvSpPr>
          <p:nvPr/>
        </p:nvSpPr>
        <p:spPr bwMode="auto">
          <a:xfrm>
            <a:off x="1703388" y="3395663"/>
            <a:ext cx="4641850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162"/>
              <a:gd name="T1" fmla="*/ 0 h 21600"/>
              <a:gd name="T2" fmla="*/ 21162 w 21162"/>
              <a:gd name="T3" fmla="*/ 17239 h 21600"/>
              <a:gd name="T4" fmla="*/ 7 w 2116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62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</a:path>
              <a:path w="21162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0255" y="0"/>
                  <a:pt x="19093" y="7201"/>
                  <a:pt x="21162" y="17238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12" name="Arc 28"/>
          <p:cNvSpPr>
            <a:spLocks/>
          </p:cNvSpPr>
          <p:nvPr/>
        </p:nvSpPr>
        <p:spPr bwMode="auto">
          <a:xfrm rot="10800000">
            <a:off x="3116263" y="1612900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13" name="Line 29"/>
          <p:cNvSpPr>
            <a:spLocks noChangeShapeType="1"/>
          </p:cNvSpPr>
          <p:nvPr/>
        </p:nvSpPr>
        <p:spPr bwMode="auto">
          <a:xfrm flipH="1" flipV="1">
            <a:off x="1644650" y="2563813"/>
            <a:ext cx="5568950" cy="254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14" name="Oval 30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15" name="Line 31"/>
          <p:cNvSpPr>
            <a:spLocks noChangeShapeType="1"/>
          </p:cNvSpPr>
          <p:nvPr/>
        </p:nvSpPr>
        <p:spPr bwMode="auto">
          <a:xfrm>
            <a:off x="4864100" y="2549525"/>
            <a:ext cx="0" cy="25685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16" name="Line 32"/>
          <p:cNvSpPr>
            <a:spLocks noChangeShapeType="1"/>
          </p:cNvSpPr>
          <p:nvPr/>
        </p:nvSpPr>
        <p:spPr bwMode="auto">
          <a:xfrm flipH="1">
            <a:off x="2263775" y="4044950"/>
            <a:ext cx="4964113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17" name="Line 33"/>
          <p:cNvSpPr>
            <a:spLocks noChangeShapeType="1"/>
          </p:cNvSpPr>
          <p:nvPr/>
        </p:nvSpPr>
        <p:spPr bwMode="auto">
          <a:xfrm flipV="1">
            <a:off x="936625" y="4035425"/>
            <a:ext cx="0" cy="1095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3218" name="Object 34"/>
          <p:cNvGraphicFramePr>
            <a:graphicFrameLocks/>
          </p:cNvGraphicFramePr>
          <p:nvPr/>
        </p:nvGraphicFramePr>
        <p:xfrm>
          <a:off x="614363" y="4373563"/>
          <a:ext cx="696912" cy="603250"/>
        </p:xfrm>
        <a:graphic>
          <a:graphicData uri="http://schemas.openxmlformats.org/presentationml/2006/ole">
            <p:oleObj spid="_x0000_s93218" name="Equation" r:id="rId11" imgW="609480" imgH="545760" progId="Equation.2">
              <p:embed/>
            </p:oleObj>
          </a:graphicData>
        </a:graphic>
      </p:graphicFrame>
      <p:sp>
        <p:nvSpPr>
          <p:cNvPr id="93219" name="Line 35"/>
          <p:cNvSpPr>
            <a:spLocks noChangeShapeType="1"/>
          </p:cNvSpPr>
          <p:nvPr/>
        </p:nvSpPr>
        <p:spPr bwMode="auto">
          <a:xfrm>
            <a:off x="2278063" y="5857875"/>
            <a:ext cx="25542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3220" name="Object 36"/>
          <p:cNvGraphicFramePr>
            <a:graphicFrameLocks/>
          </p:cNvGraphicFramePr>
          <p:nvPr/>
        </p:nvGraphicFramePr>
        <p:xfrm>
          <a:off x="3227388" y="5489575"/>
          <a:ext cx="695325" cy="603250"/>
        </p:xfrm>
        <a:graphic>
          <a:graphicData uri="http://schemas.openxmlformats.org/presentationml/2006/ole">
            <p:oleObj spid="_x0000_s93220" name="Equation" r:id="rId12" imgW="609480" imgH="545760" progId="Equation.2">
              <p:embed/>
            </p:oleObj>
          </a:graphicData>
        </a:graphic>
      </p:graphicFrame>
      <p:sp>
        <p:nvSpPr>
          <p:cNvPr id="93221" name="Oval 37"/>
          <p:cNvSpPr>
            <a:spLocks noChangeArrowheads="1"/>
          </p:cNvSpPr>
          <p:nvPr/>
        </p:nvSpPr>
        <p:spPr bwMode="auto">
          <a:xfrm>
            <a:off x="4725988" y="3903663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3222" name="Line 38"/>
          <p:cNvSpPr>
            <a:spLocks noChangeShapeType="1"/>
          </p:cNvSpPr>
          <p:nvPr/>
        </p:nvSpPr>
        <p:spPr bwMode="auto">
          <a:xfrm flipH="1">
            <a:off x="4846638" y="1493838"/>
            <a:ext cx="2366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3223" name="Object 39"/>
          <p:cNvGraphicFramePr>
            <a:graphicFrameLocks/>
          </p:cNvGraphicFramePr>
          <p:nvPr/>
        </p:nvGraphicFramePr>
        <p:xfrm>
          <a:off x="5880100" y="1120775"/>
          <a:ext cx="638175" cy="593725"/>
        </p:xfrm>
        <a:graphic>
          <a:graphicData uri="http://schemas.openxmlformats.org/presentationml/2006/ole">
            <p:oleObj spid="_x0000_s93223" name="Equation" r:id="rId13" imgW="571320" imgH="545760" progId="Equation.2">
              <p:embed/>
            </p:oleObj>
          </a:graphicData>
        </a:graphic>
      </p:graphicFrame>
      <p:sp>
        <p:nvSpPr>
          <p:cNvPr id="93224" name="Line 40"/>
          <p:cNvSpPr>
            <a:spLocks noChangeShapeType="1"/>
          </p:cNvSpPr>
          <p:nvPr/>
        </p:nvSpPr>
        <p:spPr bwMode="auto">
          <a:xfrm>
            <a:off x="8393113" y="2549525"/>
            <a:ext cx="0" cy="14716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93225" name="Object 41"/>
          <p:cNvGraphicFramePr>
            <a:graphicFrameLocks/>
          </p:cNvGraphicFramePr>
          <p:nvPr/>
        </p:nvGraphicFramePr>
        <p:xfrm>
          <a:off x="8081963" y="2908300"/>
          <a:ext cx="639762" cy="593725"/>
        </p:xfrm>
        <a:graphic>
          <a:graphicData uri="http://schemas.openxmlformats.org/presentationml/2006/ole">
            <p:oleObj spid="_x0000_s93225" name="Equation" r:id="rId14" imgW="571320" imgH="545760" progId="Equation.2">
              <p:embed/>
            </p:oleObj>
          </a:graphicData>
        </a:graphic>
      </p:graphicFrame>
      <p:sp>
        <p:nvSpPr>
          <p:cNvPr id="93226" name="Rectangle 42"/>
          <p:cNvSpPr>
            <a:spLocks noChangeArrowheads="1"/>
          </p:cNvSpPr>
          <p:nvPr/>
        </p:nvSpPr>
        <p:spPr bwMode="auto">
          <a:xfrm>
            <a:off x="117475" y="5970588"/>
            <a:ext cx="9064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and</a:t>
            </a:r>
          </a:p>
        </p:txBody>
      </p:sp>
      <p:graphicFrame>
        <p:nvGraphicFramePr>
          <p:cNvPr id="93227" name="Object 43"/>
          <p:cNvGraphicFramePr>
            <a:graphicFrameLocks/>
          </p:cNvGraphicFramePr>
          <p:nvPr/>
        </p:nvGraphicFramePr>
        <p:xfrm>
          <a:off x="1289050" y="6142038"/>
          <a:ext cx="3951288" cy="603250"/>
        </p:xfrm>
        <a:graphic>
          <a:graphicData uri="http://schemas.openxmlformats.org/presentationml/2006/ole">
            <p:oleObj spid="_x0000_s93227" name="Equation" r:id="rId15" imgW="3327120" imgH="545760" progId="Equation.2">
              <p:embed/>
            </p:oleObj>
          </a:graphicData>
        </a:graphic>
      </p:graphicFrame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Trade in Competitive Markets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38250"/>
            <a:ext cx="7772400" cy="4619625"/>
          </a:xfrm>
          <a:noFill/>
          <a:ln/>
        </p:spPr>
        <p:txBody>
          <a:bodyPr/>
          <a:lstStyle/>
          <a:p>
            <a:r>
              <a:rPr lang="en-US"/>
              <a:t>At the new prices p</a:t>
            </a:r>
            <a:r>
              <a:rPr lang="en-US" baseline="-25000"/>
              <a:t>1</a:t>
            </a:r>
            <a:r>
              <a:rPr lang="en-US"/>
              <a:t> and p</a:t>
            </a:r>
            <a:r>
              <a:rPr lang="en-US" baseline="-25000"/>
              <a:t>2</a:t>
            </a:r>
            <a:r>
              <a:rPr lang="en-US"/>
              <a:t> both markets clear; there is a general equilibrium.</a:t>
            </a:r>
          </a:p>
          <a:p>
            <a:r>
              <a:rPr lang="en-US"/>
              <a:t>Trading in competitive markets achieves a particular Pareto-optimal allocation of the endowments.</a:t>
            </a:r>
          </a:p>
          <a:p>
            <a:r>
              <a:rPr lang="en-US"/>
              <a:t>This is an example of the </a:t>
            </a:r>
            <a:r>
              <a:rPr lang="en-US">
                <a:solidFill>
                  <a:schemeClr val="tx2"/>
                </a:solidFill>
              </a:rPr>
              <a:t>First Fundamental Theorem of Welfare Economics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Feasible Allocations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772400" cy="4667250"/>
          </a:xfrm>
          <a:noFill/>
          <a:ln/>
        </p:spPr>
        <p:txBody>
          <a:bodyPr/>
          <a:lstStyle/>
          <a:p>
            <a:r>
              <a:rPr lang="en-US"/>
              <a:t>What allocations of the 8 units of good 1 and the 6 units of good 2 are feasible?</a:t>
            </a:r>
          </a:p>
          <a:p>
            <a:r>
              <a:rPr lang="en-US"/>
              <a:t>How can all of the feasible allocations be depicted by the Edgeworth box diagram?</a:t>
            </a:r>
          </a:p>
          <a:p>
            <a:r>
              <a:rPr lang="en-US"/>
              <a:t>One feasible allocation is the before-trade allocation; i.e. the </a:t>
            </a:r>
            <a:r>
              <a:rPr lang="en-US">
                <a:solidFill>
                  <a:schemeClr val="tx2"/>
                </a:solidFill>
              </a:rPr>
              <a:t>endowment allocation</a:t>
            </a:r>
            <a:r>
              <a:rPr lang="en-US"/>
              <a:t>.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725"/>
            <a:ext cx="7772400" cy="1219200"/>
          </a:xfrm>
          <a:noFill/>
          <a:ln/>
        </p:spPr>
        <p:txBody>
          <a:bodyPr/>
          <a:lstStyle/>
          <a:p>
            <a:r>
              <a:rPr lang="en-US"/>
              <a:t>First Fundamental Theorem of Welfare Economics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Given that consumers’ preferences are well-behaved, trading in perfectly competitive markets implements a Pareto-optimal allocation of the economy’s endowment.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5725"/>
            <a:ext cx="7772400" cy="1219200"/>
          </a:xfrm>
          <a:noFill/>
          <a:ln/>
        </p:spPr>
        <p:txBody>
          <a:bodyPr/>
          <a:lstStyle/>
          <a:p>
            <a:r>
              <a:rPr lang="en-US"/>
              <a:t>Second Fundamental Theorem of Welfare Economics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The First Theorem is followed by a second that states that any Pareto-optimal allocation (i.e. any point on the contract curve) can be achieved by trading in competitive markets provided that endowments are first appropriately rearranged amongst the consumers.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Given that consumers’ preferences are well-behaved, for any Pareto-optimal allocation there are prices and an allocation of the total endowment that makes the Pareto-optimal allocation implementable by trading in competitive markets.</a:t>
            </a:r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85725"/>
            <a:ext cx="7772400" cy="1219200"/>
          </a:xfrm>
          <a:noFill/>
          <a:ln/>
        </p:spPr>
        <p:txBody>
          <a:bodyPr/>
          <a:lstStyle/>
          <a:p>
            <a:r>
              <a:rPr lang="en-US"/>
              <a:t>Second Fundamental Theorem of Welfare Economics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28588"/>
            <a:ext cx="7772400" cy="1219201"/>
          </a:xfrm>
          <a:noFill/>
          <a:ln/>
        </p:spPr>
        <p:txBody>
          <a:bodyPr/>
          <a:lstStyle/>
          <a:p>
            <a:r>
              <a:rPr lang="en-US"/>
              <a:t>Second Fundamental Theorem</a:t>
            </a:r>
          </a:p>
        </p:txBody>
      </p:sp>
      <p:sp>
        <p:nvSpPr>
          <p:cNvPr id="98307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08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09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10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11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6736" name="Object 0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116736" name="Equation" r:id="rId3" imgW="545760" imgH="545760" progId="Equation.2">
              <p:embed/>
            </p:oleObj>
          </a:graphicData>
        </a:graphic>
      </p:graphicFrame>
      <p:graphicFrame>
        <p:nvGraphicFramePr>
          <p:cNvPr id="116737" name="Object 1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116737" name="Equation" r:id="rId4" imgW="545760" imgH="545760" progId="Equation.2">
              <p:embed/>
            </p:oleObj>
          </a:graphicData>
        </a:graphic>
      </p:graphicFrame>
      <p:graphicFrame>
        <p:nvGraphicFramePr>
          <p:cNvPr id="116738" name="Object 2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116738" name="Equation" r:id="rId5" imgW="482400" imgH="545760" progId="Equation.2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116739" name="Equation" r:id="rId6" imgW="482400" imgH="545760" progId="Equation.2">
              <p:embed/>
            </p:oleObj>
          </a:graphicData>
        </a:graphic>
      </p:graphicFrame>
      <p:sp>
        <p:nvSpPr>
          <p:cNvPr id="98316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98317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18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6740" name="Object 4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116740" name="Equation" r:id="rId7" imgW="507960" imgH="545760" progId="Equation.2">
              <p:embed/>
            </p:oleObj>
          </a:graphicData>
        </a:graphic>
      </p:graphicFrame>
      <p:graphicFrame>
        <p:nvGraphicFramePr>
          <p:cNvPr id="116741" name="Object 5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116741" name="Equation" r:id="rId8" imgW="507960" imgH="545760" progId="Equation.2">
              <p:embed/>
            </p:oleObj>
          </a:graphicData>
        </a:graphic>
      </p:graphicFrame>
      <p:graphicFrame>
        <p:nvGraphicFramePr>
          <p:cNvPr id="116742" name="Object 6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116742" name="Equation" r:id="rId9" imgW="444240" imgH="545760" progId="Equation.2">
              <p:embed/>
            </p:oleObj>
          </a:graphicData>
        </a:graphic>
      </p:graphicFrame>
      <p:graphicFrame>
        <p:nvGraphicFramePr>
          <p:cNvPr id="116743" name="Object 7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116743" name="Equation" r:id="rId10" imgW="444240" imgH="545760" progId="Equation.2">
              <p:embed/>
            </p:oleObj>
          </a:graphicData>
        </a:graphic>
      </p:graphicFrame>
      <p:sp>
        <p:nvSpPr>
          <p:cNvPr id="98323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98324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25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26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27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28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29" name="Arc 25"/>
          <p:cNvSpPr>
            <a:spLocks/>
          </p:cNvSpPr>
          <p:nvPr/>
        </p:nvSpPr>
        <p:spPr bwMode="auto">
          <a:xfrm>
            <a:off x="3733800" y="2940050"/>
            <a:ext cx="3146425" cy="2192338"/>
          </a:xfrm>
          <a:custGeom>
            <a:avLst/>
            <a:gdLst>
              <a:gd name="G0" fmla="+- 11 0 0"/>
              <a:gd name="G1" fmla="+- 21600 0 0"/>
              <a:gd name="G2" fmla="+- 21600 0 0"/>
              <a:gd name="T0" fmla="*/ 0 w 21611"/>
              <a:gd name="T1" fmla="*/ 0 h 21600"/>
              <a:gd name="T2" fmla="*/ 21611 w 21611"/>
              <a:gd name="T3" fmla="*/ 21600 h 21600"/>
              <a:gd name="T4" fmla="*/ 11 w 216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1" h="21600" fill="none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</a:path>
              <a:path w="21611" h="21600" stroke="0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  <a:lnTo>
                  <a:pt x="11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30" name="Arc 26"/>
          <p:cNvSpPr>
            <a:spLocks/>
          </p:cNvSpPr>
          <p:nvPr/>
        </p:nvSpPr>
        <p:spPr bwMode="auto">
          <a:xfrm>
            <a:off x="5032375" y="2852738"/>
            <a:ext cx="1949450" cy="1862137"/>
          </a:xfrm>
          <a:custGeom>
            <a:avLst/>
            <a:gdLst>
              <a:gd name="G0" fmla="+- 18 0 0"/>
              <a:gd name="G1" fmla="+- 21600 0 0"/>
              <a:gd name="G2" fmla="+- 21600 0 0"/>
              <a:gd name="T0" fmla="*/ 0 w 21618"/>
              <a:gd name="T1" fmla="*/ 0 h 21600"/>
              <a:gd name="T2" fmla="*/ 21618 w 21618"/>
              <a:gd name="T3" fmla="*/ 21600 h 21600"/>
              <a:gd name="T4" fmla="*/ 18 w 2161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8" h="21600" fill="none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</a:path>
              <a:path w="21618" h="21600" stroke="0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  <a:lnTo>
                  <a:pt x="18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31" name="Arc 27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32" name="Arc 28"/>
          <p:cNvSpPr>
            <a:spLocks/>
          </p:cNvSpPr>
          <p:nvPr/>
        </p:nvSpPr>
        <p:spPr bwMode="auto">
          <a:xfrm>
            <a:off x="0" y="3876675"/>
            <a:ext cx="5192713" cy="2981325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4 w 20279"/>
              <a:gd name="T1" fmla="*/ 0 h 21191"/>
              <a:gd name="T2" fmla="*/ 20279 w 20279"/>
              <a:gd name="T3" fmla="*/ 13754 h 21191"/>
              <a:gd name="T4" fmla="*/ 0 w 20279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79" h="21191" fill="none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</a:path>
              <a:path w="20279" h="21191" stroke="0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33" name="Arc 29"/>
          <p:cNvSpPr>
            <a:spLocks/>
          </p:cNvSpPr>
          <p:nvPr/>
        </p:nvSpPr>
        <p:spPr bwMode="auto">
          <a:xfrm rot="10800000">
            <a:off x="2563813" y="2897188"/>
            <a:ext cx="2073275" cy="1908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34" name="Arc 30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35" name="Arc 31"/>
          <p:cNvSpPr>
            <a:spLocks/>
          </p:cNvSpPr>
          <p:nvPr/>
        </p:nvSpPr>
        <p:spPr bwMode="auto">
          <a:xfrm rot="10800000">
            <a:off x="4348163" y="939800"/>
            <a:ext cx="3675062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19230"/>
              <a:gd name="T1" fmla="*/ 0 h 21510"/>
              <a:gd name="T2" fmla="*/ 19230 w 19230"/>
              <a:gd name="T3" fmla="*/ 11673 h 21510"/>
              <a:gd name="T4" fmla="*/ 0 w 19230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30" h="21510" fill="none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</a:path>
              <a:path w="19230" h="21510" stroke="0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36" name="Arc 32"/>
          <p:cNvSpPr>
            <a:spLocks/>
          </p:cNvSpPr>
          <p:nvPr/>
        </p:nvSpPr>
        <p:spPr bwMode="auto">
          <a:xfrm rot="10800000">
            <a:off x="4973638" y="795338"/>
            <a:ext cx="3676650" cy="2874962"/>
          </a:xfrm>
          <a:custGeom>
            <a:avLst/>
            <a:gdLst>
              <a:gd name="G0" fmla="+- 0 0 0"/>
              <a:gd name="G1" fmla="+- 20867 0 0"/>
              <a:gd name="G2" fmla="+- 21600 0 0"/>
              <a:gd name="T0" fmla="*/ 5581 w 19241"/>
              <a:gd name="T1" fmla="*/ 0 h 20867"/>
              <a:gd name="T2" fmla="*/ 19241 w 19241"/>
              <a:gd name="T3" fmla="*/ 11052 h 20867"/>
              <a:gd name="T4" fmla="*/ 0 w 19241"/>
              <a:gd name="T5" fmla="*/ 20867 h 20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41" h="20867" fill="none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</a:path>
              <a:path w="19241" h="20867" stroke="0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  <a:lnTo>
                  <a:pt x="0" y="20867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38" name="Rectangle 34"/>
          <p:cNvSpPr>
            <a:spLocks noChangeArrowheads="1"/>
          </p:cNvSpPr>
          <p:nvPr/>
        </p:nvSpPr>
        <p:spPr bwMode="auto">
          <a:xfrm>
            <a:off x="1169988" y="5780088"/>
            <a:ext cx="38211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The contract curve</a:t>
            </a:r>
          </a:p>
        </p:txBody>
      </p:sp>
      <p:sp>
        <p:nvSpPr>
          <p:cNvPr id="98339" name="Line 35"/>
          <p:cNvSpPr>
            <a:spLocks noChangeShapeType="1"/>
          </p:cNvSpPr>
          <p:nvPr/>
        </p:nvSpPr>
        <p:spPr bwMode="auto">
          <a:xfrm flipV="1">
            <a:off x="3857625" y="4400550"/>
            <a:ext cx="404813" cy="14097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8345" name="Freeform 41"/>
          <p:cNvSpPr>
            <a:spLocks/>
          </p:cNvSpPr>
          <p:nvPr/>
        </p:nvSpPr>
        <p:spPr bwMode="auto">
          <a:xfrm>
            <a:off x="2743200" y="2762250"/>
            <a:ext cx="3943350" cy="2162175"/>
          </a:xfrm>
          <a:custGeom>
            <a:avLst/>
            <a:gdLst/>
            <a:ahLst/>
            <a:cxnLst>
              <a:cxn ang="0">
                <a:pos x="0" y="1362"/>
              </a:cxn>
              <a:cxn ang="0">
                <a:pos x="576" y="1134"/>
              </a:cxn>
              <a:cxn ang="0">
                <a:pos x="1176" y="924"/>
              </a:cxn>
              <a:cxn ang="0">
                <a:pos x="1524" y="612"/>
              </a:cxn>
              <a:cxn ang="0">
                <a:pos x="1824" y="384"/>
              </a:cxn>
              <a:cxn ang="0">
                <a:pos x="2076" y="216"/>
              </a:cxn>
              <a:cxn ang="0">
                <a:pos x="2484" y="0"/>
              </a:cxn>
            </a:cxnLst>
            <a:rect l="0" t="0" r="r" b="b"/>
            <a:pathLst>
              <a:path w="2484" h="1362">
                <a:moveTo>
                  <a:pt x="0" y="1362"/>
                </a:moveTo>
                <a:cubicBezTo>
                  <a:pt x="190" y="1284"/>
                  <a:pt x="380" y="1207"/>
                  <a:pt x="576" y="1134"/>
                </a:cubicBezTo>
                <a:cubicBezTo>
                  <a:pt x="772" y="1061"/>
                  <a:pt x="1018" y="1011"/>
                  <a:pt x="1176" y="924"/>
                </a:cubicBezTo>
                <a:cubicBezTo>
                  <a:pt x="1334" y="837"/>
                  <a:pt x="1416" y="702"/>
                  <a:pt x="1524" y="612"/>
                </a:cubicBezTo>
                <a:cubicBezTo>
                  <a:pt x="1632" y="522"/>
                  <a:pt x="1732" y="450"/>
                  <a:pt x="1824" y="384"/>
                </a:cubicBezTo>
                <a:cubicBezTo>
                  <a:pt x="1916" y="318"/>
                  <a:pt x="1966" y="280"/>
                  <a:pt x="2076" y="216"/>
                </a:cubicBezTo>
                <a:cubicBezTo>
                  <a:pt x="2186" y="152"/>
                  <a:pt x="2335" y="76"/>
                  <a:pt x="2484" y="0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28588"/>
            <a:ext cx="7772400" cy="1219201"/>
          </a:xfrm>
          <a:noFill/>
          <a:ln/>
        </p:spPr>
        <p:txBody>
          <a:bodyPr/>
          <a:lstStyle/>
          <a:p>
            <a:r>
              <a:rPr lang="en-US"/>
              <a:t>Second Fundamental Theorem</a:t>
            </a:r>
          </a:p>
        </p:txBody>
      </p:sp>
      <p:sp>
        <p:nvSpPr>
          <p:cNvPr id="110595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596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597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598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0600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110600" name="Equation" r:id="rId3" imgW="545760" imgH="545760" progId="Equation.2">
              <p:embed/>
            </p:oleObj>
          </a:graphicData>
        </a:graphic>
      </p:graphicFrame>
      <p:graphicFrame>
        <p:nvGraphicFramePr>
          <p:cNvPr id="110601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110601" name="Equation" r:id="rId4" imgW="545760" imgH="545760" progId="Equation.2">
              <p:embed/>
            </p:oleObj>
          </a:graphicData>
        </a:graphic>
      </p:graphicFrame>
      <p:graphicFrame>
        <p:nvGraphicFramePr>
          <p:cNvPr id="110602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110602" name="Equation" r:id="rId5" imgW="482400" imgH="545760" progId="Equation.2">
              <p:embed/>
            </p:oleObj>
          </a:graphicData>
        </a:graphic>
      </p:graphicFrame>
      <p:graphicFrame>
        <p:nvGraphicFramePr>
          <p:cNvPr id="110603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110603" name="Equation" r:id="rId6" imgW="482400" imgH="545760" progId="Equation.2">
              <p:embed/>
            </p:oleObj>
          </a:graphicData>
        </a:graphic>
      </p:graphicFrame>
      <p:sp>
        <p:nvSpPr>
          <p:cNvPr id="110604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110605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06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0607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110607" name="Equation" r:id="rId7" imgW="507960" imgH="545760" progId="Equation.2">
              <p:embed/>
            </p:oleObj>
          </a:graphicData>
        </a:graphic>
      </p:graphicFrame>
      <p:graphicFrame>
        <p:nvGraphicFramePr>
          <p:cNvPr id="110608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110608" name="Equation" r:id="rId8" imgW="507960" imgH="545760" progId="Equation.2">
              <p:embed/>
            </p:oleObj>
          </a:graphicData>
        </a:graphic>
      </p:graphicFrame>
      <p:graphicFrame>
        <p:nvGraphicFramePr>
          <p:cNvPr id="110609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110609" name="Equation" r:id="rId9" imgW="444240" imgH="545760" progId="Equation.2">
              <p:embed/>
            </p:oleObj>
          </a:graphicData>
        </a:graphic>
      </p:graphicFrame>
      <p:graphicFrame>
        <p:nvGraphicFramePr>
          <p:cNvPr id="110610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110610" name="Equation" r:id="rId10" imgW="444240" imgH="545760" progId="Equation.2">
              <p:embed/>
            </p:oleObj>
          </a:graphicData>
        </a:graphic>
      </p:graphicFrame>
      <p:sp>
        <p:nvSpPr>
          <p:cNvPr id="110611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110612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13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14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15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16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17" name="Arc 25"/>
          <p:cNvSpPr>
            <a:spLocks/>
          </p:cNvSpPr>
          <p:nvPr/>
        </p:nvSpPr>
        <p:spPr bwMode="auto">
          <a:xfrm>
            <a:off x="3733800" y="2940050"/>
            <a:ext cx="3146425" cy="2192338"/>
          </a:xfrm>
          <a:custGeom>
            <a:avLst/>
            <a:gdLst>
              <a:gd name="G0" fmla="+- 11 0 0"/>
              <a:gd name="G1" fmla="+- 21600 0 0"/>
              <a:gd name="G2" fmla="+- 21600 0 0"/>
              <a:gd name="T0" fmla="*/ 0 w 21611"/>
              <a:gd name="T1" fmla="*/ 0 h 21600"/>
              <a:gd name="T2" fmla="*/ 21611 w 21611"/>
              <a:gd name="T3" fmla="*/ 21600 h 21600"/>
              <a:gd name="T4" fmla="*/ 11 w 216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1" h="21600" fill="none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</a:path>
              <a:path w="21611" h="21600" stroke="0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  <a:lnTo>
                  <a:pt x="11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18" name="Arc 26"/>
          <p:cNvSpPr>
            <a:spLocks/>
          </p:cNvSpPr>
          <p:nvPr/>
        </p:nvSpPr>
        <p:spPr bwMode="auto">
          <a:xfrm>
            <a:off x="5032375" y="2852738"/>
            <a:ext cx="1949450" cy="1862137"/>
          </a:xfrm>
          <a:custGeom>
            <a:avLst/>
            <a:gdLst>
              <a:gd name="G0" fmla="+- 18 0 0"/>
              <a:gd name="G1" fmla="+- 21600 0 0"/>
              <a:gd name="G2" fmla="+- 21600 0 0"/>
              <a:gd name="T0" fmla="*/ 0 w 21618"/>
              <a:gd name="T1" fmla="*/ 0 h 21600"/>
              <a:gd name="T2" fmla="*/ 21618 w 21618"/>
              <a:gd name="T3" fmla="*/ 21600 h 21600"/>
              <a:gd name="T4" fmla="*/ 18 w 2161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8" h="21600" fill="none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</a:path>
              <a:path w="21618" h="21600" stroke="0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  <a:lnTo>
                  <a:pt x="18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19" name="Arc 27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20" name="Arc 28"/>
          <p:cNvSpPr>
            <a:spLocks/>
          </p:cNvSpPr>
          <p:nvPr/>
        </p:nvSpPr>
        <p:spPr bwMode="auto">
          <a:xfrm>
            <a:off x="0" y="3876675"/>
            <a:ext cx="5192713" cy="2981325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4 w 20279"/>
              <a:gd name="T1" fmla="*/ 0 h 21191"/>
              <a:gd name="T2" fmla="*/ 20279 w 20279"/>
              <a:gd name="T3" fmla="*/ 13754 h 21191"/>
              <a:gd name="T4" fmla="*/ 0 w 20279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79" h="21191" fill="none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</a:path>
              <a:path w="20279" h="21191" stroke="0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21" name="Arc 29"/>
          <p:cNvSpPr>
            <a:spLocks/>
          </p:cNvSpPr>
          <p:nvPr/>
        </p:nvSpPr>
        <p:spPr bwMode="auto">
          <a:xfrm rot="10800000">
            <a:off x="2563813" y="2897188"/>
            <a:ext cx="2073275" cy="1908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22" name="Arc 30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23" name="Arc 31"/>
          <p:cNvSpPr>
            <a:spLocks/>
          </p:cNvSpPr>
          <p:nvPr/>
        </p:nvSpPr>
        <p:spPr bwMode="auto">
          <a:xfrm rot="10800000">
            <a:off x="4348163" y="939800"/>
            <a:ext cx="3675062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19230"/>
              <a:gd name="T1" fmla="*/ 0 h 21510"/>
              <a:gd name="T2" fmla="*/ 19230 w 19230"/>
              <a:gd name="T3" fmla="*/ 11673 h 21510"/>
              <a:gd name="T4" fmla="*/ 0 w 19230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30" h="21510" fill="none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</a:path>
              <a:path w="19230" h="21510" stroke="0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24" name="Arc 32"/>
          <p:cNvSpPr>
            <a:spLocks/>
          </p:cNvSpPr>
          <p:nvPr/>
        </p:nvSpPr>
        <p:spPr bwMode="auto">
          <a:xfrm rot="10800000">
            <a:off x="4973638" y="795338"/>
            <a:ext cx="3676650" cy="2874962"/>
          </a:xfrm>
          <a:custGeom>
            <a:avLst/>
            <a:gdLst>
              <a:gd name="G0" fmla="+- 0 0 0"/>
              <a:gd name="G1" fmla="+- 20867 0 0"/>
              <a:gd name="G2" fmla="+- 21600 0 0"/>
              <a:gd name="T0" fmla="*/ 5581 w 19241"/>
              <a:gd name="T1" fmla="*/ 0 h 20867"/>
              <a:gd name="T2" fmla="*/ 19241 w 19241"/>
              <a:gd name="T3" fmla="*/ 11052 h 20867"/>
              <a:gd name="T4" fmla="*/ 0 w 19241"/>
              <a:gd name="T5" fmla="*/ 20867 h 20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41" h="20867" fill="none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</a:path>
              <a:path w="19241" h="20867" stroke="0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  <a:lnTo>
                  <a:pt x="0" y="20867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32" name="Freeform 40"/>
          <p:cNvSpPr>
            <a:spLocks/>
          </p:cNvSpPr>
          <p:nvPr/>
        </p:nvSpPr>
        <p:spPr bwMode="auto">
          <a:xfrm>
            <a:off x="2743200" y="2762250"/>
            <a:ext cx="3943350" cy="2162175"/>
          </a:xfrm>
          <a:custGeom>
            <a:avLst/>
            <a:gdLst/>
            <a:ahLst/>
            <a:cxnLst>
              <a:cxn ang="0">
                <a:pos x="0" y="1362"/>
              </a:cxn>
              <a:cxn ang="0">
                <a:pos x="576" y="1134"/>
              </a:cxn>
              <a:cxn ang="0">
                <a:pos x="1176" y="924"/>
              </a:cxn>
              <a:cxn ang="0">
                <a:pos x="1524" y="612"/>
              </a:cxn>
              <a:cxn ang="0">
                <a:pos x="1824" y="384"/>
              </a:cxn>
              <a:cxn ang="0">
                <a:pos x="2076" y="216"/>
              </a:cxn>
              <a:cxn ang="0">
                <a:pos x="2484" y="0"/>
              </a:cxn>
            </a:cxnLst>
            <a:rect l="0" t="0" r="r" b="b"/>
            <a:pathLst>
              <a:path w="2484" h="1362">
                <a:moveTo>
                  <a:pt x="0" y="1362"/>
                </a:moveTo>
                <a:cubicBezTo>
                  <a:pt x="190" y="1284"/>
                  <a:pt x="380" y="1207"/>
                  <a:pt x="576" y="1134"/>
                </a:cubicBezTo>
                <a:cubicBezTo>
                  <a:pt x="772" y="1061"/>
                  <a:pt x="1018" y="1011"/>
                  <a:pt x="1176" y="924"/>
                </a:cubicBezTo>
                <a:cubicBezTo>
                  <a:pt x="1334" y="837"/>
                  <a:pt x="1416" y="702"/>
                  <a:pt x="1524" y="612"/>
                </a:cubicBezTo>
                <a:cubicBezTo>
                  <a:pt x="1632" y="522"/>
                  <a:pt x="1732" y="450"/>
                  <a:pt x="1824" y="384"/>
                </a:cubicBezTo>
                <a:cubicBezTo>
                  <a:pt x="1916" y="318"/>
                  <a:pt x="1966" y="280"/>
                  <a:pt x="2076" y="216"/>
                </a:cubicBezTo>
                <a:cubicBezTo>
                  <a:pt x="2186" y="152"/>
                  <a:pt x="2335" y="76"/>
                  <a:pt x="2484" y="0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33" name="Oval 41"/>
          <p:cNvSpPr>
            <a:spLocks noChangeArrowheads="1"/>
          </p:cNvSpPr>
          <p:nvPr/>
        </p:nvSpPr>
        <p:spPr bwMode="auto">
          <a:xfrm>
            <a:off x="4767263" y="384968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34" name="Line 42"/>
          <p:cNvSpPr>
            <a:spLocks noChangeShapeType="1"/>
          </p:cNvSpPr>
          <p:nvPr/>
        </p:nvSpPr>
        <p:spPr bwMode="auto">
          <a:xfrm>
            <a:off x="3784600" y="3441700"/>
            <a:ext cx="3022600" cy="146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35" name="Arc 43"/>
          <p:cNvSpPr>
            <a:spLocks/>
          </p:cNvSpPr>
          <p:nvPr/>
        </p:nvSpPr>
        <p:spPr bwMode="auto">
          <a:xfrm>
            <a:off x="1704975" y="33226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36" name="Arc 44"/>
          <p:cNvSpPr>
            <a:spLocks/>
          </p:cNvSpPr>
          <p:nvPr/>
        </p:nvSpPr>
        <p:spPr bwMode="auto">
          <a:xfrm rot="10800000">
            <a:off x="3444875" y="15716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37" name="Line 45"/>
          <p:cNvSpPr>
            <a:spLocks noChangeShapeType="1"/>
          </p:cNvSpPr>
          <p:nvPr/>
        </p:nvSpPr>
        <p:spPr bwMode="auto">
          <a:xfrm flipV="1">
            <a:off x="4903788" y="2565400"/>
            <a:ext cx="0" cy="25558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0638" name="Line 46"/>
          <p:cNvSpPr>
            <a:spLocks noChangeShapeType="1"/>
          </p:cNvSpPr>
          <p:nvPr/>
        </p:nvSpPr>
        <p:spPr bwMode="auto">
          <a:xfrm flipH="1">
            <a:off x="2259013" y="3990975"/>
            <a:ext cx="4972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0639" name="Object 47"/>
          <p:cNvGraphicFramePr>
            <a:graphicFrameLocks/>
          </p:cNvGraphicFramePr>
          <p:nvPr/>
        </p:nvGraphicFramePr>
        <p:xfrm>
          <a:off x="1436688" y="3538538"/>
          <a:ext cx="738187" cy="633412"/>
        </p:xfrm>
        <a:graphic>
          <a:graphicData uri="http://schemas.openxmlformats.org/presentationml/2006/ole">
            <p:oleObj spid="_x0000_s110639" name="Equation" r:id="rId11" imgW="647640" imgH="571320" progId="Equation.3">
              <p:embed/>
            </p:oleObj>
          </a:graphicData>
        </a:graphic>
      </p:graphicFrame>
      <p:graphicFrame>
        <p:nvGraphicFramePr>
          <p:cNvPr id="110640" name="Object 48"/>
          <p:cNvGraphicFramePr>
            <a:graphicFrameLocks/>
          </p:cNvGraphicFramePr>
          <p:nvPr/>
        </p:nvGraphicFramePr>
        <p:xfrm>
          <a:off x="7343775" y="3538538"/>
          <a:ext cx="708025" cy="633412"/>
        </p:xfrm>
        <a:graphic>
          <a:graphicData uri="http://schemas.openxmlformats.org/presentationml/2006/ole">
            <p:oleObj spid="_x0000_s110640" name="Equation" r:id="rId12" imgW="622080" imgH="571320" progId="Equation.3">
              <p:embed/>
            </p:oleObj>
          </a:graphicData>
        </a:graphic>
      </p:graphicFrame>
      <p:graphicFrame>
        <p:nvGraphicFramePr>
          <p:cNvPr id="110641" name="Object 49"/>
          <p:cNvGraphicFramePr>
            <a:graphicFrameLocks/>
          </p:cNvGraphicFramePr>
          <p:nvPr/>
        </p:nvGraphicFramePr>
        <p:xfrm>
          <a:off x="4532313" y="5208588"/>
          <a:ext cx="752475" cy="642937"/>
        </p:xfrm>
        <a:graphic>
          <a:graphicData uri="http://schemas.openxmlformats.org/presentationml/2006/ole">
            <p:oleObj spid="_x0000_s110641" name="Equation" r:id="rId13" imgW="647640" imgH="571320" progId="Equation.3">
              <p:embed/>
            </p:oleObj>
          </a:graphicData>
        </a:graphic>
      </p:graphicFrame>
      <p:graphicFrame>
        <p:nvGraphicFramePr>
          <p:cNvPr id="110642" name="Object 50"/>
          <p:cNvGraphicFramePr>
            <a:graphicFrameLocks/>
          </p:cNvGraphicFramePr>
          <p:nvPr/>
        </p:nvGraphicFramePr>
        <p:xfrm>
          <a:off x="4573588" y="1843088"/>
          <a:ext cx="720725" cy="642937"/>
        </p:xfrm>
        <a:graphic>
          <a:graphicData uri="http://schemas.openxmlformats.org/presentationml/2006/ole">
            <p:oleObj spid="_x0000_s110642" name="Equation" r:id="rId14" imgW="622080" imgH="571320" progId="Equation.3">
              <p:embed/>
            </p:oleObj>
          </a:graphicData>
        </a:graphic>
      </p:graphicFrame>
      <p:sp>
        <p:nvSpPr>
          <p:cNvPr id="110643" name="Text Box 51"/>
          <p:cNvSpPr txBox="1">
            <a:spLocks noChangeArrowheads="1"/>
          </p:cNvSpPr>
          <p:nvPr/>
        </p:nvSpPr>
        <p:spPr bwMode="auto">
          <a:xfrm>
            <a:off x="288925" y="5702300"/>
            <a:ext cx="184150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28588"/>
            <a:ext cx="7772400" cy="1219201"/>
          </a:xfrm>
          <a:noFill/>
          <a:ln/>
        </p:spPr>
        <p:txBody>
          <a:bodyPr/>
          <a:lstStyle/>
          <a:p>
            <a:r>
              <a:rPr lang="en-US"/>
              <a:t>Second Fundamental Theorem</a:t>
            </a:r>
          </a:p>
        </p:txBody>
      </p:sp>
      <p:sp>
        <p:nvSpPr>
          <p:cNvPr id="111619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20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21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22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23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1624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111624" name="Equation" r:id="rId3" imgW="545760" imgH="545760" progId="Equation.2">
              <p:embed/>
            </p:oleObj>
          </a:graphicData>
        </a:graphic>
      </p:graphicFrame>
      <p:graphicFrame>
        <p:nvGraphicFramePr>
          <p:cNvPr id="111625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111625" name="Equation" r:id="rId4" imgW="545760" imgH="545760" progId="Equation.2">
              <p:embed/>
            </p:oleObj>
          </a:graphicData>
        </a:graphic>
      </p:graphicFrame>
      <p:graphicFrame>
        <p:nvGraphicFramePr>
          <p:cNvPr id="111626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111626" name="Equation" r:id="rId5" imgW="482400" imgH="545760" progId="Equation.2">
              <p:embed/>
            </p:oleObj>
          </a:graphicData>
        </a:graphic>
      </p:graphicFrame>
      <p:graphicFrame>
        <p:nvGraphicFramePr>
          <p:cNvPr id="111627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111627" name="Equation" r:id="rId6" imgW="482400" imgH="545760" progId="Equation.2">
              <p:embed/>
            </p:oleObj>
          </a:graphicData>
        </a:graphic>
      </p:graphicFrame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1631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111631" name="Equation" r:id="rId7" imgW="507960" imgH="545760" progId="Equation.2">
              <p:embed/>
            </p:oleObj>
          </a:graphicData>
        </a:graphic>
      </p:graphicFrame>
      <p:graphicFrame>
        <p:nvGraphicFramePr>
          <p:cNvPr id="111632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111632" name="Equation" r:id="rId8" imgW="507960" imgH="545760" progId="Equation.2">
              <p:embed/>
            </p:oleObj>
          </a:graphicData>
        </a:graphic>
      </p:graphicFrame>
      <p:graphicFrame>
        <p:nvGraphicFramePr>
          <p:cNvPr id="111633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111633" name="Equation" r:id="rId9" imgW="444240" imgH="545760" progId="Equation.2">
              <p:embed/>
            </p:oleObj>
          </a:graphicData>
        </a:graphic>
      </p:graphicFrame>
      <p:graphicFrame>
        <p:nvGraphicFramePr>
          <p:cNvPr id="111634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111634" name="Equation" r:id="rId10" imgW="444240" imgH="545760" progId="Equation.2">
              <p:embed/>
            </p:oleObj>
          </a:graphicData>
        </a:graphic>
      </p:graphicFrame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111636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37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40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41" name="Arc 25"/>
          <p:cNvSpPr>
            <a:spLocks/>
          </p:cNvSpPr>
          <p:nvPr/>
        </p:nvSpPr>
        <p:spPr bwMode="auto">
          <a:xfrm>
            <a:off x="3733800" y="2940050"/>
            <a:ext cx="3146425" cy="2192338"/>
          </a:xfrm>
          <a:custGeom>
            <a:avLst/>
            <a:gdLst>
              <a:gd name="G0" fmla="+- 11 0 0"/>
              <a:gd name="G1" fmla="+- 21600 0 0"/>
              <a:gd name="G2" fmla="+- 21600 0 0"/>
              <a:gd name="T0" fmla="*/ 0 w 21611"/>
              <a:gd name="T1" fmla="*/ 0 h 21600"/>
              <a:gd name="T2" fmla="*/ 21611 w 21611"/>
              <a:gd name="T3" fmla="*/ 21600 h 21600"/>
              <a:gd name="T4" fmla="*/ 11 w 216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1" h="21600" fill="none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</a:path>
              <a:path w="21611" h="21600" stroke="0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  <a:lnTo>
                  <a:pt x="11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47" name="Arc 31"/>
          <p:cNvSpPr>
            <a:spLocks/>
          </p:cNvSpPr>
          <p:nvPr/>
        </p:nvSpPr>
        <p:spPr bwMode="auto">
          <a:xfrm rot="10800000">
            <a:off x="4348163" y="939800"/>
            <a:ext cx="3675062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19230"/>
              <a:gd name="T1" fmla="*/ 0 h 21510"/>
              <a:gd name="T2" fmla="*/ 19230 w 19230"/>
              <a:gd name="T3" fmla="*/ 11673 h 21510"/>
              <a:gd name="T4" fmla="*/ 0 w 19230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30" h="21510" fill="none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</a:path>
              <a:path w="19230" h="21510" stroke="0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49" name="Freeform 33"/>
          <p:cNvSpPr>
            <a:spLocks/>
          </p:cNvSpPr>
          <p:nvPr/>
        </p:nvSpPr>
        <p:spPr bwMode="auto">
          <a:xfrm>
            <a:off x="2743200" y="2762250"/>
            <a:ext cx="3943350" cy="2162175"/>
          </a:xfrm>
          <a:custGeom>
            <a:avLst/>
            <a:gdLst/>
            <a:ahLst/>
            <a:cxnLst>
              <a:cxn ang="0">
                <a:pos x="0" y="1362"/>
              </a:cxn>
              <a:cxn ang="0">
                <a:pos x="576" y="1134"/>
              </a:cxn>
              <a:cxn ang="0">
                <a:pos x="1176" y="924"/>
              </a:cxn>
              <a:cxn ang="0">
                <a:pos x="1524" y="612"/>
              </a:cxn>
              <a:cxn ang="0">
                <a:pos x="1824" y="384"/>
              </a:cxn>
              <a:cxn ang="0">
                <a:pos x="2076" y="216"/>
              </a:cxn>
              <a:cxn ang="0">
                <a:pos x="2484" y="0"/>
              </a:cxn>
            </a:cxnLst>
            <a:rect l="0" t="0" r="r" b="b"/>
            <a:pathLst>
              <a:path w="2484" h="1362">
                <a:moveTo>
                  <a:pt x="0" y="1362"/>
                </a:moveTo>
                <a:cubicBezTo>
                  <a:pt x="190" y="1284"/>
                  <a:pt x="380" y="1207"/>
                  <a:pt x="576" y="1134"/>
                </a:cubicBezTo>
                <a:cubicBezTo>
                  <a:pt x="772" y="1061"/>
                  <a:pt x="1018" y="1011"/>
                  <a:pt x="1176" y="924"/>
                </a:cubicBezTo>
                <a:cubicBezTo>
                  <a:pt x="1334" y="837"/>
                  <a:pt x="1416" y="702"/>
                  <a:pt x="1524" y="612"/>
                </a:cubicBezTo>
                <a:cubicBezTo>
                  <a:pt x="1632" y="522"/>
                  <a:pt x="1732" y="450"/>
                  <a:pt x="1824" y="384"/>
                </a:cubicBezTo>
                <a:cubicBezTo>
                  <a:pt x="1916" y="318"/>
                  <a:pt x="1966" y="280"/>
                  <a:pt x="2076" y="216"/>
                </a:cubicBezTo>
                <a:cubicBezTo>
                  <a:pt x="2186" y="152"/>
                  <a:pt x="2335" y="76"/>
                  <a:pt x="2484" y="0"/>
                </a:cubicBezTo>
              </a:path>
            </a:pathLst>
          </a:custGeom>
          <a:noFill/>
          <a:ln w="76200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50" name="Oval 34"/>
          <p:cNvSpPr>
            <a:spLocks noChangeArrowheads="1"/>
          </p:cNvSpPr>
          <p:nvPr/>
        </p:nvSpPr>
        <p:spPr bwMode="auto">
          <a:xfrm>
            <a:off x="4767263" y="3849688"/>
            <a:ext cx="261937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51" name="Line 35"/>
          <p:cNvSpPr>
            <a:spLocks noChangeShapeType="1"/>
          </p:cNvSpPr>
          <p:nvPr/>
        </p:nvSpPr>
        <p:spPr bwMode="auto">
          <a:xfrm>
            <a:off x="3784600" y="3441700"/>
            <a:ext cx="3022600" cy="14605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52" name="Arc 36"/>
          <p:cNvSpPr>
            <a:spLocks/>
          </p:cNvSpPr>
          <p:nvPr/>
        </p:nvSpPr>
        <p:spPr bwMode="auto">
          <a:xfrm>
            <a:off x="1704975" y="33226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53" name="Arc 37"/>
          <p:cNvSpPr>
            <a:spLocks/>
          </p:cNvSpPr>
          <p:nvPr/>
        </p:nvSpPr>
        <p:spPr bwMode="auto">
          <a:xfrm rot="10800000">
            <a:off x="3444875" y="15716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54" name="Line 38"/>
          <p:cNvSpPr>
            <a:spLocks noChangeShapeType="1"/>
          </p:cNvSpPr>
          <p:nvPr/>
        </p:nvSpPr>
        <p:spPr bwMode="auto">
          <a:xfrm flipV="1">
            <a:off x="4903788" y="2565400"/>
            <a:ext cx="0" cy="25558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1655" name="Line 39"/>
          <p:cNvSpPr>
            <a:spLocks noChangeShapeType="1"/>
          </p:cNvSpPr>
          <p:nvPr/>
        </p:nvSpPr>
        <p:spPr bwMode="auto">
          <a:xfrm flipH="1">
            <a:off x="2259013" y="3990975"/>
            <a:ext cx="4972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1656" name="Object 40"/>
          <p:cNvGraphicFramePr>
            <a:graphicFrameLocks/>
          </p:cNvGraphicFramePr>
          <p:nvPr/>
        </p:nvGraphicFramePr>
        <p:xfrm>
          <a:off x="1436688" y="3538538"/>
          <a:ext cx="738187" cy="633412"/>
        </p:xfrm>
        <a:graphic>
          <a:graphicData uri="http://schemas.openxmlformats.org/presentationml/2006/ole">
            <p:oleObj spid="_x0000_s111656" name="Equation" r:id="rId11" imgW="647640" imgH="571320" progId="Equation.3">
              <p:embed/>
            </p:oleObj>
          </a:graphicData>
        </a:graphic>
      </p:graphicFrame>
      <p:graphicFrame>
        <p:nvGraphicFramePr>
          <p:cNvPr id="111657" name="Object 41"/>
          <p:cNvGraphicFramePr>
            <a:graphicFrameLocks/>
          </p:cNvGraphicFramePr>
          <p:nvPr/>
        </p:nvGraphicFramePr>
        <p:xfrm>
          <a:off x="7343775" y="3538538"/>
          <a:ext cx="708025" cy="633412"/>
        </p:xfrm>
        <a:graphic>
          <a:graphicData uri="http://schemas.openxmlformats.org/presentationml/2006/ole">
            <p:oleObj spid="_x0000_s111657" name="Equation" r:id="rId12" imgW="622080" imgH="571320" progId="Equation.3">
              <p:embed/>
            </p:oleObj>
          </a:graphicData>
        </a:graphic>
      </p:graphicFrame>
      <p:graphicFrame>
        <p:nvGraphicFramePr>
          <p:cNvPr id="111658" name="Object 42"/>
          <p:cNvGraphicFramePr>
            <a:graphicFrameLocks/>
          </p:cNvGraphicFramePr>
          <p:nvPr/>
        </p:nvGraphicFramePr>
        <p:xfrm>
          <a:off x="4532313" y="5208588"/>
          <a:ext cx="752475" cy="642937"/>
        </p:xfrm>
        <a:graphic>
          <a:graphicData uri="http://schemas.openxmlformats.org/presentationml/2006/ole">
            <p:oleObj spid="_x0000_s111658" name="Equation" r:id="rId13" imgW="647640" imgH="571320" progId="Equation.3">
              <p:embed/>
            </p:oleObj>
          </a:graphicData>
        </a:graphic>
      </p:graphicFrame>
      <p:graphicFrame>
        <p:nvGraphicFramePr>
          <p:cNvPr id="111659" name="Object 43"/>
          <p:cNvGraphicFramePr>
            <a:graphicFrameLocks/>
          </p:cNvGraphicFramePr>
          <p:nvPr/>
        </p:nvGraphicFramePr>
        <p:xfrm>
          <a:off x="4573588" y="1843088"/>
          <a:ext cx="720725" cy="642937"/>
        </p:xfrm>
        <a:graphic>
          <a:graphicData uri="http://schemas.openxmlformats.org/presentationml/2006/ole">
            <p:oleObj spid="_x0000_s111659" name="Equation" r:id="rId14" imgW="622080" imgH="571320" progId="Equation.3">
              <p:embed/>
            </p:oleObj>
          </a:graphicData>
        </a:graphic>
      </p:graphicFrame>
      <p:sp>
        <p:nvSpPr>
          <p:cNvPr id="111661" name="Text Box 45"/>
          <p:cNvSpPr txBox="1">
            <a:spLocks noChangeArrowheads="1"/>
          </p:cNvSpPr>
          <p:nvPr/>
        </p:nvSpPr>
        <p:spPr bwMode="auto">
          <a:xfrm>
            <a:off x="2384425" y="773113"/>
            <a:ext cx="6167438" cy="1066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/>
              <a:t>Implemented by competitive</a:t>
            </a:r>
          </a:p>
          <a:p>
            <a:r>
              <a:rPr lang="en-US"/>
              <a:t>trading from the endowment </a:t>
            </a:r>
            <a:r>
              <a:rPr lang="en-US" i="1">
                <a:latin typeface="Symbol" pitchFamily="18" charset="2"/>
              </a:rPr>
              <a:t>w</a:t>
            </a:r>
            <a:r>
              <a:rPr lang="en-US" i="1"/>
              <a:t>.</a:t>
            </a:r>
            <a:endParaRPr lang="en-US"/>
          </a:p>
        </p:txBody>
      </p:sp>
      <p:sp>
        <p:nvSpPr>
          <p:cNvPr id="111662" name="Line 46"/>
          <p:cNvSpPr>
            <a:spLocks noChangeShapeType="1"/>
          </p:cNvSpPr>
          <p:nvPr/>
        </p:nvSpPr>
        <p:spPr bwMode="auto">
          <a:xfrm>
            <a:off x="3952875" y="1881188"/>
            <a:ext cx="833438" cy="1905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28588"/>
            <a:ext cx="7772400" cy="1219201"/>
          </a:xfrm>
          <a:noFill/>
          <a:ln/>
        </p:spPr>
        <p:txBody>
          <a:bodyPr/>
          <a:lstStyle/>
          <a:p>
            <a:r>
              <a:rPr lang="en-US"/>
              <a:t>Second Fundamental Theorem</a:t>
            </a:r>
          </a:p>
        </p:txBody>
      </p:sp>
      <p:sp>
        <p:nvSpPr>
          <p:cNvPr id="99331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32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33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34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35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7760" name="Object 0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117760" name="Equation" r:id="rId3" imgW="545760" imgH="545760" progId="Equation.2">
              <p:embed/>
            </p:oleObj>
          </a:graphicData>
        </a:graphic>
      </p:graphicFrame>
      <p:graphicFrame>
        <p:nvGraphicFramePr>
          <p:cNvPr id="117761" name="Object 1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117761" name="Equation" r:id="rId4" imgW="545760" imgH="545760" progId="Equation.2">
              <p:embed/>
            </p:oleObj>
          </a:graphicData>
        </a:graphic>
      </p:graphicFrame>
      <p:graphicFrame>
        <p:nvGraphicFramePr>
          <p:cNvPr id="117762" name="Object 2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117762" name="Equation" r:id="rId5" imgW="482400" imgH="545760" progId="Equation.2">
              <p:embed/>
            </p:oleObj>
          </a:graphicData>
        </a:graphic>
      </p:graphicFrame>
      <p:graphicFrame>
        <p:nvGraphicFramePr>
          <p:cNvPr id="117763" name="Object 3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117763" name="Equation" r:id="rId6" imgW="482400" imgH="545760" progId="Equation.2">
              <p:embed/>
            </p:oleObj>
          </a:graphicData>
        </a:graphic>
      </p:graphicFrame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99341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42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7764" name="Object 4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117764" name="Equation" r:id="rId7" imgW="507960" imgH="545760" progId="Equation.2">
              <p:embed/>
            </p:oleObj>
          </a:graphicData>
        </a:graphic>
      </p:graphicFrame>
      <p:graphicFrame>
        <p:nvGraphicFramePr>
          <p:cNvPr id="117765" name="Object 5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117765" name="Equation" r:id="rId8" imgW="507960" imgH="545760" progId="Equation.2">
              <p:embed/>
            </p:oleObj>
          </a:graphicData>
        </a:graphic>
      </p:graphicFrame>
      <p:graphicFrame>
        <p:nvGraphicFramePr>
          <p:cNvPr id="117766" name="Object 6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117766" name="Equation" r:id="rId9" imgW="444240" imgH="545760" progId="Equation.2">
              <p:embed/>
            </p:oleObj>
          </a:graphicData>
        </a:graphic>
      </p:graphicFrame>
      <p:graphicFrame>
        <p:nvGraphicFramePr>
          <p:cNvPr id="117767" name="Object 7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117767" name="Equation" r:id="rId10" imgW="444240" imgH="545760" progId="Equation.2">
              <p:embed/>
            </p:oleObj>
          </a:graphicData>
        </a:graphic>
      </p:graphicFrame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99348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49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50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51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52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53" name="Arc 25"/>
          <p:cNvSpPr>
            <a:spLocks/>
          </p:cNvSpPr>
          <p:nvPr/>
        </p:nvSpPr>
        <p:spPr bwMode="auto">
          <a:xfrm>
            <a:off x="3733800" y="2940050"/>
            <a:ext cx="3146425" cy="2192338"/>
          </a:xfrm>
          <a:custGeom>
            <a:avLst/>
            <a:gdLst>
              <a:gd name="G0" fmla="+- 11 0 0"/>
              <a:gd name="G1" fmla="+- 21600 0 0"/>
              <a:gd name="G2" fmla="+- 21600 0 0"/>
              <a:gd name="T0" fmla="*/ 0 w 21611"/>
              <a:gd name="T1" fmla="*/ 0 h 21600"/>
              <a:gd name="T2" fmla="*/ 21611 w 21611"/>
              <a:gd name="T3" fmla="*/ 21600 h 21600"/>
              <a:gd name="T4" fmla="*/ 11 w 216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1" h="21600" fill="none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</a:path>
              <a:path w="21611" h="21600" stroke="0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  <a:lnTo>
                  <a:pt x="11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54" name="Arc 26"/>
          <p:cNvSpPr>
            <a:spLocks/>
          </p:cNvSpPr>
          <p:nvPr/>
        </p:nvSpPr>
        <p:spPr bwMode="auto">
          <a:xfrm>
            <a:off x="5032375" y="2852738"/>
            <a:ext cx="1949450" cy="1862137"/>
          </a:xfrm>
          <a:custGeom>
            <a:avLst/>
            <a:gdLst>
              <a:gd name="G0" fmla="+- 18 0 0"/>
              <a:gd name="G1" fmla="+- 21600 0 0"/>
              <a:gd name="G2" fmla="+- 21600 0 0"/>
              <a:gd name="T0" fmla="*/ 0 w 21618"/>
              <a:gd name="T1" fmla="*/ 0 h 21600"/>
              <a:gd name="T2" fmla="*/ 21618 w 21618"/>
              <a:gd name="T3" fmla="*/ 21600 h 21600"/>
              <a:gd name="T4" fmla="*/ 18 w 2161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8" h="21600" fill="none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</a:path>
              <a:path w="21618" h="21600" stroke="0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  <a:lnTo>
                  <a:pt x="18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55" name="Arc 27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56" name="Arc 28"/>
          <p:cNvSpPr>
            <a:spLocks/>
          </p:cNvSpPr>
          <p:nvPr/>
        </p:nvSpPr>
        <p:spPr bwMode="auto">
          <a:xfrm>
            <a:off x="0" y="3876675"/>
            <a:ext cx="5192713" cy="2981325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4 w 20279"/>
              <a:gd name="T1" fmla="*/ 0 h 21191"/>
              <a:gd name="T2" fmla="*/ 20279 w 20279"/>
              <a:gd name="T3" fmla="*/ 13754 h 21191"/>
              <a:gd name="T4" fmla="*/ 0 w 20279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79" h="21191" fill="none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</a:path>
              <a:path w="20279" h="21191" stroke="0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57" name="Arc 29"/>
          <p:cNvSpPr>
            <a:spLocks/>
          </p:cNvSpPr>
          <p:nvPr/>
        </p:nvSpPr>
        <p:spPr bwMode="auto">
          <a:xfrm rot="10800000">
            <a:off x="2563813" y="2897188"/>
            <a:ext cx="2073275" cy="1908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58" name="Arc 30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59" name="Arc 31"/>
          <p:cNvSpPr>
            <a:spLocks/>
          </p:cNvSpPr>
          <p:nvPr/>
        </p:nvSpPr>
        <p:spPr bwMode="auto">
          <a:xfrm rot="10800000">
            <a:off x="4348163" y="939800"/>
            <a:ext cx="3675062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19230"/>
              <a:gd name="T1" fmla="*/ 0 h 21510"/>
              <a:gd name="T2" fmla="*/ 19230 w 19230"/>
              <a:gd name="T3" fmla="*/ 11673 h 21510"/>
              <a:gd name="T4" fmla="*/ 0 w 19230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30" h="21510" fill="none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</a:path>
              <a:path w="19230" h="21510" stroke="0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60" name="Arc 32"/>
          <p:cNvSpPr>
            <a:spLocks/>
          </p:cNvSpPr>
          <p:nvPr/>
        </p:nvSpPr>
        <p:spPr bwMode="auto">
          <a:xfrm rot="10800000">
            <a:off x="4973638" y="795338"/>
            <a:ext cx="3676650" cy="2874962"/>
          </a:xfrm>
          <a:custGeom>
            <a:avLst/>
            <a:gdLst>
              <a:gd name="G0" fmla="+- 0 0 0"/>
              <a:gd name="G1" fmla="+- 20867 0 0"/>
              <a:gd name="G2" fmla="+- 21600 0 0"/>
              <a:gd name="T0" fmla="*/ 5581 w 19241"/>
              <a:gd name="T1" fmla="*/ 0 h 20867"/>
              <a:gd name="T2" fmla="*/ 19241 w 19241"/>
              <a:gd name="T3" fmla="*/ 11052 h 20867"/>
              <a:gd name="T4" fmla="*/ 0 w 19241"/>
              <a:gd name="T5" fmla="*/ 20867 h 20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41" h="20867" fill="none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</a:path>
              <a:path w="19241" h="20867" stroke="0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  <a:lnTo>
                  <a:pt x="0" y="20867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61" name="Oval 33"/>
          <p:cNvSpPr>
            <a:spLocks noChangeArrowheads="1"/>
          </p:cNvSpPr>
          <p:nvPr/>
        </p:nvSpPr>
        <p:spPr bwMode="auto">
          <a:xfrm>
            <a:off x="5483225" y="3217863"/>
            <a:ext cx="261938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99362" name="Text Box 34"/>
          <p:cNvSpPr txBox="1">
            <a:spLocks noChangeArrowheads="1"/>
          </p:cNvSpPr>
          <p:nvPr/>
        </p:nvSpPr>
        <p:spPr bwMode="auto">
          <a:xfrm>
            <a:off x="2384425" y="798513"/>
            <a:ext cx="6580188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000"/>
              <a:t>Can this allocation be implemented</a:t>
            </a:r>
            <a:br>
              <a:rPr lang="en-US" sz="3000"/>
            </a:br>
            <a:r>
              <a:rPr lang="en-US" sz="3000"/>
              <a:t>by competitive trading from </a:t>
            </a:r>
            <a:r>
              <a:rPr lang="en-US" sz="3000" i="1">
                <a:latin typeface="Symbol" pitchFamily="18" charset="2"/>
              </a:rPr>
              <a:t>w</a:t>
            </a:r>
            <a:r>
              <a:rPr lang="en-US" sz="3000"/>
              <a:t>?</a:t>
            </a:r>
            <a:endParaRPr lang="en-US"/>
          </a:p>
        </p:txBody>
      </p:sp>
      <p:sp>
        <p:nvSpPr>
          <p:cNvPr id="99363" name="Line 35"/>
          <p:cNvSpPr>
            <a:spLocks noChangeShapeType="1"/>
          </p:cNvSpPr>
          <p:nvPr/>
        </p:nvSpPr>
        <p:spPr bwMode="auto">
          <a:xfrm>
            <a:off x="5191125" y="1738313"/>
            <a:ext cx="333375" cy="1428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28588"/>
            <a:ext cx="7772400" cy="1219201"/>
          </a:xfrm>
          <a:noFill/>
          <a:ln/>
        </p:spPr>
        <p:txBody>
          <a:bodyPr/>
          <a:lstStyle/>
          <a:p>
            <a:r>
              <a:rPr lang="en-US"/>
              <a:t>Second Fundamental Theorem</a:t>
            </a:r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44" name="Line 4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45" name="Line 5"/>
          <p:cNvSpPr>
            <a:spLocks noChangeShapeType="1"/>
          </p:cNvSpPr>
          <p:nvPr/>
        </p:nvSpPr>
        <p:spPr bwMode="auto">
          <a:xfrm>
            <a:off x="6313488" y="4648200"/>
            <a:ext cx="0" cy="47625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 flipH="1">
            <a:off x="2259013" y="4676775"/>
            <a:ext cx="408305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47" name="Oval 7"/>
          <p:cNvSpPr>
            <a:spLocks noChangeArrowheads="1"/>
          </p:cNvSpPr>
          <p:nvPr/>
        </p:nvSpPr>
        <p:spPr bwMode="auto">
          <a:xfrm>
            <a:off x="6175375" y="4529138"/>
            <a:ext cx="261938" cy="261937"/>
          </a:xfrm>
          <a:prstGeom prst="ellipse">
            <a:avLst/>
          </a:prstGeom>
          <a:solidFill>
            <a:srgbClr val="33CC33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2648" name="Object 8"/>
          <p:cNvGraphicFramePr>
            <a:graphicFrameLocks/>
          </p:cNvGraphicFramePr>
          <p:nvPr/>
        </p:nvGraphicFramePr>
        <p:xfrm>
          <a:off x="1524000" y="4216400"/>
          <a:ext cx="642938" cy="622300"/>
        </p:xfrm>
        <a:graphic>
          <a:graphicData uri="http://schemas.openxmlformats.org/presentationml/2006/ole">
            <p:oleObj spid="_x0000_s112648" name="Equation" r:id="rId3" imgW="545760" imgH="545760" progId="Equation.2">
              <p:embed/>
            </p:oleObj>
          </a:graphicData>
        </a:graphic>
      </p:graphicFrame>
      <p:graphicFrame>
        <p:nvGraphicFramePr>
          <p:cNvPr id="112649" name="Object 9"/>
          <p:cNvGraphicFramePr>
            <a:graphicFrameLocks/>
          </p:cNvGraphicFramePr>
          <p:nvPr/>
        </p:nvGraphicFramePr>
        <p:xfrm>
          <a:off x="5949950" y="5197475"/>
          <a:ext cx="644525" cy="622300"/>
        </p:xfrm>
        <a:graphic>
          <a:graphicData uri="http://schemas.openxmlformats.org/presentationml/2006/ole">
            <p:oleObj spid="_x0000_s112649" name="Equation" r:id="rId4" imgW="545760" imgH="545760" progId="Equation.2">
              <p:embed/>
            </p:oleObj>
          </a:graphicData>
        </a:graphic>
      </p:graphicFrame>
      <p:graphicFrame>
        <p:nvGraphicFramePr>
          <p:cNvPr id="112650" name="Object 10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112650" name="Equation" r:id="rId5" imgW="482400" imgH="545760" progId="Equation.2">
              <p:embed/>
            </p:oleObj>
          </a:graphicData>
        </a:graphic>
      </p:graphicFrame>
      <p:graphicFrame>
        <p:nvGraphicFramePr>
          <p:cNvPr id="112651" name="Object 11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112651" name="Equation" r:id="rId6" imgW="482400" imgH="545760" progId="Equation.2">
              <p:embed/>
            </p:oleObj>
          </a:graphicData>
        </a:graphic>
      </p:graphicFrame>
      <p:sp>
        <p:nvSpPr>
          <p:cNvPr id="112652" name="Rectangle 12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112653" name="Line 13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54" name="Line 14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2655" name="Object 15"/>
          <p:cNvGraphicFramePr>
            <a:graphicFrameLocks/>
          </p:cNvGraphicFramePr>
          <p:nvPr/>
        </p:nvGraphicFramePr>
        <p:xfrm>
          <a:off x="7321550" y="4213225"/>
          <a:ext cx="588963" cy="612775"/>
        </p:xfrm>
        <a:graphic>
          <a:graphicData uri="http://schemas.openxmlformats.org/presentationml/2006/ole">
            <p:oleObj spid="_x0000_s112655" name="Equation" r:id="rId7" imgW="507960" imgH="545760" progId="Equation.2">
              <p:embed/>
            </p:oleObj>
          </a:graphicData>
        </a:graphic>
      </p:graphicFrame>
      <p:graphicFrame>
        <p:nvGraphicFramePr>
          <p:cNvPr id="112656" name="Object 16"/>
          <p:cNvGraphicFramePr>
            <a:graphicFrameLocks/>
          </p:cNvGraphicFramePr>
          <p:nvPr/>
        </p:nvGraphicFramePr>
        <p:xfrm>
          <a:off x="6075363" y="1866900"/>
          <a:ext cx="590550" cy="612775"/>
        </p:xfrm>
        <a:graphic>
          <a:graphicData uri="http://schemas.openxmlformats.org/presentationml/2006/ole">
            <p:oleObj spid="_x0000_s112656" name="Equation" r:id="rId8" imgW="507960" imgH="545760" progId="Equation.2">
              <p:embed/>
            </p:oleObj>
          </a:graphicData>
        </a:graphic>
      </p:graphicFrame>
      <p:graphicFrame>
        <p:nvGraphicFramePr>
          <p:cNvPr id="112657" name="Object 17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112657" name="Equation" r:id="rId9" imgW="444240" imgH="545760" progId="Equation.2">
              <p:embed/>
            </p:oleObj>
          </a:graphicData>
        </a:graphic>
      </p:graphicFrame>
      <p:graphicFrame>
        <p:nvGraphicFramePr>
          <p:cNvPr id="112658" name="Object 18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112658" name="Equation" r:id="rId10" imgW="444240" imgH="545760" progId="Equation.2">
              <p:embed/>
            </p:oleObj>
          </a:graphicData>
        </a:graphic>
      </p:graphicFrame>
      <p:sp>
        <p:nvSpPr>
          <p:cNvPr id="112659" name="Rectangle 19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112660" name="Line 20"/>
          <p:cNvSpPr>
            <a:spLocks noChangeShapeType="1"/>
          </p:cNvSpPr>
          <p:nvPr/>
        </p:nvSpPr>
        <p:spPr bwMode="auto">
          <a:xfrm flipV="1">
            <a:off x="6300788" y="2578100"/>
            <a:ext cx="0" cy="2035175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61" name="Line 21"/>
          <p:cNvSpPr>
            <a:spLocks noChangeShapeType="1"/>
          </p:cNvSpPr>
          <p:nvPr/>
        </p:nvSpPr>
        <p:spPr bwMode="auto">
          <a:xfrm>
            <a:off x="6353175" y="4687888"/>
            <a:ext cx="866775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62" name="Arc 22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63" name="Arc 23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64" name="Oval 24"/>
          <p:cNvSpPr>
            <a:spLocks noChangeArrowheads="1"/>
          </p:cNvSpPr>
          <p:nvPr/>
        </p:nvSpPr>
        <p:spPr bwMode="auto">
          <a:xfrm>
            <a:off x="6173788" y="45323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65" name="Arc 25"/>
          <p:cNvSpPr>
            <a:spLocks/>
          </p:cNvSpPr>
          <p:nvPr/>
        </p:nvSpPr>
        <p:spPr bwMode="auto">
          <a:xfrm>
            <a:off x="3733800" y="2940050"/>
            <a:ext cx="3146425" cy="2192338"/>
          </a:xfrm>
          <a:custGeom>
            <a:avLst/>
            <a:gdLst>
              <a:gd name="G0" fmla="+- 11 0 0"/>
              <a:gd name="G1" fmla="+- 21600 0 0"/>
              <a:gd name="G2" fmla="+- 21600 0 0"/>
              <a:gd name="T0" fmla="*/ 0 w 21611"/>
              <a:gd name="T1" fmla="*/ 0 h 21600"/>
              <a:gd name="T2" fmla="*/ 21611 w 21611"/>
              <a:gd name="T3" fmla="*/ 21600 h 21600"/>
              <a:gd name="T4" fmla="*/ 11 w 216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1" h="21600" fill="none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</a:path>
              <a:path w="21611" h="21600" stroke="0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  <a:lnTo>
                  <a:pt x="11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66" name="Arc 26"/>
          <p:cNvSpPr>
            <a:spLocks/>
          </p:cNvSpPr>
          <p:nvPr/>
        </p:nvSpPr>
        <p:spPr bwMode="auto">
          <a:xfrm>
            <a:off x="5032375" y="2852738"/>
            <a:ext cx="1949450" cy="1862137"/>
          </a:xfrm>
          <a:custGeom>
            <a:avLst/>
            <a:gdLst>
              <a:gd name="G0" fmla="+- 18 0 0"/>
              <a:gd name="G1" fmla="+- 21600 0 0"/>
              <a:gd name="G2" fmla="+- 21600 0 0"/>
              <a:gd name="T0" fmla="*/ 0 w 21618"/>
              <a:gd name="T1" fmla="*/ 0 h 21600"/>
              <a:gd name="T2" fmla="*/ 21618 w 21618"/>
              <a:gd name="T3" fmla="*/ 21600 h 21600"/>
              <a:gd name="T4" fmla="*/ 18 w 2161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8" h="21600" fill="none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</a:path>
              <a:path w="21618" h="21600" stroke="0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  <a:lnTo>
                  <a:pt x="18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67" name="Arc 27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68" name="Arc 28"/>
          <p:cNvSpPr>
            <a:spLocks/>
          </p:cNvSpPr>
          <p:nvPr/>
        </p:nvSpPr>
        <p:spPr bwMode="auto">
          <a:xfrm>
            <a:off x="0" y="3876675"/>
            <a:ext cx="5192713" cy="2981325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4 w 20279"/>
              <a:gd name="T1" fmla="*/ 0 h 21191"/>
              <a:gd name="T2" fmla="*/ 20279 w 20279"/>
              <a:gd name="T3" fmla="*/ 13754 h 21191"/>
              <a:gd name="T4" fmla="*/ 0 w 20279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79" h="21191" fill="none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</a:path>
              <a:path w="20279" h="21191" stroke="0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69" name="Arc 29"/>
          <p:cNvSpPr>
            <a:spLocks/>
          </p:cNvSpPr>
          <p:nvPr/>
        </p:nvSpPr>
        <p:spPr bwMode="auto">
          <a:xfrm rot="10800000">
            <a:off x="2563813" y="2897188"/>
            <a:ext cx="2073275" cy="1908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70" name="Arc 30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71" name="Arc 31"/>
          <p:cNvSpPr>
            <a:spLocks/>
          </p:cNvSpPr>
          <p:nvPr/>
        </p:nvSpPr>
        <p:spPr bwMode="auto">
          <a:xfrm rot="10800000">
            <a:off x="4348163" y="939800"/>
            <a:ext cx="3675062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19230"/>
              <a:gd name="T1" fmla="*/ 0 h 21510"/>
              <a:gd name="T2" fmla="*/ 19230 w 19230"/>
              <a:gd name="T3" fmla="*/ 11673 h 21510"/>
              <a:gd name="T4" fmla="*/ 0 w 19230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30" h="21510" fill="none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</a:path>
              <a:path w="19230" h="21510" stroke="0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72" name="Arc 32"/>
          <p:cNvSpPr>
            <a:spLocks/>
          </p:cNvSpPr>
          <p:nvPr/>
        </p:nvSpPr>
        <p:spPr bwMode="auto">
          <a:xfrm rot="10800000">
            <a:off x="4973638" y="795338"/>
            <a:ext cx="3676650" cy="2874962"/>
          </a:xfrm>
          <a:custGeom>
            <a:avLst/>
            <a:gdLst>
              <a:gd name="G0" fmla="+- 0 0 0"/>
              <a:gd name="G1" fmla="+- 20867 0 0"/>
              <a:gd name="G2" fmla="+- 21600 0 0"/>
              <a:gd name="T0" fmla="*/ 5581 w 19241"/>
              <a:gd name="T1" fmla="*/ 0 h 20867"/>
              <a:gd name="T2" fmla="*/ 19241 w 19241"/>
              <a:gd name="T3" fmla="*/ 11052 h 20867"/>
              <a:gd name="T4" fmla="*/ 0 w 19241"/>
              <a:gd name="T5" fmla="*/ 20867 h 20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41" h="20867" fill="none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</a:path>
              <a:path w="19241" h="20867" stroke="0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  <a:lnTo>
                  <a:pt x="0" y="20867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73" name="Oval 33"/>
          <p:cNvSpPr>
            <a:spLocks noChangeArrowheads="1"/>
          </p:cNvSpPr>
          <p:nvPr/>
        </p:nvSpPr>
        <p:spPr bwMode="auto">
          <a:xfrm>
            <a:off x="5483225" y="3217863"/>
            <a:ext cx="261938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2674" name="Text Box 34"/>
          <p:cNvSpPr txBox="1">
            <a:spLocks noChangeArrowheads="1"/>
          </p:cNvSpPr>
          <p:nvPr/>
        </p:nvSpPr>
        <p:spPr bwMode="auto">
          <a:xfrm>
            <a:off x="2384425" y="798513"/>
            <a:ext cx="6630988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000"/>
              <a:t>Can this allocation be implemented</a:t>
            </a:r>
            <a:br>
              <a:rPr lang="en-US" sz="3000"/>
            </a:br>
            <a:r>
              <a:rPr lang="en-US" sz="3000"/>
              <a:t>by competitive trading from </a:t>
            </a:r>
            <a:r>
              <a:rPr lang="en-US" sz="3000" i="1">
                <a:latin typeface="Symbol" pitchFamily="18" charset="2"/>
              </a:rPr>
              <a:t>w</a:t>
            </a:r>
            <a:r>
              <a:rPr lang="en-US" sz="3000"/>
              <a:t>?  No.</a:t>
            </a:r>
            <a:endParaRPr lang="en-US"/>
          </a:p>
        </p:txBody>
      </p:sp>
      <p:sp>
        <p:nvSpPr>
          <p:cNvPr id="112676" name="Line 36"/>
          <p:cNvSpPr>
            <a:spLocks noChangeShapeType="1"/>
          </p:cNvSpPr>
          <p:nvPr/>
        </p:nvSpPr>
        <p:spPr bwMode="auto">
          <a:xfrm flipH="1" flipV="1">
            <a:off x="5284788" y="2738438"/>
            <a:ext cx="1168400" cy="2262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128588"/>
            <a:ext cx="7772400" cy="1219201"/>
          </a:xfrm>
          <a:noFill/>
          <a:ln/>
        </p:spPr>
        <p:txBody>
          <a:bodyPr/>
          <a:lstStyle/>
          <a:p>
            <a:r>
              <a:rPr lang="en-US"/>
              <a:t>Second Fundamental Theorem</a:t>
            </a:r>
          </a:p>
        </p:txBody>
      </p:sp>
      <p:sp>
        <p:nvSpPr>
          <p:cNvPr id="113667" name="Line 1027"/>
          <p:cNvSpPr>
            <a:spLocks noChangeShapeType="1"/>
          </p:cNvSpPr>
          <p:nvPr/>
        </p:nvSpPr>
        <p:spPr bwMode="auto">
          <a:xfrm>
            <a:off x="2262188" y="1000125"/>
            <a:ext cx="0" cy="4119563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stealth" w="med" len="lg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68" name="Line 1028"/>
          <p:cNvSpPr>
            <a:spLocks noChangeShapeType="1"/>
          </p:cNvSpPr>
          <p:nvPr/>
        </p:nvSpPr>
        <p:spPr bwMode="auto">
          <a:xfrm>
            <a:off x="2271713" y="5129213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70" name="Line 1030"/>
          <p:cNvSpPr>
            <a:spLocks noChangeShapeType="1"/>
          </p:cNvSpPr>
          <p:nvPr/>
        </p:nvSpPr>
        <p:spPr bwMode="auto">
          <a:xfrm flipH="1">
            <a:off x="2259013" y="3867150"/>
            <a:ext cx="4978400" cy="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3674" name="Object 1034"/>
          <p:cNvGraphicFramePr>
            <a:graphicFrameLocks/>
          </p:cNvGraphicFramePr>
          <p:nvPr/>
        </p:nvGraphicFramePr>
        <p:xfrm>
          <a:off x="1589088" y="788988"/>
          <a:ext cx="558800" cy="612775"/>
        </p:xfrm>
        <a:graphic>
          <a:graphicData uri="http://schemas.openxmlformats.org/presentationml/2006/ole">
            <p:oleObj spid="_x0000_s113674" name="Equation" r:id="rId3" imgW="482400" imgH="545760" progId="Equation.2">
              <p:embed/>
            </p:oleObj>
          </a:graphicData>
        </a:graphic>
      </p:graphicFrame>
      <p:graphicFrame>
        <p:nvGraphicFramePr>
          <p:cNvPr id="113675" name="Object 1035"/>
          <p:cNvGraphicFramePr>
            <a:graphicFrameLocks/>
          </p:cNvGraphicFramePr>
          <p:nvPr/>
        </p:nvGraphicFramePr>
        <p:xfrm>
          <a:off x="7981950" y="5210175"/>
          <a:ext cx="558800" cy="612775"/>
        </p:xfrm>
        <a:graphic>
          <a:graphicData uri="http://schemas.openxmlformats.org/presentationml/2006/ole">
            <p:oleObj spid="_x0000_s113675" name="Equation" r:id="rId4" imgW="482400" imgH="545760" progId="Equation.2">
              <p:embed/>
            </p:oleObj>
          </a:graphicData>
        </a:graphic>
      </p:graphicFrame>
      <p:sp>
        <p:nvSpPr>
          <p:cNvPr id="113676" name="Rectangle 1036"/>
          <p:cNvSpPr>
            <a:spLocks noChangeArrowheads="1"/>
          </p:cNvSpPr>
          <p:nvPr/>
        </p:nvSpPr>
        <p:spPr bwMode="auto">
          <a:xfrm>
            <a:off x="1765300" y="4970463"/>
            <a:ext cx="692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A</a:t>
            </a:r>
          </a:p>
        </p:txBody>
      </p:sp>
      <p:sp>
        <p:nvSpPr>
          <p:cNvPr id="113677" name="Line 1037"/>
          <p:cNvSpPr>
            <a:spLocks noChangeShapeType="1"/>
          </p:cNvSpPr>
          <p:nvPr/>
        </p:nvSpPr>
        <p:spPr bwMode="auto">
          <a:xfrm>
            <a:off x="7237413" y="2551113"/>
            <a:ext cx="0" cy="38100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78" name="Line 1038"/>
          <p:cNvSpPr>
            <a:spLocks noChangeShapeType="1"/>
          </p:cNvSpPr>
          <p:nvPr/>
        </p:nvSpPr>
        <p:spPr bwMode="auto">
          <a:xfrm flipH="1">
            <a:off x="1079500" y="2560638"/>
            <a:ext cx="61436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3681" name="Object 1041"/>
          <p:cNvGraphicFramePr>
            <a:graphicFrameLocks/>
          </p:cNvGraphicFramePr>
          <p:nvPr/>
        </p:nvGraphicFramePr>
        <p:xfrm>
          <a:off x="561975" y="2054225"/>
          <a:ext cx="504825" cy="603250"/>
        </p:xfrm>
        <a:graphic>
          <a:graphicData uri="http://schemas.openxmlformats.org/presentationml/2006/ole">
            <p:oleObj spid="_x0000_s113681" name="Equation" r:id="rId5" imgW="444240" imgH="545760" progId="Equation.2">
              <p:embed/>
            </p:oleObj>
          </a:graphicData>
        </a:graphic>
      </p:graphicFrame>
      <p:graphicFrame>
        <p:nvGraphicFramePr>
          <p:cNvPr id="113682" name="Object 1042"/>
          <p:cNvGraphicFramePr>
            <a:graphicFrameLocks/>
          </p:cNvGraphicFramePr>
          <p:nvPr/>
        </p:nvGraphicFramePr>
        <p:xfrm>
          <a:off x="7288213" y="6165850"/>
          <a:ext cx="504825" cy="603250"/>
        </p:xfrm>
        <a:graphic>
          <a:graphicData uri="http://schemas.openxmlformats.org/presentationml/2006/ole">
            <p:oleObj spid="_x0000_s113682" name="Equation" r:id="rId6" imgW="444240" imgH="545760" progId="Equation.2">
              <p:embed/>
            </p:oleObj>
          </a:graphicData>
        </a:graphic>
      </p:graphicFrame>
      <p:sp>
        <p:nvSpPr>
          <p:cNvPr id="113683" name="Rectangle 1043"/>
          <p:cNvSpPr>
            <a:spLocks noChangeArrowheads="1"/>
          </p:cNvSpPr>
          <p:nvPr/>
        </p:nvSpPr>
        <p:spPr bwMode="auto">
          <a:xfrm>
            <a:off x="7145338" y="2092325"/>
            <a:ext cx="692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r>
              <a:rPr lang="en-US"/>
              <a:t>O</a:t>
            </a:r>
            <a:r>
              <a:rPr lang="en-US" baseline="-25000"/>
              <a:t>B</a:t>
            </a:r>
          </a:p>
        </p:txBody>
      </p:sp>
      <p:sp>
        <p:nvSpPr>
          <p:cNvPr id="113684" name="Line 1044"/>
          <p:cNvSpPr>
            <a:spLocks noChangeShapeType="1"/>
          </p:cNvSpPr>
          <p:nvPr/>
        </p:nvSpPr>
        <p:spPr bwMode="auto">
          <a:xfrm flipV="1">
            <a:off x="6519863" y="2578100"/>
            <a:ext cx="0" cy="25400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86" name="Arc 1046"/>
          <p:cNvSpPr>
            <a:spLocks/>
          </p:cNvSpPr>
          <p:nvPr/>
        </p:nvSpPr>
        <p:spPr bwMode="auto">
          <a:xfrm rot="10800000">
            <a:off x="2970213" y="1863725"/>
            <a:ext cx="3730625" cy="2833688"/>
          </a:xfrm>
          <a:custGeom>
            <a:avLst/>
            <a:gdLst>
              <a:gd name="G0" fmla="+- 9 0 0"/>
              <a:gd name="G1" fmla="+- 21600 0 0"/>
              <a:gd name="G2" fmla="+- 21600 0 0"/>
              <a:gd name="T0" fmla="*/ 0 w 21281"/>
              <a:gd name="T1" fmla="*/ 0 h 21600"/>
              <a:gd name="T2" fmla="*/ 21281 w 21281"/>
              <a:gd name="T3" fmla="*/ 17848 h 21600"/>
              <a:gd name="T4" fmla="*/ 9 w 2128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1" h="21600" fill="none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</a:path>
              <a:path w="21281" h="21600" stroke="0" extrusionOk="0">
                <a:moveTo>
                  <a:pt x="0" y="0"/>
                </a:moveTo>
                <a:cubicBezTo>
                  <a:pt x="3" y="0"/>
                  <a:pt x="6" y="-1"/>
                  <a:pt x="9" y="0"/>
                </a:cubicBezTo>
                <a:cubicBezTo>
                  <a:pt x="10490" y="0"/>
                  <a:pt x="19459" y="7525"/>
                  <a:pt x="21280" y="17848"/>
                </a:cubicBezTo>
                <a:lnTo>
                  <a:pt x="9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87" name="Arc 1047"/>
          <p:cNvSpPr>
            <a:spLocks/>
          </p:cNvSpPr>
          <p:nvPr/>
        </p:nvSpPr>
        <p:spPr bwMode="auto">
          <a:xfrm>
            <a:off x="1971675" y="3081338"/>
            <a:ext cx="4740275" cy="2571750"/>
          </a:xfrm>
          <a:custGeom>
            <a:avLst/>
            <a:gdLst>
              <a:gd name="G0" fmla="+- 7 0 0"/>
              <a:gd name="G1" fmla="+- 21600 0 0"/>
              <a:gd name="G2" fmla="+- 21600 0 0"/>
              <a:gd name="T0" fmla="*/ 0 w 21607"/>
              <a:gd name="T1" fmla="*/ 0 h 21600"/>
              <a:gd name="T2" fmla="*/ 21607 w 21607"/>
              <a:gd name="T3" fmla="*/ 21600 h 21600"/>
              <a:gd name="T4" fmla="*/ 7 w 2160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7" h="21600" fill="none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</a:path>
              <a:path w="21607" h="21600" stroke="0" extrusionOk="0">
                <a:moveTo>
                  <a:pt x="0" y="0"/>
                </a:moveTo>
                <a:cubicBezTo>
                  <a:pt x="2" y="0"/>
                  <a:pt x="4" y="-1"/>
                  <a:pt x="7" y="0"/>
                </a:cubicBezTo>
                <a:cubicBezTo>
                  <a:pt x="11936" y="0"/>
                  <a:pt x="21607" y="9670"/>
                  <a:pt x="21607" y="21600"/>
                </a:cubicBezTo>
                <a:lnTo>
                  <a:pt x="7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88" name="Oval 1048"/>
          <p:cNvSpPr>
            <a:spLocks noChangeArrowheads="1"/>
          </p:cNvSpPr>
          <p:nvPr/>
        </p:nvSpPr>
        <p:spPr bwMode="auto">
          <a:xfrm>
            <a:off x="6383338" y="3732213"/>
            <a:ext cx="261937" cy="261937"/>
          </a:xfrm>
          <a:prstGeom prst="ellipse">
            <a:avLst/>
          </a:prstGeom>
          <a:solidFill>
            <a:schemeClr val="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89" name="Arc 1049"/>
          <p:cNvSpPr>
            <a:spLocks/>
          </p:cNvSpPr>
          <p:nvPr/>
        </p:nvSpPr>
        <p:spPr bwMode="auto">
          <a:xfrm>
            <a:off x="3733800" y="2940050"/>
            <a:ext cx="3146425" cy="2192338"/>
          </a:xfrm>
          <a:custGeom>
            <a:avLst/>
            <a:gdLst>
              <a:gd name="G0" fmla="+- 11 0 0"/>
              <a:gd name="G1" fmla="+- 21600 0 0"/>
              <a:gd name="G2" fmla="+- 21600 0 0"/>
              <a:gd name="T0" fmla="*/ 0 w 21611"/>
              <a:gd name="T1" fmla="*/ 0 h 21600"/>
              <a:gd name="T2" fmla="*/ 21611 w 21611"/>
              <a:gd name="T3" fmla="*/ 21600 h 21600"/>
              <a:gd name="T4" fmla="*/ 11 w 21611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1" h="21600" fill="none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</a:path>
              <a:path w="21611" h="21600" stroke="0" extrusionOk="0">
                <a:moveTo>
                  <a:pt x="0" y="0"/>
                </a:moveTo>
                <a:cubicBezTo>
                  <a:pt x="3" y="0"/>
                  <a:pt x="7" y="-1"/>
                  <a:pt x="11" y="0"/>
                </a:cubicBezTo>
                <a:cubicBezTo>
                  <a:pt x="11940" y="0"/>
                  <a:pt x="21611" y="9670"/>
                  <a:pt x="21611" y="21600"/>
                </a:cubicBezTo>
                <a:lnTo>
                  <a:pt x="11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90" name="Arc 1050"/>
          <p:cNvSpPr>
            <a:spLocks/>
          </p:cNvSpPr>
          <p:nvPr/>
        </p:nvSpPr>
        <p:spPr bwMode="auto">
          <a:xfrm>
            <a:off x="5032375" y="2852738"/>
            <a:ext cx="1949450" cy="1862137"/>
          </a:xfrm>
          <a:custGeom>
            <a:avLst/>
            <a:gdLst>
              <a:gd name="G0" fmla="+- 18 0 0"/>
              <a:gd name="G1" fmla="+- 21600 0 0"/>
              <a:gd name="G2" fmla="+- 21600 0 0"/>
              <a:gd name="T0" fmla="*/ 0 w 21618"/>
              <a:gd name="T1" fmla="*/ 0 h 21600"/>
              <a:gd name="T2" fmla="*/ 21618 w 21618"/>
              <a:gd name="T3" fmla="*/ 21600 h 21600"/>
              <a:gd name="T4" fmla="*/ 18 w 2161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18" h="21600" fill="none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</a:path>
              <a:path w="21618" h="21600" stroke="0" extrusionOk="0">
                <a:moveTo>
                  <a:pt x="0" y="0"/>
                </a:moveTo>
                <a:cubicBezTo>
                  <a:pt x="6" y="0"/>
                  <a:pt x="12" y="-1"/>
                  <a:pt x="18" y="0"/>
                </a:cubicBezTo>
                <a:cubicBezTo>
                  <a:pt x="11947" y="0"/>
                  <a:pt x="21618" y="9670"/>
                  <a:pt x="21618" y="21600"/>
                </a:cubicBezTo>
                <a:lnTo>
                  <a:pt x="18" y="21600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91" name="Arc 1051"/>
          <p:cNvSpPr>
            <a:spLocks/>
          </p:cNvSpPr>
          <p:nvPr/>
        </p:nvSpPr>
        <p:spPr bwMode="auto">
          <a:xfrm>
            <a:off x="863600" y="3503613"/>
            <a:ext cx="5138738" cy="2851150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3 w 20281"/>
              <a:gd name="T1" fmla="*/ 0 h 21191"/>
              <a:gd name="T2" fmla="*/ 20281 w 20281"/>
              <a:gd name="T3" fmla="*/ 13758 h 21191"/>
              <a:gd name="T4" fmla="*/ 0 w 20281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81" h="21191" fill="none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</a:path>
              <a:path w="20281" h="21191" stroke="0" extrusionOk="0">
                <a:moveTo>
                  <a:pt x="4183" y="-1"/>
                </a:moveTo>
                <a:cubicBezTo>
                  <a:pt x="11583" y="1460"/>
                  <a:pt x="17685" y="6675"/>
                  <a:pt x="20280" y="13758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92" name="Arc 1052"/>
          <p:cNvSpPr>
            <a:spLocks/>
          </p:cNvSpPr>
          <p:nvPr/>
        </p:nvSpPr>
        <p:spPr bwMode="auto">
          <a:xfrm>
            <a:off x="0" y="3876675"/>
            <a:ext cx="5192713" cy="2981325"/>
          </a:xfrm>
          <a:custGeom>
            <a:avLst/>
            <a:gdLst>
              <a:gd name="G0" fmla="+- 0 0 0"/>
              <a:gd name="G1" fmla="+- 21191 0 0"/>
              <a:gd name="G2" fmla="+- 21600 0 0"/>
              <a:gd name="T0" fmla="*/ 4184 w 20279"/>
              <a:gd name="T1" fmla="*/ 0 h 21191"/>
              <a:gd name="T2" fmla="*/ 20279 w 20279"/>
              <a:gd name="T3" fmla="*/ 13754 h 21191"/>
              <a:gd name="T4" fmla="*/ 0 w 20279"/>
              <a:gd name="T5" fmla="*/ 21191 h 211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279" h="21191" fill="none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</a:path>
              <a:path w="20279" h="21191" stroke="0" extrusionOk="0">
                <a:moveTo>
                  <a:pt x="4183" y="0"/>
                </a:moveTo>
                <a:cubicBezTo>
                  <a:pt x="11582" y="1460"/>
                  <a:pt x="17682" y="6674"/>
                  <a:pt x="20279" y="13753"/>
                </a:cubicBezTo>
                <a:lnTo>
                  <a:pt x="0" y="21191"/>
                </a:lnTo>
                <a:close/>
              </a:path>
            </a:pathLst>
          </a:custGeom>
          <a:noFill/>
          <a:ln w="25400" cap="rnd">
            <a:solidFill>
              <a:schemeClr val="hlink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93" name="Arc 1053"/>
          <p:cNvSpPr>
            <a:spLocks/>
          </p:cNvSpPr>
          <p:nvPr/>
        </p:nvSpPr>
        <p:spPr bwMode="auto">
          <a:xfrm rot="10800000">
            <a:off x="2563813" y="2897188"/>
            <a:ext cx="2073275" cy="190817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94" name="Arc 1054"/>
          <p:cNvSpPr>
            <a:spLocks/>
          </p:cNvSpPr>
          <p:nvPr/>
        </p:nvSpPr>
        <p:spPr bwMode="auto">
          <a:xfrm rot="10800000">
            <a:off x="3597275" y="1304925"/>
            <a:ext cx="3914775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20487"/>
              <a:gd name="T1" fmla="*/ 0 h 21510"/>
              <a:gd name="T2" fmla="*/ 20487 w 20487"/>
              <a:gd name="T3" fmla="*/ 14667 h 21510"/>
              <a:gd name="T4" fmla="*/ 0 w 20487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487" h="21510" fill="none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</a:path>
              <a:path w="20487" h="21510" stroke="0" extrusionOk="0">
                <a:moveTo>
                  <a:pt x="1968" y="-1"/>
                </a:moveTo>
                <a:cubicBezTo>
                  <a:pt x="10504" y="780"/>
                  <a:pt x="17771" y="6536"/>
                  <a:pt x="20487" y="14666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95" name="Arc 1055"/>
          <p:cNvSpPr>
            <a:spLocks/>
          </p:cNvSpPr>
          <p:nvPr/>
        </p:nvSpPr>
        <p:spPr bwMode="auto">
          <a:xfrm rot="10800000">
            <a:off x="4348163" y="939800"/>
            <a:ext cx="3675062" cy="2963863"/>
          </a:xfrm>
          <a:custGeom>
            <a:avLst/>
            <a:gdLst>
              <a:gd name="G0" fmla="+- 0 0 0"/>
              <a:gd name="G1" fmla="+- 21510 0 0"/>
              <a:gd name="G2" fmla="+- 21600 0 0"/>
              <a:gd name="T0" fmla="*/ 1968 w 19230"/>
              <a:gd name="T1" fmla="*/ 0 h 21510"/>
              <a:gd name="T2" fmla="*/ 19230 w 19230"/>
              <a:gd name="T3" fmla="*/ 11673 h 21510"/>
              <a:gd name="T4" fmla="*/ 0 w 19230"/>
              <a:gd name="T5" fmla="*/ 21510 h 215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30" h="21510" fill="none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</a:path>
              <a:path w="19230" h="21510" stroke="0" extrusionOk="0">
                <a:moveTo>
                  <a:pt x="1968" y="-1"/>
                </a:moveTo>
                <a:cubicBezTo>
                  <a:pt x="9342" y="674"/>
                  <a:pt x="15857" y="5080"/>
                  <a:pt x="19230" y="11672"/>
                </a:cubicBezTo>
                <a:lnTo>
                  <a:pt x="0" y="21510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96" name="Arc 1056"/>
          <p:cNvSpPr>
            <a:spLocks/>
          </p:cNvSpPr>
          <p:nvPr/>
        </p:nvSpPr>
        <p:spPr bwMode="auto">
          <a:xfrm rot="10800000">
            <a:off x="4973638" y="795338"/>
            <a:ext cx="3676650" cy="2874962"/>
          </a:xfrm>
          <a:custGeom>
            <a:avLst/>
            <a:gdLst>
              <a:gd name="G0" fmla="+- 0 0 0"/>
              <a:gd name="G1" fmla="+- 20867 0 0"/>
              <a:gd name="G2" fmla="+- 21600 0 0"/>
              <a:gd name="T0" fmla="*/ 5581 w 19241"/>
              <a:gd name="T1" fmla="*/ 0 h 20867"/>
              <a:gd name="T2" fmla="*/ 19241 w 19241"/>
              <a:gd name="T3" fmla="*/ 11052 h 20867"/>
              <a:gd name="T4" fmla="*/ 0 w 19241"/>
              <a:gd name="T5" fmla="*/ 20867 h 2086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241" h="20867" fill="none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</a:path>
              <a:path w="19241" h="20867" stroke="0" extrusionOk="0">
                <a:moveTo>
                  <a:pt x="5580" y="0"/>
                </a:moveTo>
                <a:cubicBezTo>
                  <a:pt x="11494" y="1582"/>
                  <a:pt x="16459" y="5598"/>
                  <a:pt x="19241" y="11051"/>
                </a:cubicBezTo>
                <a:lnTo>
                  <a:pt x="0" y="20867"/>
                </a:lnTo>
                <a:close/>
              </a:path>
            </a:pathLst>
          </a:custGeom>
          <a:noFill/>
          <a:ln w="25400" cap="rnd">
            <a:solidFill>
              <a:srgbClr val="33CC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97" name="Oval 1057"/>
          <p:cNvSpPr>
            <a:spLocks noChangeArrowheads="1"/>
          </p:cNvSpPr>
          <p:nvPr/>
        </p:nvSpPr>
        <p:spPr bwMode="auto">
          <a:xfrm>
            <a:off x="5483225" y="3217863"/>
            <a:ext cx="261938" cy="261937"/>
          </a:xfrm>
          <a:prstGeom prst="ellipse">
            <a:avLst/>
          </a:prstGeom>
          <a:solidFill>
            <a:schemeClr val="tx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113698" name="Text Box 1058"/>
          <p:cNvSpPr txBox="1">
            <a:spLocks noChangeArrowheads="1"/>
          </p:cNvSpPr>
          <p:nvPr/>
        </p:nvSpPr>
        <p:spPr bwMode="auto">
          <a:xfrm>
            <a:off x="2384425" y="798513"/>
            <a:ext cx="6369050" cy="1006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000"/>
              <a:t>But this allocation is implemented</a:t>
            </a:r>
            <a:br>
              <a:rPr lang="en-US" sz="3000"/>
            </a:br>
            <a:r>
              <a:rPr lang="en-US" sz="3000"/>
              <a:t>by competitive trading from </a:t>
            </a:r>
            <a:r>
              <a:rPr lang="en-US" sz="3000">
                <a:latin typeface="Symbol" pitchFamily="18" charset="2"/>
              </a:rPr>
              <a:t>q</a:t>
            </a:r>
            <a:r>
              <a:rPr lang="en-US" sz="3000" i="1"/>
              <a:t>.</a:t>
            </a:r>
            <a:endParaRPr lang="en-US"/>
          </a:p>
        </p:txBody>
      </p:sp>
      <p:sp>
        <p:nvSpPr>
          <p:cNvPr id="113699" name="Line 1059"/>
          <p:cNvSpPr>
            <a:spLocks noChangeShapeType="1"/>
          </p:cNvSpPr>
          <p:nvPr/>
        </p:nvSpPr>
        <p:spPr bwMode="auto">
          <a:xfrm flipH="1" flipV="1">
            <a:off x="4418013" y="2728913"/>
            <a:ext cx="2578100" cy="1376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tr-TR"/>
          </a:p>
        </p:txBody>
      </p:sp>
      <p:graphicFrame>
        <p:nvGraphicFramePr>
          <p:cNvPr id="113673" name="Object 1033"/>
          <p:cNvGraphicFramePr>
            <a:graphicFrameLocks/>
          </p:cNvGraphicFramePr>
          <p:nvPr/>
        </p:nvGraphicFramePr>
        <p:xfrm>
          <a:off x="6243638" y="5181600"/>
          <a:ext cx="569912" cy="654050"/>
        </p:xfrm>
        <a:graphic>
          <a:graphicData uri="http://schemas.openxmlformats.org/presentationml/2006/ole">
            <p:oleObj spid="_x0000_s113673" name="Equation" r:id="rId7" imgW="482400" imgH="571320" progId="Equation.3">
              <p:embed/>
            </p:oleObj>
          </a:graphicData>
        </a:graphic>
      </p:graphicFrame>
      <p:graphicFrame>
        <p:nvGraphicFramePr>
          <p:cNvPr id="113679" name="Object 1039"/>
          <p:cNvGraphicFramePr>
            <a:graphicFrameLocks/>
          </p:cNvGraphicFramePr>
          <p:nvPr/>
        </p:nvGraphicFramePr>
        <p:xfrm>
          <a:off x="7350125" y="3522663"/>
          <a:ext cx="530225" cy="642937"/>
        </p:xfrm>
        <a:graphic>
          <a:graphicData uri="http://schemas.openxmlformats.org/presentationml/2006/ole">
            <p:oleObj spid="_x0000_s113679" name="Equation" r:id="rId8" imgW="457200" imgH="571320" progId="Equation.3">
              <p:embed/>
            </p:oleObj>
          </a:graphicData>
        </a:graphic>
      </p:graphicFrame>
      <p:graphicFrame>
        <p:nvGraphicFramePr>
          <p:cNvPr id="113680" name="Object 1040"/>
          <p:cNvGraphicFramePr>
            <a:graphicFrameLocks/>
          </p:cNvGraphicFramePr>
          <p:nvPr/>
        </p:nvGraphicFramePr>
        <p:xfrm>
          <a:off x="6256338" y="1852613"/>
          <a:ext cx="531812" cy="642937"/>
        </p:xfrm>
        <a:graphic>
          <a:graphicData uri="http://schemas.openxmlformats.org/presentationml/2006/ole">
            <p:oleObj spid="_x0000_s113680" name="Equation" r:id="rId9" imgW="457200" imgH="571320" progId="Equation.3">
              <p:embed/>
            </p:oleObj>
          </a:graphicData>
        </a:graphic>
      </p:graphicFrame>
      <p:graphicFrame>
        <p:nvGraphicFramePr>
          <p:cNvPr id="113672" name="Object 1032"/>
          <p:cNvGraphicFramePr>
            <a:graphicFrameLocks/>
          </p:cNvGraphicFramePr>
          <p:nvPr/>
        </p:nvGraphicFramePr>
        <p:xfrm>
          <a:off x="1608138" y="3506788"/>
          <a:ext cx="568325" cy="652462"/>
        </p:xfrm>
        <a:graphic>
          <a:graphicData uri="http://schemas.openxmlformats.org/presentationml/2006/ole">
            <p:oleObj spid="_x0000_s113672" name="Equation" r:id="rId10" imgW="482400" imgH="571320" progId="Equation.3">
              <p:embed/>
            </p:oleObj>
          </a:graphicData>
        </a:graphic>
      </p:graphicFrame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Walras’ Law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52563"/>
            <a:ext cx="7772400" cy="4152900"/>
          </a:xfrm>
          <a:noFill/>
          <a:ln/>
        </p:spPr>
        <p:txBody>
          <a:bodyPr/>
          <a:lstStyle/>
          <a:p>
            <a:r>
              <a:rPr lang="en-US"/>
              <a:t>Walras’ Law is an </a:t>
            </a:r>
            <a:r>
              <a:rPr lang="en-US">
                <a:solidFill>
                  <a:schemeClr val="tx2"/>
                </a:solidFill>
              </a:rPr>
              <a:t>identity</a:t>
            </a:r>
            <a:r>
              <a:rPr lang="en-US"/>
              <a:t>; i.e. a statement that is true for </a:t>
            </a:r>
            <a:r>
              <a:rPr lang="en-US">
                <a:solidFill>
                  <a:schemeClr val="tx2"/>
                </a:solidFill>
              </a:rPr>
              <a:t>any</a:t>
            </a:r>
            <a:r>
              <a:rPr lang="en-US"/>
              <a:t>  positive prices (p</a:t>
            </a:r>
            <a:r>
              <a:rPr lang="en-US" baseline="-25000"/>
              <a:t>1</a:t>
            </a:r>
            <a:r>
              <a:rPr lang="en-US"/>
              <a:t>,p</a:t>
            </a:r>
            <a:r>
              <a:rPr lang="en-US" baseline="-25000"/>
              <a:t>2</a:t>
            </a:r>
            <a:r>
              <a:rPr lang="en-US"/>
              <a:t>), whether these are equilibrium prices or not.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ines On Blue">
  <a:themeElements>
    <a:clrScheme name="Lines On Blue 1">
      <a:dk1>
        <a:srgbClr val="000000"/>
      </a:dk1>
      <a:lt1>
        <a:srgbClr val="FFFFFF"/>
      </a:lt1>
      <a:dk2>
        <a:srgbClr val="000000"/>
      </a:dk2>
      <a:lt2>
        <a:srgbClr val="FFFF00"/>
      </a:lt2>
      <a:accent1>
        <a:srgbClr val="FF9933"/>
      </a:accent1>
      <a:accent2>
        <a:srgbClr val="0000FF"/>
      </a:accent2>
      <a:accent3>
        <a:srgbClr val="AAAAAA"/>
      </a:accent3>
      <a:accent4>
        <a:srgbClr val="DADADA"/>
      </a:accent4>
      <a:accent5>
        <a:srgbClr val="FFCAAD"/>
      </a:accent5>
      <a:accent6>
        <a:srgbClr val="0000E7"/>
      </a:accent6>
      <a:hlink>
        <a:srgbClr val="FF33CC"/>
      </a:hlink>
      <a:folHlink>
        <a:srgbClr val="000080"/>
      </a:folHlink>
    </a:clrScheme>
    <a:fontScheme name="Lines On Blu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ines On Blue 1">
        <a:dk1>
          <a:srgbClr val="000000"/>
        </a:dk1>
        <a:lt1>
          <a:srgbClr val="FFFFFF"/>
        </a:lt1>
        <a:dk2>
          <a:srgbClr val="000000"/>
        </a:dk2>
        <a:lt2>
          <a:srgbClr val="FFFF00"/>
        </a:lt2>
        <a:accent1>
          <a:srgbClr val="FF9933"/>
        </a:accent1>
        <a:accent2>
          <a:srgbClr val="0000FF"/>
        </a:accent2>
        <a:accent3>
          <a:srgbClr val="AAAAAA"/>
        </a:accent3>
        <a:accent4>
          <a:srgbClr val="DADADA"/>
        </a:accent4>
        <a:accent5>
          <a:srgbClr val="FFCAAD"/>
        </a:accent5>
        <a:accent6>
          <a:srgbClr val="0000E7"/>
        </a:accent6>
        <a:hlink>
          <a:srgbClr val="FF33CC"/>
        </a:hlink>
        <a:folHlink>
          <a:srgbClr val="000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2">
        <a:dk1>
          <a:srgbClr val="000000"/>
        </a:dk1>
        <a:lt1>
          <a:srgbClr val="CCCCFF"/>
        </a:lt1>
        <a:dk2>
          <a:srgbClr val="660066"/>
        </a:dk2>
        <a:lt2>
          <a:srgbClr val="99CCFF"/>
        </a:lt2>
        <a:accent1>
          <a:srgbClr val="33CCFF"/>
        </a:accent1>
        <a:accent2>
          <a:srgbClr val="6699FF"/>
        </a:accent2>
        <a:accent3>
          <a:srgbClr val="E2E2FF"/>
        </a:accent3>
        <a:accent4>
          <a:srgbClr val="000000"/>
        </a:accent4>
        <a:accent5>
          <a:srgbClr val="ADE2FF"/>
        </a:accent5>
        <a:accent6>
          <a:srgbClr val="5C8AE7"/>
        </a:accent6>
        <a:hlink>
          <a:srgbClr val="6666FF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EAEAEA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878787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es On Blue 4">
        <a:dk1>
          <a:srgbClr val="000066"/>
        </a:dk1>
        <a:lt1>
          <a:srgbClr val="EAEAEA"/>
        </a:lt1>
        <a:dk2>
          <a:srgbClr val="660066"/>
        </a:dk2>
        <a:lt2>
          <a:srgbClr val="CBCBCB"/>
        </a:lt2>
        <a:accent1>
          <a:srgbClr val="330099"/>
        </a:accent1>
        <a:accent2>
          <a:srgbClr val="FF7C80"/>
        </a:accent2>
        <a:accent3>
          <a:srgbClr val="B8AAB8"/>
        </a:accent3>
        <a:accent4>
          <a:srgbClr val="C8C8C8"/>
        </a:accent4>
        <a:accent5>
          <a:srgbClr val="ADAACA"/>
        </a:accent5>
        <a:accent6>
          <a:srgbClr val="E77073"/>
        </a:accent6>
        <a:hlink>
          <a:srgbClr val="6666FF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5">
        <a:dk1>
          <a:srgbClr val="000080"/>
        </a:dk1>
        <a:lt1>
          <a:srgbClr val="EAEAEA"/>
        </a:lt1>
        <a:dk2>
          <a:srgbClr val="9933FF"/>
        </a:dk2>
        <a:lt2>
          <a:srgbClr val="CBCBCB"/>
        </a:lt2>
        <a:accent1>
          <a:srgbClr val="00CC99"/>
        </a:accent1>
        <a:accent2>
          <a:srgbClr val="00CCFF"/>
        </a:accent2>
        <a:accent3>
          <a:srgbClr val="CAADFF"/>
        </a:accent3>
        <a:accent4>
          <a:srgbClr val="C8C8C8"/>
        </a:accent4>
        <a:accent5>
          <a:srgbClr val="AAE2CA"/>
        </a:accent5>
        <a:accent6>
          <a:srgbClr val="00B9E7"/>
        </a:accent6>
        <a:hlink>
          <a:srgbClr val="6666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es On Blue 6">
        <a:dk1>
          <a:srgbClr val="000000"/>
        </a:dk1>
        <a:lt1>
          <a:srgbClr val="FFFFCC"/>
        </a:lt1>
        <a:dk2>
          <a:srgbClr val="660066"/>
        </a:dk2>
        <a:lt2>
          <a:srgbClr val="FFFFFF"/>
        </a:lt2>
        <a:accent1>
          <a:srgbClr val="99CCFF"/>
        </a:accent1>
        <a:accent2>
          <a:srgbClr val="FFCC99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E7B98A"/>
        </a:accent6>
        <a:hlink>
          <a:srgbClr val="CC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ines On Blue 1">
    <a:dk1>
      <a:srgbClr val="000000"/>
    </a:dk1>
    <a:lt1>
      <a:srgbClr val="FFFFFF"/>
    </a:lt1>
    <a:dk2>
      <a:srgbClr val="000000"/>
    </a:dk2>
    <a:lt2>
      <a:srgbClr val="FFFF00"/>
    </a:lt2>
    <a:accent1>
      <a:srgbClr val="FF9933"/>
    </a:accent1>
    <a:accent2>
      <a:srgbClr val="0000FF"/>
    </a:accent2>
    <a:accent3>
      <a:srgbClr val="AAAAAA"/>
    </a:accent3>
    <a:accent4>
      <a:srgbClr val="DADADA"/>
    </a:accent4>
    <a:accent5>
      <a:srgbClr val="FFCAAD"/>
    </a:accent5>
    <a:accent6>
      <a:srgbClr val="0000E7"/>
    </a:accent6>
    <a:hlink>
      <a:srgbClr val="FF33CC"/>
    </a:hlink>
    <a:folHlink>
      <a:srgbClr val="0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Designs\Lines On Blue.pot</Template>
  <TotalTime>1235</TotalTime>
  <Words>1600</Words>
  <Application>Microsoft Office PowerPoint</Application>
  <PresentationFormat>Ekran Gösterisi (4:3)</PresentationFormat>
  <Paragraphs>393</Paragraphs>
  <Slides>107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2</vt:i4>
      </vt:variant>
      <vt:variant>
        <vt:lpstr>Slayt Başlıkları</vt:lpstr>
      </vt:variant>
      <vt:variant>
        <vt:i4>107</vt:i4>
      </vt:variant>
    </vt:vector>
  </HeadingPairs>
  <TitlesOfParts>
    <vt:vector size="114" baseType="lpstr">
      <vt:lpstr>Times New Roman</vt:lpstr>
      <vt:lpstr>Arial</vt:lpstr>
      <vt:lpstr>Monotype Sorts</vt:lpstr>
      <vt:lpstr>Symbol</vt:lpstr>
      <vt:lpstr>Lines On Blue</vt:lpstr>
      <vt:lpstr>Equation</vt:lpstr>
      <vt:lpstr>Microsoft Equation 3.0</vt:lpstr>
      <vt:lpstr>Chapter Thirty-One</vt:lpstr>
      <vt:lpstr>Exchange</vt:lpstr>
      <vt:lpstr>Exchange</vt:lpstr>
      <vt:lpstr>Starting an Edgeworth Box</vt:lpstr>
      <vt:lpstr>Starting an Edgeworth Box</vt:lpstr>
      <vt:lpstr>Starting an Edgeworth Box</vt:lpstr>
      <vt:lpstr>Starting an Edgeworth Box</vt:lpstr>
      <vt:lpstr>Feasible Allocations</vt:lpstr>
      <vt:lpstr>Feasible Allocations</vt:lpstr>
      <vt:lpstr>The Endowment Allocation</vt:lpstr>
      <vt:lpstr>The Endowment Allocation</vt:lpstr>
      <vt:lpstr>The Endowment Allocation</vt:lpstr>
      <vt:lpstr>The Endowment Allocation</vt:lpstr>
      <vt:lpstr>The Endowment Allocation</vt:lpstr>
      <vt:lpstr>The Endowment Allocation</vt:lpstr>
      <vt:lpstr>The Endowment Allocation</vt:lpstr>
      <vt:lpstr>The Endowment Allocation</vt:lpstr>
      <vt:lpstr>Other Feasible Allocations</vt:lpstr>
      <vt:lpstr>Feasible Reallocations</vt:lpstr>
      <vt:lpstr>Feasible Reallocations</vt:lpstr>
      <vt:lpstr>Feasible Reallocations</vt:lpstr>
      <vt:lpstr>Feasible Reallocations</vt:lpstr>
      <vt:lpstr>Adding Preferences to the Box</vt:lpstr>
      <vt:lpstr>Adding Preferences to the Box</vt:lpstr>
      <vt:lpstr>Adding Preferences to the Box</vt:lpstr>
      <vt:lpstr>Adding Preferences to the Box</vt:lpstr>
      <vt:lpstr>Adding Preferences to the Box</vt:lpstr>
      <vt:lpstr>Adding Preferences to the Box</vt:lpstr>
      <vt:lpstr>Adding Preferences to the Box</vt:lpstr>
      <vt:lpstr>Edgeworth’s Box</vt:lpstr>
      <vt:lpstr>Pareto-Improvement</vt:lpstr>
      <vt:lpstr>Edgeworth’s Box</vt:lpstr>
      <vt:lpstr>Pareto-Improvements</vt:lpstr>
      <vt:lpstr>Pareto-Improvements</vt:lpstr>
      <vt:lpstr>Pareto-Improvements</vt:lpstr>
      <vt:lpstr>Pareto-Improvements</vt:lpstr>
      <vt:lpstr>Pareto-Improvements</vt:lpstr>
      <vt:lpstr>Pareto-Improvements</vt:lpstr>
      <vt:lpstr>Pareto-Improvements</vt:lpstr>
      <vt:lpstr>Pareto-Improvements</vt:lpstr>
      <vt:lpstr>Pareto-Optimality</vt:lpstr>
      <vt:lpstr>Pareto-Optimality</vt:lpstr>
      <vt:lpstr>Pareto-Optimality</vt:lpstr>
      <vt:lpstr>Pareto-Optimality</vt:lpstr>
      <vt:lpstr>Pareto-Optimality</vt:lpstr>
      <vt:lpstr>Pareto-Optimality</vt:lpstr>
      <vt:lpstr>Pareto-Optimality</vt:lpstr>
      <vt:lpstr>Pareto-Optimality</vt:lpstr>
      <vt:lpstr>Pareto-Optimality</vt:lpstr>
      <vt:lpstr>Pareto-Optimality</vt:lpstr>
      <vt:lpstr>Pareto-Optimality</vt:lpstr>
      <vt:lpstr>Pareto-Optimality</vt:lpstr>
      <vt:lpstr>Pareto-Optimality</vt:lpstr>
      <vt:lpstr>The Core</vt:lpstr>
      <vt:lpstr>The Core</vt:lpstr>
      <vt:lpstr>The Core</vt:lpstr>
      <vt:lpstr>The Core</vt:lpstr>
      <vt:lpstr>The Core</vt:lpstr>
      <vt:lpstr>The Core</vt:lpstr>
      <vt:lpstr>The Core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Trade in Competitive Markets</vt:lpstr>
      <vt:lpstr>First Fundamental Theorem of Welfare Economics</vt:lpstr>
      <vt:lpstr>Second Fundamental Theorem of Welfare Economics</vt:lpstr>
      <vt:lpstr>Second Fundamental Theorem of Welfare Economics</vt:lpstr>
      <vt:lpstr>Second Fundamental Theorem</vt:lpstr>
      <vt:lpstr>Second Fundamental Theorem</vt:lpstr>
      <vt:lpstr>Second Fundamental Theorem</vt:lpstr>
      <vt:lpstr>Second Fundamental Theorem</vt:lpstr>
      <vt:lpstr>Second Fundamental Theorem</vt:lpstr>
      <vt:lpstr>Second Fundamental Theorem</vt:lpstr>
      <vt:lpstr>Walras’ Law</vt:lpstr>
      <vt:lpstr>Walras’ Law</vt:lpstr>
      <vt:lpstr>Walras’ Law</vt:lpstr>
      <vt:lpstr>Walras’ Law</vt:lpstr>
      <vt:lpstr>Walras’ Law</vt:lpstr>
      <vt:lpstr>Implications of Walras’ Law</vt:lpstr>
      <vt:lpstr>Implications of Walras’ Law</vt:lpstr>
      <vt:lpstr>Implications of Walras’ Law</vt:lpstr>
      <vt:lpstr>Implications of Walras’ Law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28</dc:title>
  <dc:creator>LSA Media Services, PC-69</dc:creator>
  <cp:lastModifiedBy>user</cp:lastModifiedBy>
  <cp:revision>50</cp:revision>
  <dcterms:created xsi:type="dcterms:W3CDTF">1995-05-28T16:18:48Z</dcterms:created>
  <dcterms:modified xsi:type="dcterms:W3CDTF">2013-06-26T12:08:59Z</dcterms:modified>
</cp:coreProperties>
</file>