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6"/>
  </p:notesMasterIdLst>
  <p:sldIdLst>
    <p:sldId id="256" r:id="rId2"/>
    <p:sldId id="257" r:id="rId3"/>
    <p:sldId id="258" r:id="rId4"/>
    <p:sldId id="325" r:id="rId5"/>
    <p:sldId id="326" r:id="rId6"/>
    <p:sldId id="327" r:id="rId7"/>
    <p:sldId id="328" r:id="rId8"/>
    <p:sldId id="329" r:id="rId9"/>
    <p:sldId id="259" r:id="rId10"/>
    <p:sldId id="269" r:id="rId11"/>
    <p:sldId id="260" r:id="rId12"/>
    <p:sldId id="263" r:id="rId13"/>
    <p:sldId id="264" r:id="rId14"/>
    <p:sldId id="265" r:id="rId15"/>
    <p:sldId id="266" r:id="rId16"/>
    <p:sldId id="267" r:id="rId17"/>
    <p:sldId id="268" r:id="rId18"/>
    <p:sldId id="262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4" r:id="rId42"/>
    <p:sldId id="295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9" r:id="rId55"/>
    <p:sldId id="310" r:id="rId56"/>
    <p:sldId id="311" r:id="rId57"/>
    <p:sldId id="312" r:id="rId58"/>
    <p:sldId id="314" r:id="rId59"/>
    <p:sldId id="316" r:id="rId60"/>
    <p:sldId id="317" r:id="rId61"/>
    <p:sldId id="313" r:id="rId62"/>
    <p:sldId id="434" r:id="rId63"/>
    <p:sldId id="318" r:id="rId64"/>
    <p:sldId id="319" r:id="rId65"/>
    <p:sldId id="320" r:id="rId66"/>
    <p:sldId id="323" r:id="rId67"/>
    <p:sldId id="321" r:id="rId68"/>
    <p:sldId id="322" r:id="rId69"/>
    <p:sldId id="324" r:id="rId70"/>
    <p:sldId id="330" r:id="rId71"/>
    <p:sldId id="422" r:id="rId72"/>
    <p:sldId id="418" r:id="rId73"/>
    <p:sldId id="419" r:id="rId74"/>
    <p:sldId id="420" r:id="rId75"/>
    <p:sldId id="421" r:id="rId76"/>
    <p:sldId id="423" r:id="rId77"/>
    <p:sldId id="428" r:id="rId78"/>
    <p:sldId id="425" r:id="rId79"/>
    <p:sldId id="426" r:id="rId80"/>
    <p:sldId id="427" r:id="rId81"/>
    <p:sldId id="424" r:id="rId82"/>
    <p:sldId id="429" r:id="rId83"/>
    <p:sldId id="430" r:id="rId84"/>
    <p:sldId id="433" r:id="rId8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CF41"/>
    <a:srgbClr val="FB4D10"/>
    <a:srgbClr val="FD0F20"/>
    <a:srgbClr val="E002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>
        <p:scale>
          <a:sx n="50" d="100"/>
          <a:sy n="50" d="100"/>
        </p:scale>
        <p:origin x="-450" y="-486"/>
      </p:cViewPr>
      <p:guideLst>
        <p:guide orient="horz" pos="2143"/>
        <p:guide pos="30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0" y="2760663"/>
            <a:ext cx="9151938" cy="4113212"/>
            <a:chOff x="0" y="1739"/>
            <a:chExt cx="5765" cy="2591"/>
          </a:xfrm>
        </p:grpSpPr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3074" name="Rectangle 2"/>
              <p:cNvSpPr>
                <a:spLocks noChangeArrowheads="1"/>
              </p:cNvSpPr>
              <p:nvPr/>
            </p:nvSpPr>
            <p:spPr bwMode="ltGray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3088" name="Group 16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 useBgFill="1">
              <p:nvSpPr>
                <p:cNvPr id="3075" name="Freeform 3"/>
                <p:cNvSpPr>
                  <a:spLocks/>
                </p:cNvSpPr>
                <p:nvPr/>
              </p:nvSpPr>
              <p:spPr bwMode="white">
                <a:xfrm>
                  <a:off x="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6" name="Freeform 4"/>
                <p:cNvSpPr>
                  <a:spLocks/>
                </p:cNvSpPr>
                <p:nvPr/>
              </p:nvSpPr>
              <p:spPr bwMode="white">
                <a:xfrm>
                  <a:off x="43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7" name="Freeform 5"/>
                <p:cNvSpPr>
                  <a:spLocks/>
                </p:cNvSpPr>
                <p:nvPr/>
              </p:nvSpPr>
              <p:spPr bwMode="white">
                <a:xfrm>
                  <a:off x="87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8" name="Freeform 6"/>
                <p:cNvSpPr>
                  <a:spLocks/>
                </p:cNvSpPr>
                <p:nvPr/>
              </p:nvSpPr>
              <p:spPr bwMode="white">
                <a:xfrm>
                  <a:off x="132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9" name="Freeform 7"/>
                <p:cNvSpPr>
                  <a:spLocks/>
                </p:cNvSpPr>
                <p:nvPr/>
              </p:nvSpPr>
              <p:spPr bwMode="white">
                <a:xfrm>
                  <a:off x="176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0" name="Freeform 8"/>
                <p:cNvSpPr>
                  <a:spLocks/>
                </p:cNvSpPr>
                <p:nvPr/>
              </p:nvSpPr>
              <p:spPr bwMode="white">
                <a:xfrm>
                  <a:off x="221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1" name="Freeform 9"/>
                <p:cNvSpPr>
                  <a:spLocks/>
                </p:cNvSpPr>
                <p:nvPr/>
              </p:nvSpPr>
              <p:spPr bwMode="white">
                <a:xfrm>
                  <a:off x="2646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2" name="Freeform 10"/>
                <p:cNvSpPr>
                  <a:spLocks/>
                </p:cNvSpPr>
                <p:nvPr/>
              </p:nvSpPr>
              <p:spPr bwMode="white">
                <a:xfrm>
                  <a:off x="3090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3" name="Freeform 11"/>
                <p:cNvSpPr>
                  <a:spLocks/>
                </p:cNvSpPr>
                <p:nvPr/>
              </p:nvSpPr>
              <p:spPr bwMode="white">
                <a:xfrm>
                  <a:off x="3547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4" name="Freeform 12"/>
                <p:cNvSpPr>
                  <a:spLocks/>
                </p:cNvSpPr>
                <p:nvPr/>
              </p:nvSpPr>
              <p:spPr bwMode="white">
                <a:xfrm>
                  <a:off x="4004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5" name="Freeform 13"/>
                <p:cNvSpPr>
                  <a:spLocks/>
                </p:cNvSpPr>
                <p:nvPr/>
              </p:nvSpPr>
              <p:spPr bwMode="white">
                <a:xfrm>
                  <a:off x="4473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6" name="Freeform 14"/>
                <p:cNvSpPr>
                  <a:spLocks/>
                </p:cNvSpPr>
                <p:nvPr/>
              </p:nvSpPr>
              <p:spPr bwMode="white">
                <a:xfrm>
                  <a:off x="493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7" name="Freeform 15"/>
                <p:cNvSpPr>
                  <a:spLocks/>
                </p:cNvSpPr>
                <p:nvPr/>
              </p:nvSpPr>
              <p:spPr bwMode="white">
                <a:xfrm>
                  <a:off x="5403" y="3825"/>
                  <a:ext cx="362" cy="505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361" y="0"/>
                    </a:cxn>
                    <a:cxn ang="0">
                      <a:pos x="361" y="122"/>
                    </a:cxn>
                    <a:cxn ang="0">
                      <a:pos x="96" y="504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3090" name="Freeform 18"/>
            <p:cNvSpPr>
              <a:spLocks/>
            </p:cNvSpPr>
            <p:nvPr/>
          </p:nvSpPr>
          <p:spPr bwMode="ltGray">
            <a:xfrm>
              <a:off x="0" y="1739"/>
              <a:ext cx="516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5" y="0"/>
                </a:cxn>
                <a:cxn ang="0">
                  <a:pos x="0" y="912"/>
                </a:cxn>
                <a:cxn ang="0">
                  <a:pos x="0" y="0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8F9B43-5B36-4BA7-AA65-31AB71A81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7DE86-7BBB-43C9-A212-3BCBF58C0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5943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9436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02E60-DBBF-4E28-9A07-310A1367F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35C7D-FEEE-4591-9D08-9B61A89C8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0E5EB-7807-4EB8-92AE-AF0AE5034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B4FED-8667-43B1-AE2F-93ACEC18A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F102C-0D98-4B03-A8C7-CAC2C42DF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8463E-05FF-4E70-864F-36448506B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2698-6072-4F0A-91B6-1DCAB31BB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9713A-6DD7-455E-881C-D8F064876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7DD6B-CBEA-4092-BB71-78078C64A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0" y="5797550"/>
            <a:ext cx="9167813" cy="1076325"/>
            <a:chOff x="0" y="3652"/>
            <a:chExt cx="5775" cy="67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 useBgFill="1">
            <p:nvSpPr>
              <p:cNvPr id="1027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8" name="Freeform 4"/>
              <p:cNvSpPr>
                <a:spLocks/>
              </p:cNvSpPr>
              <p:nvPr/>
            </p:nvSpPr>
            <p:spPr bwMode="white">
              <a:xfrm>
                <a:off x="43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9" name="Freeform 5"/>
              <p:cNvSpPr>
                <a:spLocks/>
              </p:cNvSpPr>
              <p:nvPr/>
            </p:nvSpPr>
            <p:spPr bwMode="white">
              <a:xfrm>
                <a:off x="879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0" name="Freeform 6"/>
              <p:cNvSpPr>
                <a:spLocks/>
              </p:cNvSpPr>
              <p:nvPr/>
            </p:nvSpPr>
            <p:spPr bwMode="white">
              <a:xfrm>
                <a:off x="1325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1" name="Freeform 7"/>
              <p:cNvSpPr>
                <a:spLocks/>
              </p:cNvSpPr>
              <p:nvPr/>
            </p:nvSpPr>
            <p:spPr bwMode="white">
              <a:xfrm>
                <a:off x="177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2" name="Freeform 8"/>
              <p:cNvSpPr>
                <a:spLocks/>
              </p:cNvSpPr>
              <p:nvPr/>
            </p:nvSpPr>
            <p:spPr bwMode="white">
              <a:xfrm>
                <a:off x="2216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3" name="Freeform 9"/>
              <p:cNvSpPr>
                <a:spLocks/>
              </p:cNvSpPr>
              <p:nvPr/>
            </p:nvSpPr>
            <p:spPr bwMode="white">
              <a:xfrm>
                <a:off x="265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4" name="Freeform 10"/>
              <p:cNvSpPr>
                <a:spLocks/>
              </p:cNvSpPr>
              <p:nvPr/>
            </p:nvSpPr>
            <p:spPr bwMode="white">
              <a:xfrm>
                <a:off x="3096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5" name="Freeform 11"/>
              <p:cNvSpPr>
                <a:spLocks/>
              </p:cNvSpPr>
              <p:nvPr/>
            </p:nvSpPr>
            <p:spPr bwMode="white">
              <a:xfrm>
                <a:off x="355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6" name="Freeform 12"/>
              <p:cNvSpPr>
                <a:spLocks/>
              </p:cNvSpPr>
              <p:nvPr/>
            </p:nvSpPr>
            <p:spPr bwMode="white">
              <a:xfrm>
                <a:off x="401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7" name="Freeform 13"/>
              <p:cNvSpPr>
                <a:spLocks/>
              </p:cNvSpPr>
              <p:nvPr/>
            </p:nvSpPr>
            <p:spPr bwMode="white">
              <a:xfrm>
                <a:off x="448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8" name="Freeform 14"/>
              <p:cNvSpPr>
                <a:spLocks/>
              </p:cNvSpPr>
              <p:nvPr/>
            </p:nvSpPr>
            <p:spPr bwMode="white">
              <a:xfrm>
                <a:off x="4939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9" name="Freeform 15"/>
              <p:cNvSpPr>
                <a:spLocks/>
              </p:cNvSpPr>
              <p:nvPr/>
            </p:nvSpPr>
            <p:spPr bwMode="white">
              <a:xfrm>
                <a:off x="5413" y="3825"/>
                <a:ext cx="362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1" y="0"/>
                  </a:cxn>
                  <a:cxn ang="0">
                    <a:pos x="361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FFDE0562-6118-4204-9D86-B3D40905DB6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32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46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49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Twenty-Four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Monopoly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</a:t>
            </a:r>
          </a:p>
        </p:txBody>
      </p:sp>
      <p:graphicFrame>
        <p:nvGraphicFramePr>
          <p:cNvPr id="13315" name="Object 3"/>
          <p:cNvGraphicFramePr>
            <a:graphicFrameLocks/>
          </p:cNvGraphicFramePr>
          <p:nvPr/>
        </p:nvGraphicFramePr>
        <p:xfrm>
          <a:off x="2371725" y="1195388"/>
          <a:ext cx="4333875" cy="495300"/>
        </p:xfrm>
        <a:graphic>
          <a:graphicData uri="http://schemas.openxmlformats.org/presentationml/2006/ole">
            <p:oleObj spid="_x0000_s13315" name="Equation" r:id="rId3" imgW="3149280" imgH="368280" progId="Equation.2">
              <p:embed/>
            </p:oleObj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79488" y="1898650"/>
            <a:ext cx="7713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At the profit-maximizing output level y*</a:t>
            </a:r>
          </a:p>
        </p:txBody>
      </p:sp>
      <p:graphicFrame>
        <p:nvGraphicFramePr>
          <p:cNvPr id="13317" name="Object 5"/>
          <p:cNvGraphicFramePr>
            <a:graphicFrameLocks/>
          </p:cNvGraphicFramePr>
          <p:nvPr/>
        </p:nvGraphicFramePr>
        <p:xfrm>
          <a:off x="1209675" y="2698750"/>
          <a:ext cx="6638925" cy="1176338"/>
        </p:xfrm>
        <a:graphic>
          <a:graphicData uri="http://schemas.openxmlformats.org/presentationml/2006/ole">
            <p:oleObj spid="_x0000_s13317" name="Equation" r:id="rId4" imgW="4838400" imgH="888840" progId="Equation.2">
              <p:embed/>
            </p:oleObj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03300" y="3922713"/>
            <a:ext cx="2722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so, for y = y*,</a:t>
            </a:r>
          </a:p>
        </p:txBody>
      </p:sp>
      <p:graphicFrame>
        <p:nvGraphicFramePr>
          <p:cNvPr id="13319" name="Object 7"/>
          <p:cNvGraphicFramePr>
            <a:graphicFrameLocks/>
          </p:cNvGraphicFramePr>
          <p:nvPr/>
        </p:nvGraphicFramePr>
        <p:xfrm>
          <a:off x="2232025" y="4537075"/>
          <a:ext cx="4154488" cy="1166813"/>
        </p:xfrm>
        <a:graphic>
          <a:graphicData uri="http://schemas.openxmlformats.org/presentationml/2006/ole">
            <p:oleObj spid="_x0000_s13319" name="Equation" r:id="rId5" imgW="3035160" imgH="888840" progId="Equation.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004175" y="40862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79550" y="10858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694363" y="1398588"/>
            <a:ext cx="2408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</a:rPr>
              <a:t>R(y) = p(y)y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79550" y="10858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694363" y="1398588"/>
            <a:ext cx="2408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</a:rPr>
              <a:t>R(y) = p(y)y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480300" y="1827213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Arial" charset="0"/>
              </a:rPr>
              <a:t>c(y)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8004175" y="40862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</a:t>
            </a:r>
          </a:p>
        </p:txBody>
      </p:sp>
      <p:pic>
        <p:nvPicPr>
          <p:cNvPr id="1638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79550" y="10858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694363" y="1398588"/>
            <a:ext cx="2408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</a:rPr>
              <a:t>R(y) = p(y)y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480300" y="1827213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Arial" charset="0"/>
              </a:rPr>
              <a:t>c(y)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8004175" y="40862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599363" y="5395913"/>
            <a:ext cx="892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</a:rPr>
              <a:t>P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(y)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</a:t>
            </a:r>
          </a:p>
        </p:txBody>
      </p:sp>
      <p:pic>
        <p:nvPicPr>
          <p:cNvPr id="1741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479550" y="10858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694363" y="1398588"/>
            <a:ext cx="2408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</a:rPr>
              <a:t>R(y) = p(y)y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480300" y="1827213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Arial" charset="0"/>
              </a:rPr>
              <a:t>c(y)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8004175" y="40862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599363" y="5395913"/>
            <a:ext cx="892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</a:rPr>
              <a:t>P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(y)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3963988" y="2490788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756025" y="3836988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</a:t>
            </a:r>
          </a:p>
        </p:txBody>
      </p:sp>
      <p:pic>
        <p:nvPicPr>
          <p:cNvPr id="1843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479550" y="10858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694363" y="1398588"/>
            <a:ext cx="2408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</a:rPr>
              <a:t>R(y) = p(y)y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480300" y="1827213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Arial" charset="0"/>
              </a:rPr>
              <a:t>c(y)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8004175" y="40862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599363" y="5395913"/>
            <a:ext cx="892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</a:rPr>
              <a:t>P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(y)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3963988" y="1755775"/>
            <a:ext cx="0" cy="21066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959225" y="1751013"/>
            <a:ext cx="0" cy="1417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756025" y="3836988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</a:t>
            </a:r>
          </a:p>
        </p:txBody>
      </p:sp>
      <p:pic>
        <p:nvPicPr>
          <p:cNvPr id="1945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79550" y="10858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694363" y="1398588"/>
            <a:ext cx="2408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</a:rPr>
              <a:t>R(y) = p(y)y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480300" y="1827213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Arial" charset="0"/>
              </a:rPr>
              <a:t>c(y)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8004175" y="40862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7599363" y="5395913"/>
            <a:ext cx="892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</a:rPr>
              <a:t>P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(y)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3963988" y="1755775"/>
            <a:ext cx="0" cy="21066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3959225" y="1751013"/>
            <a:ext cx="0" cy="1417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3605213" y="3111500"/>
            <a:ext cx="725487" cy="214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3605213" y="1587500"/>
            <a:ext cx="725487" cy="214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756025" y="3836988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</a:t>
            </a:r>
          </a:p>
        </p:txBody>
      </p:sp>
      <p:pic>
        <p:nvPicPr>
          <p:cNvPr id="2048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479550" y="10858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694363" y="1398588"/>
            <a:ext cx="2408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</a:rPr>
              <a:t>R(y) = p(y)y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480300" y="1827213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Arial" charset="0"/>
              </a:rPr>
              <a:t>c(y)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8004175" y="40862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599363" y="5395913"/>
            <a:ext cx="892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</a:rPr>
              <a:t>P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(y)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3963988" y="1755775"/>
            <a:ext cx="0" cy="21066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3959225" y="1751013"/>
            <a:ext cx="0" cy="1417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605213" y="3111500"/>
            <a:ext cx="725487" cy="214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3605213" y="1587500"/>
            <a:ext cx="725487" cy="214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3756025" y="3836988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884363" y="4375150"/>
            <a:ext cx="67897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At the profit-maximizing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output level the slopes of</a:t>
            </a:r>
          </a:p>
          <a:p>
            <a:r>
              <a:rPr lang="en-US" sz="3200">
                <a:latin typeface="Arial" charset="0"/>
              </a:rPr>
              <a:t>the revenue and total cost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curves are equal; MR(y*) = MC(y*).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Revenue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738" y="1136650"/>
            <a:ext cx="8759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Marginal revenue is the rate-of-change of revenue as the output level y increases; </a:t>
            </a:r>
          </a:p>
        </p:txBody>
      </p:sp>
      <p:graphicFrame>
        <p:nvGraphicFramePr>
          <p:cNvPr id="21508" name="Object 4"/>
          <p:cNvGraphicFramePr>
            <a:graphicFrameLocks/>
          </p:cNvGraphicFramePr>
          <p:nvPr/>
        </p:nvGraphicFramePr>
        <p:xfrm>
          <a:off x="1014413" y="2290763"/>
          <a:ext cx="6562725" cy="1009650"/>
        </p:xfrm>
        <a:graphic>
          <a:graphicData uri="http://schemas.openxmlformats.org/presentationml/2006/ole">
            <p:oleObj spid="_x0000_s21508" name="Equation" r:id="rId3" imgW="5689440" imgH="888840" progId="Equation.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Revenue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738" y="1136650"/>
            <a:ext cx="8759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Marginal revenue is the rate-of-change of revenue as the output level y increases; </a:t>
            </a:r>
          </a:p>
        </p:txBody>
      </p:sp>
      <p:graphicFrame>
        <p:nvGraphicFramePr>
          <p:cNvPr id="22532" name="Object 4"/>
          <p:cNvGraphicFramePr>
            <a:graphicFrameLocks/>
          </p:cNvGraphicFramePr>
          <p:nvPr/>
        </p:nvGraphicFramePr>
        <p:xfrm>
          <a:off x="1014413" y="2290763"/>
          <a:ext cx="6562725" cy="1009650"/>
        </p:xfrm>
        <a:graphic>
          <a:graphicData uri="http://schemas.openxmlformats.org/presentationml/2006/ole">
            <p:oleObj spid="_x0000_s22532" name="Equation" r:id="rId3" imgW="5689440" imgH="888840" progId="Equation.2">
              <p:embed/>
            </p:oleObj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12738" y="3398838"/>
            <a:ext cx="86248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dp(y)/dy is the slope of the market inverse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demand function so dp(y)/dy &lt; 0.  Therefore</a:t>
            </a:r>
          </a:p>
        </p:txBody>
      </p:sp>
      <p:graphicFrame>
        <p:nvGraphicFramePr>
          <p:cNvPr id="22534" name="Object 6"/>
          <p:cNvGraphicFramePr>
            <a:graphicFrameLocks/>
          </p:cNvGraphicFramePr>
          <p:nvPr/>
        </p:nvGraphicFramePr>
        <p:xfrm>
          <a:off x="1339850" y="4552950"/>
          <a:ext cx="5942013" cy="990600"/>
        </p:xfrm>
        <a:graphic>
          <a:graphicData uri="http://schemas.openxmlformats.org/presentationml/2006/ole">
            <p:oleObj spid="_x0000_s22534" name="Equation" r:id="rId4" imgW="5168880" imgH="888840" progId="Equation.2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12738" y="5399088"/>
            <a:ext cx="1866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for y &gt; 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Pure Monopoly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7300"/>
            <a:ext cx="7772400" cy="4457700"/>
          </a:xfrm>
          <a:noFill/>
          <a:ln/>
        </p:spPr>
        <p:txBody>
          <a:bodyPr/>
          <a:lstStyle/>
          <a:p>
            <a:r>
              <a:rPr lang="en-US"/>
              <a:t>A monopolized market has a single seller.</a:t>
            </a:r>
          </a:p>
          <a:p>
            <a:r>
              <a:rPr lang="en-US"/>
              <a:t>The monopolist’s demand curve is the (downward sloping) market demand curve.</a:t>
            </a:r>
          </a:p>
          <a:p>
            <a:r>
              <a:rPr lang="en-US"/>
              <a:t>So the monopolist can alter the market price by adjusting its output level.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Revenue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31863" y="1303338"/>
            <a:ext cx="79200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E.g.  if p(y) = a - by then</a:t>
            </a:r>
          </a:p>
          <a:p>
            <a:r>
              <a:rPr lang="en-US" sz="3200">
                <a:latin typeface="Arial" charset="0"/>
              </a:rPr>
              <a:t>         R(y) = p(y)y = ay - by</a:t>
            </a:r>
            <a:r>
              <a:rPr lang="en-US" sz="3200" baseline="30000">
                <a:latin typeface="Arial" charset="0"/>
              </a:rPr>
              <a:t>2</a:t>
            </a:r>
            <a:endParaRPr lang="en-US" sz="3200">
              <a:latin typeface="Arial" charset="0"/>
            </a:endParaRPr>
          </a:p>
          <a:p>
            <a:r>
              <a:rPr lang="en-US" sz="3200">
                <a:latin typeface="Arial" charset="0"/>
              </a:rPr>
              <a:t>and so</a:t>
            </a:r>
          </a:p>
          <a:p>
            <a:r>
              <a:rPr lang="en-US" sz="3200">
                <a:latin typeface="Arial" charset="0"/>
              </a:rPr>
              <a:t>MR(y) = a - 2by  &lt;  a - by = p(y)  for y &gt; 0.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Revenue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31863" y="1303338"/>
            <a:ext cx="79200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E.g.  if p(y) = a - by then</a:t>
            </a:r>
          </a:p>
          <a:p>
            <a:r>
              <a:rPr lang="en-US" sz="3200">
                <a:latin typeface="Arial" charset="0"/>
              </a:rPr>
              <a:t>         R(y) = p(y)y = ay - by</a:t>
            </a:r>
            <a:r>
              <a:rPr lang="en-US" sz="3200" baseline="30000">
                <a:latin typeface="Arial" charset="0"/>
              </a:rPr>
              <a:t>2</a:t>
            </a:r>
            <a:endParaRPr lang="en-US" sz="3200">
              <a:latin typeface="Arial" charset="0"/>
            </a:endParaRPr>
          </a:p>
          <a:p>
            <a:r>
              <a:rPr lang="en-US" sz="3200">
                <a:latin typeface="Arial" charset="0"/>
              </a:rPr>
              <a:t>and so</a:t>
            </a:r>
          </a:p>
          <a:p>
            <a:r>
              <a:rPr lang="en-US" sz="3200">
                <a:latin typeface="Arial" charset="0"/>
              </a:rPr>
              <a:t>MR(y) = a - 2by  &lt;  a - by = p(y)  for y &gt; 0.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309813" y="3500438"/>
            <a:ext cx="0" cy="211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309813" y="5638800"/>
            <a:ext cx="3548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306638" y="4006850"/>
            <a:ext cx="3116262" cy="16303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603500" y="3652838"/>
            <a:ext cx="2454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Arial" charset="0"/>
              </a:rPr>
              <a:t>p(y) = a - by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925638" y="36671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835650" y="55133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086350" y="5600700"/>
            <a:ext cx="771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a/b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306638" y="4021138"/>
            <a:ext cx="2308225" cy="2452687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638675" y="6162675"/>
            <a:ext cx="306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solidFill>
                  <a:srgbClr val="46CF41"/>
                </a:solidFill>
                <a:latin typeface="Arial" charset="0"/>
              </a:rPr>
              <a:t>MR(y) = a - 2by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067050" y="5614988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a/2b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Cost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738" y="1136650"/>
            <a:ext cx="8759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Marginal cost is the rate-of-change of total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cost as the output level y increases; </a:t>
            </a:r>
          </a:p>
        </p:txBody>
      </p:sp>
      <p:graphicFrame>
        <p:nvGraphicFramePr>
          <p:cNvPr id="25604" name="Object 4"/>
          <p:cNvGraphicFramePr>
            <a:graphicFrameLocks/>
          </p:cNvGraphicFramePr>
          <p:nvPr/>
        </p:nvGraphicFramePr>
        <p:xfrm>
          <a:off x="2881313" y="2290763"/>
          <a:ext cx="2817812" cy="1000125"/>
        </p:xfrm>
        <a:graphic>
          <a:graphicData uri="http://schemas.openxmlformats.org/presentationml/2006/ole">
            <p:oleObj spid="_x0000_s25604" name="Equation" r:id="rId3" imgW="2450880" imgH="888840" progId="Equation.2">
              <p:embed/>
            </p:oleObj>
          </a:graphicData>
        </a:graphic>
      </p:graphicFrame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2738" y="3398838"/>
            <a:ext cx="5797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E.g. if c(y) = F + </a:t>
            </a:r>
            <a:r>
              <a:rPr lang="en-US" sz="3200"/>
              <a:t>a</a:t>
            </a:r>
            <a:r>
              <a:rPr lang="en-US" sz="3200">
                <a:latin typeface="Arial" charset="0"/>
              </a:rPr>
              <a:t>y +</a:t>
            </a:r>
            <a:r>
              <a:rPr lang="en-US" sz="3200"/>
              <a:t> b</a:t>
            </a:r>
            <a:r>
              <a:rPr lang="en-US" sz="3200">
                <a:latin typeface="Arial" charset="0"/>
              </a:rPr>
              <a:t>y</a:t>
            </a:r>
            <a:r>
              <a:rPr lang="en-US" sz="3200" baseline="30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then</a:t>
            </a:r>
          </a:p>
        </p:txBody>
      </p:sp>
      <p:graphicFrame>
        <p:nvGraphicFramePr>
          <p:cNvPr id="25606" name="Object 6"/>
          <p:cNvGraphicFramePr>
            <a:graphicFrameLocks/>
          </p:cNvGraphicFramePr>
          <p:nvPr/>
        </p:nvGraphicFramePr>
        <p:xfrm>
          <a:off x="2876550" y="4133850"/>
          <a:ext cx="3057525" cy="447675"/>
        </p:xfrm>
        <a:graphic>
          <a:graphicData uri="http://schemas.openxmlformats.org/presentationml/2006/ole">
            <p:oleObj spid="_x0000_s25606" name="Equation" r:id="rId4" imgW="2666880" imgH="406080" progId="Equation.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Cost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857375" y="1095375"/>
            <a:ext cx="0" cy="1976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857375" y="3452813"/>
            <a:ext cx="0" cy="1976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857375" y="3071813"/>
            <a:ext cx="3857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857375" y="5429250"/>
            <a:ext cx="3857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1" name="Arc 7"/>
          <p:cNvSpPr>
            <a:spLocks/>
          </p:cNvSpPr>
          <p:nvPr/>
        </p:nvSpPr>
        <p:spPr bwMode="auto">
          <a:xfrm rot="21360000">
            <a:off x="1830388" y="1150938"/>
            <a:ext cx="3576637" cy="14859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828 w 20828"/>
              <a:gd name="T1" fmla="*/ 5724 h 21600"/>
              <a:gd name="T2" fmla="*/ 0 w 20828"/>
              <a:gd name="T3" fmla="*/ 21600 h 21600"/>
              <a:gd name="T4" fmla="*/ 0 w 2082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28" h="21600" fill="none" extrusionOk="0">
                <a:moveTo>
                  <a:pt x="20827" y="5723"/>
                </a:moveTo>
                <a:cubicBezTo>
                  <a:pt x="18250" y="15101"/>
                  <a:pt x="9724" y="21599"/>
                  <a:pt x="0" y="21600"/>
                </a:cubicBezTo>
              </a:path>
              <a:path w="20828" h="21600" stroke="0" extrusionOk="0">
                <a:moveTo>
                  <a:pt x="20827" y="5723"/>
                </a:moveTo>
                <a:cubicBezTo>
                  <a:pt x="18250" y="15101"/>
                  <a:pt x="9724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477963" y="2455863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F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5721350" y="29464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721350" y="53324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418138" y="1114425"/>
            <a:ext cx="3203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c(y) = F + </a:t>
            </a:r>
            <a:r>
              <a:rPr lang="en-US"/>
              <a:t>a</a:t>
            </a:r>
            <a:r>
              <a:rPr lang="en-US">
                <a:latin typeface="Arial" charset="0"/>
              </a:rPr>
              <a:t>y + </a:t>
            </a:r>
            <a:r>
              <a:rPr lang="en-US"/>
              <a:t>b</a:t>
            </a:r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2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681163" y="6096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1858963" y="4511675"/>
            <a:ext cx="3722687" cy="519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5634038" y="4216400"/>
            <a:ext cx="2798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MC(y) = </a:t>
            </a:r>
            <a:r>
              <a:rPr lang="en-US"/>
              <a:t>a</a:t>
            </a:r>
            <a:r>
              <a:rPr lang="en-US">
                <a:latin typeface="Arial" charset="0"/>
              </a:rPr>
              <a:t> + 2</a:t>
            </a:r>
            <a:r>
              <a:rPr lang="en-US"/>
              <a:t>b</a:t>
            </a:r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149350" y="307657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408113" y="4752975"/>
            <a:ext cx="40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Profit-Maximization; An Example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07988" y="1279525"/>
            <a:ext cx="78263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At the profit-maximizing output level y*,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MR(y*) = MC(y*).  So if p(y) = a - by and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c(y) = F + </a:t>
            </a:r>
            <a:r>
              <a:rPr lang="en-US" sz="3200"/>
              <a:t>a</a:t>
            </a:r>
            <a:r>
              <a:rPr lang="en-US" sz="3200">
                <a:latin typeface="Arial" charset="0"/>
              </a:rPr>
              <a:t>y + </a:t>
            </a:r>
            <a:r>
              <a:rPr lang="en-US" sz="3200"/>
              <a:t>b</a:t>
            </a:r>
            <a:r>
              <a:rPr lang="en-US" sz="3200">
                <a:latin typeface="Arial" charset="0"/>
              </a:rPr>
              <a:t>y</a:t>
            </a:r>
            <a:r>
              <a:rPr lang="en-US" sz="3200" baseline="30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then</a:t>
            </a:r>
          </a:p>
        </p:txBody>
      </p:sp>
      <p:graphicFrame>
        <p:nvGraphicFramePr>
          <p:cNvPr id="27652" name="Object 4"/>
          <p:cNvGraphicFramePr>
            <a:graphicFrameLocks/>
          </p:cNvGraphicFramePr>
          <p:nvPr/>
        </p:nvGraphicFramePr>
        <p:xfrm>
          <a:off x="1157288" y="2895600"/>
          <a:ext cx="6964362" cy="438150"/>
        </p:xfrm>
        <a:graphic>
          <a:graphicData uri="http://schemas.openxmlformats.org/presentationml/2006/ole">
            <p:oleObj spid="_x0000_s27652" name="Equation" r:id="rId3" imgW="6083280" imgH="406080" progId="Equation.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Profit-Maximization; An Example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07988" y="1279525"/>
            <a:ext cx="80089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At the profit-maximizing output level y*,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MR(y*) = MC(y*).  So if p(y) = a - by and if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c(y) = F + </a:t>
            </a:r>
            <a:r>
              <a:rPr lang="en-US" sz="3200"/>
              <a:t>a</a:t>
            </a:r>
            <a:r>
              <a:rPr lang="en-US" sz="3200">
                <a:latin typeface="Arial" charset="0"/>
              </a:rPr>
              <a:t>y + </a:t>
            </a:r>
            <a:r>
              <a:rPr lang="en-US" sz="3200"/>
              <a:t>b</a:t>
            </a:r>
            <a:r>
              <a:rPr lang="en-US" sz="3200">
                <a:latin typeface="Arial" charset="0"/>
              </a:rPr>
              <a:t>y</a:t>
            </a:r>
            <a:r>
              <a:rPr lang="en-US" sz="3200" baseline="30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then</a:t>
            </a:r>
          </a:p>
        </p:txBody>
      </p:sp>
      <p:graphicFrame>
        <p:nvGraphicFramePr>
          <p:cNvPr id="28676" name="Object 4"/>
          <p:cNvGraphicFramePr>
            <a:graphicFrameLocks/>
          </p:cNvGraphicFramePr>
          <p:nvPr/>
        </p:nvGraphicFramePr>
        <p:xfrm>
          <a:off x="1157288" y="2895600"/>
          <a:ext cx="6964362" cy="438150"/>
        </p:xfrm>
        <a:graphic>
          <a:graphicData uri="http://schemas.openxmlformats.org/presentationml/2006/ole">
            <p:oleObj spid="_x0000_s28676" name="Equation" r:id="rId3" imgW="6083280" imgH="406080" progId="Equation.2">
              <p:embed/>
            </p:oleObj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07988" y="3517900"/>
            <a:ext cx="8545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and the profit-maximizing output level is </a:t>
            </a:r>
          </a:p>
        </p:txBody>
      </p:sp>
      <p:graphicFrame>
        <p:nvGraphicFramePr>
          <p:cNvPr id="28678" name="Object 6"/>
          <p:cNvGraphicFramePr>
            <a:graphicFrameLocks/>
          </p:cNvGraphicFramePr>
          <p:nvPr/>
        </p:nvGraphicFramePr>
        <p:xfrm>
          <a:off x="2378075" y="4081463"/>
          <a:ext cx="2273300" cy="962025"/>
        </p:xfrm>
        <a:graphic>
          <a:graphicData uri="http://schemas.openxmlformats.org/presentationml/2006/ole">
            <p:oleObj spid="_x0000_s28678" name="Equation" r:id="rId4" imgW="1993680" imgH="901440" progId="Equation.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Profit-Maximization; An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07988" y="1279525"/>
            <a:ext cx="80089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At the profit-maximizing output level y*,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MR(y*) = MC(y*).  So if p(y) = a - by and if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c(y) = F + </a:t>
            </a:r>
            <a:r>
              <a:rPr lang="en-US" sz="3200"/>
              <a:t>a</a:t>
            </a:r>
            <a:r>
              <a:rPr lang="en-US" sz="3200">
                <a:latin typeface="Arial" charset="0"/>
              </a:rPr>
              <a:t>y + </a:t>
            </a:r>
            <a:r>
              <a:rPr lang="en-US" sz="3200"/>
              <a:t>b</a:t>
            </a:r>
            <a:r>
              <a:rPr lang="en-US" sz="3200">
                <a:latin typeface="Arial" charset="0"/>
              </a:rPr>
              <a:t>y</a:t>
            </a:r>
            <a:r>
              <a:rPr lang="en-US" sz="3200" baseline="30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then</a:t>
            </a:r>
          </a:p>
        </p:txBody>
      </p:sp>
      <p:graphicFrame>
        <p:nvGraphicFramePr>
          <p:cNvPr id="29700" name="Object 4"/>
          <p:cNvGraphicFramePr>
            <a:graphicFrameLocks/>
          </p:cNvGraphicFramePr>
          <p:nvPr/>
        </p:nvGraphicFramePr>
        <p:xfrm>
          <a:off x="1157288" y="2895600"/>
          <a:ext cx="6964362" cy="438150"/>
        </p:xfrm>
        <a:graphic>
          <a:graphicData uri="http://schemas.openxmlformats.org/presentationml/2006/ole">
            <p:oleObj spid="_x0000_s29700" name="Equation" r:id="rId3" imgW="6083280" imgH="406080" progId="Equation.2">
              <p:embed/>
            </p:oleObj>
          </a:graphicData>
        </a:graphic>
      </p:graphicFrame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07988" y="3517900"/>
            <a:ext cx="8545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and the profit-maximizing output level is </a:t>
            </a:r>
          </a:p>
        </p:txBody>
      </p:sp>
      <p:graphicFrame>
        <p:nvGraphicFramePr>
          <p:cNvPr id="29702" name="Object 6"/>
          <p:cNvGraphicFramePr>
            <a:graphicFrameLocks/>
          </p:cNvGraphicFramePr>
          <p:nvPr/>
        </p:nvGraphicFramePr>
        <p:xfrm>
          <a:off x="2378075" y="4081463"/>
          <a:ext cx="2273300" cy="962025"/>
        </p:xfrm>
        <a:graphic>
          <a:graphicData uri="http://schemas.openxmlformats.org/presentationml/2006/ole">
            <p:oleObj spid="_x0000_s29702" name="Equation" r:id="rId4" imgW="1993680" imgH="901440" progId="Equation.2">
              <p:embed/>
            </p:oleObj>
          </a:graphicData>
        </a:graphic>
      </p:graphicFrame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07988" y="4994275"/>
            <a:ext cx="604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causing the market price to be</a:t>
            </a:r>
          </a:p>
        </p:txBody>
      </p:sp>
      <p:graphicFrame>
        <p:nvGraphicFramePr>
          <p:cNvPr id="29706" name="Object 10"/>
          <p:cNvGraphicFramePr>
            <a:graphicFrameLocks/>
          </p:cNvGraphicFramePr>
          <p:nvPr/>
        </p:nvGraphicFramePr>
        <p:xfrm>
          <a:off x="1590675" y="5557838"/>
          <a:ext cx="5507038" cy="952500"/>
        </p:xfrm>
        <a:graphic>
          <a:graphicData uri="http://schemas.openxmlformats.org/presentationml/2006/ole">
            <p:oleObj spid="_x0000_s29706" name="Equation" r:id="rId5" imgW="4838400" imgH="901440" progId="Equation.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Profit-Maximization; An Example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051550" y="3348038"/>
            <a:ext cx="2798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 = </a:t>
            </a:r>
            <a:r>
              <a:rPr lang="en-US">
                <a:solidFill>
                  <a:srgbClr val="46CF41"/>
                </a:solidFill>
              </a:rPr>
              <a:t>a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 + 2</a:t>
            </a:r>
            <a:r>
              <a:rPr lang="en-US">
                <a:solidFill>
                  <a:srgbClr val="46CF41"/>
                </a:solidFill>
              </a:rPr>
              <a:t>b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y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408238" y="2205038"/>
            <a:ext cx="2170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 = a - by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741863" y="5514975"/>
            <a:ext cx="2703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 = a - 2by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455738" y="21097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431925" y="4086225"/>
            <a:ext cx="40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Profit-Maximization; An Example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051550" y="3348038"/>
            <a:ext cx="2798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 = </a:t>
            </a:r>
            <a:r>
              <a:rPr lang="en-US">
                <a:solidFill>
                  <a:srgbClr val="46CF41"/>
                </a:solidFill>
              </a:rPr>
              <a:t>a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 + 2</a:t>
            </a:r>
            <a:r>
              <a:rPr lang="en-US">
                <a:solidFill>
                  <a:srgbClr val="46CF41"/>
                </a:solidFill>
              </a:rPr>
              <a:t>b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y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408238" y="2205038"/>
            <a:ext cx="2170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 = a - by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741863" y="5514975"/>
            <a:ext cx="2703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 = a - 2by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200400" y="4092575"/>
            <a:ext cx="0" cy="6921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1759" name="Object 15"/>
          <p:cNvGraphicFramePr>
            <a:graphicFrameLocks/>
          </p:cNvGraphicFramePr>
          <p:nvPr/>
        </p:nvGraphicFramePr>
        <p:xfrm>
          <a:off x="2733675" y="4924425"/>
          <a:ext cx="1200150" cy="1227138"/>
        </p:xfrm>
        <a:graphic>
          <a:graphicData uri="http://schemas.openxmlformats.org/presentationml/2006/ole">
            <p:oleObj spid="_x0000_s31759" name="Equation" r:id="rId3" imgW="1269720" imgH="1384200" progId="Equation.2">
              <p:embed/>
            </p:oleObj>
          </a:graphicData>
        </a:graphic>
      </p:graphicFrame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455738" y="21097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431925" y="4086225"/>
            <a:ext cx="40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Profit-Maximization; An Example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051550" y="3348038"/>
            <a:ext cx="2798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 = </a:t>
            </a:r>
            <a:r>
              <a:rPr lang="en-US">
                <a:solidFill>
                  <a:srgbClr val="46CF41"/>
                </a:solidFill>
              </a:rPr>
              <a:t>a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 + 2</a:t>
            </a:r>
            <a:r>
              <a:rPr lang="en-US">
                <a:solidFill>
                  <a:srgbClr val="46CF41"/>
                </a:solidFill>
              </a:rPr>
              <a:t>b</a:t>
            </a:r>
            <a:r>
              <a:rPr lang="en-US">
                <a:solidFill>
                  <a:srgbClr val="46CF41"/>
                </a:solidFill>
                <a:latin typeface="Arial" charset="0"/>
              </a:rPr>
              <a:t>y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408238" y="2205038"/>
            <a:ext cx="2170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 = a - by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741863" y="5514975"/>
            <a:ext cx="2703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 = a - 2by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2784" name="Object 16"/>
          <p:cNvGraphicFramePr>
            <a:graphicFrameLocks/>
          </p:cNvGraphicFramePr>
          <p:nvPr/>
        </p:nvGraphicFramePr>
        <p:xfrm>
          <a:off x="2733675" y="4924425"/>
          <a:ext cx="1200150" cy="1227138"/>
        </p:xfrm>
        <a:graphic>
          <a:graphicData uri="http://schemas.openxmlformats.org/presentationml/2006/ole">
            <p:oleObj spid="_x0000_s32784" name="Equation" r:id="rId3" imgW="1269720" imgH="1384200" progId="Equation.2">
              <p:embed/>
            </p:oleObj>
          </a:graphicData>
        </a:graphic>
      </p:graphicFrame>
      <p:graphicFrame>
        <p:nvGraphicFramePr>
          <p:cNvPr id="32785" name="Object 17"/>
          <p:cNvGraphicFramePr>
            <a:graphicFrameLocks/>
          </p:cNvGraphicFramePr>
          <p:nvPr/>
        </p:nvGraphicFramePr>
        <p:xfrm>
          <a:off x="68263" y="2790825"/>
          <a:ext cx="1747837" cy="1098550"/>
        </p:xfrm>
        <a:graphic>
          <a:graphicData uri="http://schemas.openxmlformats.org/presentationml/2006/ole">
            <p:oleObj spid="_x0000_s32785" name="Equation" r:id="rId4" imgW="2044440" imgH="1396800" progId="Equation.2">
              <p:embed/>
            </p:oleObj>
          </a:graphicData>
        </a:graphic>
      </p:graphicFrame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1455738" y="21097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1431925" y="4086225"/>
            <a:ext cx="40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Pure Monopoly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600200" y="14478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600200" y="4953000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598613" y="2232025"/>
            <a:ext cx="3868737" cy="2725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841625" y="5405438"/>
            <a:ext cx="2752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Output Level, y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98475" y="10048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46125" y="1538288"/>
            <a:ext cx="836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p(y)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870325" y="1265238"/>
            <a:ext cx="5006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Higher output y causes a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lower market price, p(y).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Suppose that market demand becomes less sensitive to changes in price (</a:t>
            </a:r>
            <a:r>
              <a:rPr lang="en-US" i="1"/>
              <a:t>i.e</a:t>
            </a:r>
            <a:r>
              <a:rPr lang="en-US"/>
              <a:t>. the own-price elasticity of demand becomes less negative).  Does the monopolist exploit this by causing the market price to rise?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graphicFrame>
        <p:nvGraphicFramePr>
          <p:cNvPr id="34819" name="Object 3"/>
          <p:cNvGraphicFramePr>
            <a:graphicFrameLocks/>
          </p:cNvGraphicFramePr>
          <p:nvPr/>
        </p:nvGraphicFramePr>
        <p:xfrm>
          <a:off x="930275" y="1328738"/>
          <a:ext cx="6435725" cy="2211387"/>
        </p:xfrm>
        <a:graphic>
          <a:graphicData uri="http://schemas.openxmlformats.org/presentationml/2006/ole">
            <p:oleObj spid="_x0000_s34819" name="Equation" r:id="rId3" imgW="5587920" imgH="1955520" progId="Equation.2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graphicFrame>
        <p:nvGraphicFramePr>
          <p:cNvPr id="35843" name="Object 3"/>
          <p:cNvGraphicFramePr>
            <a:graphicFrameLocks/>
          </p:cNvGraphicFramePr>
          <p:nvPr/>
        </p:nvGraphicFramePr>
        <p:xfrm>
          <a:off x="930275" y="1328738"/>
          <a:ext cx="6435725" cy="2211387"/>
        </p:xfrm>
        <a:graphic>
          <a:graphicData uri="http://schemas.openxmlformats.org/presentationml/2006/ole">
            <p:oleObj spid="_x0000_s35843" name="Equation" r:id="rId3" imgW="5587920" imgH="1955520" progId="Equation.2">
              <p:embed/>
            </p:oleObj>
          </a:graphicData>
        </a:graphic>
      </p:graphicFrame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27050" y="3779838"/>
            <a:ext cx="6643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Own-price elasticity of demand is</a:t>
            </a:r>
          </a:p>
        </p:txBody>
      </p:sp>
      <p:graphicFrame>
        <p:nvGraphicFramePr>
          <p:cNvPr id="35845" name="Object 5"/>
          <p:cNvGraphicFramePr>
            <a:graphicFrameLocks/>
          </p:cNvGraphicFramePr>
          <p:nvPr/>
        </p:nvGraphicFramePr>
        <p:xfrm>
          <a:off x="703263" y="4527550"/>
          <a:ext cx="2593975" cy="995363"/>
        </p:xfrm>
        <a:graphic>
          <a:graphicData uri="http://schemas.openxmlformats.org/presentationml/2006/ole">
            <p:oleObj spid="_x0000_s35845" name="Equation" r:id="rId4" imgW="2260440" imgH="888840" progId="Equation.2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graphicFrame>
        <p:nvGraphicFramePr>
          <p:cNvPr id="36867" name="Object 3"/>
          <p:cNvGraphicFramePr>
            <a:graphicFrameLocks/>
          </p:cNvGraphicFramePr>
          <p:nvPr/>
        </p:nvGraphicFramePr>
        <p:xfrm>
          <a:off x="930275" y="1328738"/>
          <a:ext cx="6435725" cy="2211387"/>
        </p:xfrm>
        <a:graphic>
          <a:graphicData uri="http://schemas.openxmlformats.org/presentationml/2006/ole">
            <p:oleObj spid="_x0000_s36867" name="Equation" r:id="rId3" imgW="5587920" imgH="1955520" progId="Equation.2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27050" y="3779838"/>
            <a:ext cx="6643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Own-price elasticity of demand is</a:t>
            </a:r>
          </a:p>
        </p:txBody>
      </p:sp>
      <p:graphicFrame>
        <p:nvGraphicFramePr>
          <p:cNvPr id="36869" name="Object 5"/>
          <p:cNvGraphicFramePr>
            <a:graphicFrameLocks/>
          </p:cNvGraphicFramePr>
          <p:nvPr/>
        </p:nvGraphicFramePr>
        <p:xfrm>
          <a:off x="703263" y="4527550"/>
          <a:ext cx="2593975" cy="995363"/>
        </p:xfrm>
        <a:graphic>
          <a:graphicData uri="http://schemas.openxmlformats.org/presentationml/2006/ole">
            <p:oleObj spid="_x0000_s36869" name="Equation" r:id="rId4" imgW="2260440" imgH="888840" progId="Equation.2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503613" y="4684713"/>
            <a:ext cx="658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so</a:t>
            </a:r>
          </a:p>
        </p:txBody>
      </p:sp>
      <p:graphicFrame>
        <p:nvGraphicFramePr>
          <p:cNvPr id="36871" name="Object 7"/>
          <p:cNvGraphicFramePr>
            <a:graphicFrameLocks/>
          </p:cNvGraphicFramePr>
          <p:nvPr/>
        </p:nvGraphicFramePr>
        <p:xfrm>
          <a:off x="4264025" y="4543425"/>
          <a:ext cx="3690938" cy="1011238"/>
        </p:xfrm>
        <a:graphic>
          <a:graphicData uri="http://schemas.openxmlformats.org/presentationml/2006/ole">
            <p:oleObj spid="_x0000_s36871" name="Equation" r:id="rId5" imgW="3213000" imgH="901440" progId="Equation.2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graphicFrame>
        <p:nvGraphicFramePr>
          <p:cNvPr id="37891" name="Object 3"/>
          <p:cNvGraphicFramePr>
            <a:graphicFrameLocks/>
          </p:cNvGraphicFramePr>
          <p:nvPr/>
        </p:nvGraphicFramePr>
        <p:xfrm>
          <a:off x="2406650" y="1471613"/>
          <a:ext cx="3690938" cy="1011237"/>
        </p:xfrm>
        <a:graphic>
          <a:graphicData uri="http://schemas.openxmlformats.org/presentationml/2006/ole">
            <p:oleObj spid="_x0000_s37891" name="Equation" r:id="rId3" imgW="3213000" imgH="901440" progId="Equation.2">
              <p:embed/>
            </p:oleObj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84175" y="2613025"/>
            <a:ext cx="85010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Suppose the monopolist’s marginal cost of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production is constant, at $k/output unit.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For a profit-maximum</a:t>
            </a:r>
          </a:p>
        </p:txBody>
      </p:sp>
      <p:graphicFrame>
        <p:nvGraphicFramePr>
          <p:cNvPr id="37893" name="Object 5"/>
          <p:cNvGraphicFramePr>
            <a:graphicFrameLocks/>
          </p:cNvGraphicFramePr>
          <p:nvPr/>
        </p:nvGraphicFramePr>
        <p:xfrm>
          <a:off x="344488" y="4186238"/>
          <a:ext cx="4560887" cy="992187"/>
        </p:xfrm>
        <a:graphic>
          <a:graphicData uri="http://schemas.openxmlformats.org/presentationml/2006/ole">
            <p:oleObj spid="_x0000_s37893" name="Equation" r:id="rId4" imgW="3987720" imgH="901440" progId="Equation.2">
              <p:embed/>
            </p:oleObj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122863" y="4375150"/>
            <a:ext cx="1784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which is</a:t>
            </a:r>
          </a:p>
        </p:txBody>
      </p:sp>
      <p:graphicFrame>
        <p:nvGraphicFramePr>
          <p:cNvPr id="37895" name="Object 7"/>
          <p:cNvGraphicFramePr>
            <a:graphicFrameLocks/>
          </p:cNvGraphicFramePr>
          <p:nvPr/>
        </p:nvGraphicFramePr>
        <p:xfrm>
          <a:off x="6162675" y="4710113"/>
          <a:ext cx="2351088" cy="1392237"/>
        </p:xfrm>
        <a:graphic>
          <a:graphicData uri="http://schemas.openxmlformats.org/presentationml/2006/ole">
            <p:oleObj spid="_x0000_s37895" name="Equation" r:id="rId5" imgW="2070000" imgH="1269720" progId="Equation.2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graphicFrame>
        <p:nvGraphicFramePr>
          <p:cNvPr id="38915" name="Object 3"/>
          <p:cNvGraphicFramePr>
            <a:graphicFrameLocks/>
          </p:cNvGraphicFramePr>
          <p:nvPr/>
        </p:nvGraphicFramePr>
        <p:xfrm>
          <a:off x="3324225" y="1528763"/>
          <a:ext cx="2351088" cy="1392237"/>
        </p:xfrm>
        <a:graphic>
          <a:graphicData uri="http://schemas.openxmlformats.org/presentationml/2006/ole">
            <p:oleObj spid="_x0000_s38915" name="Equation" r:id="rId3" imgW="2070000" imgH="1269720" progId="Equation.2">
              <p:embed/>
            </p:oleObj>
          </a:graphicData>
        </a:graphic>
      </p:graphicFrame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50863" y="3160713"/>
            <a:ext cx="80518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E.g. if </a:t>
            </a:r>
            <a:r>
              <a:rPr lang="en-US" sz="3200"/>
              <a:t>e</a:t>
            </a:r>
            <a:r>
              <a:rPr lang="en-US" sz="3200">
                <a:latin typeface="Arial" charset="0"/>
              </a:rPr>
              <a:t> = -3 then p(y*) = 3k/2, 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and if </a:t>
            </a:r>
            <a:r>
              <a:rPr lang="en-US" sz="3200"/>
              <a:t>e</a:t>
            </a:r>
            <a:r>
              <a:rPr lang="en-US" sz="3200">
                <a:latin typeface="Arial" charset="0"/>
              </a:rPr>
              <a:t> = -2 then p(y*) = 2k.  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So as </a:t>
            </a:r>
            <a:r>
              <a:rPr lang="en-US" sz="3200"/>
              <a:t>e</a:t>
            </a:r>
            <a:r>
              <a:rPr lang="en-US" sz="3200">
                <a:latin typeface="Arial" charset="0"/>
              </a:rPr>
              <a:t> rises towards -1 the monopolist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alters its output level to make the market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price of its product to rise.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98488" y="1708150"/>
            <a:ext cx="3549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Notice that, since</a:t>
            </a:r>
          </a:p>
        </p:txBody>
      </p:sp>
      <p:graphicFrame>
        <p:nvGraphicFramePr>
          <p:cNvPr id="39940" name="Object 4"/>
          <p:cNvGraphicFramePr>
            <a:graphicFrameLocks/>
          </p:cNvGraphicFramePr>
          <p:nvPr/>
        </p:nvGraphicFramePr>
        <p:xfrm>
          <a:off x="4175125" y="1566863"/>
          <a:ext cx="4652963" cy="982662"/>
        </p:xfrm>
        <a:graphic>
          <a:graphicData uri="http://schemas.openxmlformats.org/presentationml/2006/ole">
            <p:oleObj spid="_x0000_s39940" name="Equation" r:id="rId3" imgW="4076640" imgH="901440" progId="Equation.2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/>
          </p:cNvGraphicFramePr>
          <p:nvPr/>
        </p:nvGraphicFramePr>
        <p:xfrm>
          <a:off x="1331913" y="2447925"/>
          <a:ext cx="2759075" cy="973138"/>
        </p:xfrm>
        <a:graphic>
          <a:graphicData uri="http://schemas.openxmlformats.org/presentationml/2006/ole">
            <p:oleObj spid="_x0000_s39941" name="Equation" r:id="rId4" imgW="2425680" imgH="901440" progId="Equation.2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98488" y="1708150"/>
            <a:ext cx="3549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Notice that, since</a:t>
            </a:r>
          </a:p>
        </p:txBody>
      </p:sp>
      <p:graphicFrame>
        <p:nvGraphicFramePr>
          <p:cNvPr id="40964" name="Object 4"/>
          <p:cNvGraphicFramePr>
            <a:graphicFrameLocks/>
          </p:cNvGraphicFramePr>
          <p:nvPr/>
        </p:nvGraphicFramePr>
        <p:xfrm>
          <a:off x="4175125" y="1566863"/>
          <a:ext cx="4652963" cy="982662"/>
        </p:xfrm>
        <a:graphic>
          <a:graphicData uri="http://schemas.openxmlformats.org/presentationml/2006/ole">
            <p:oleObj spid="_x0000_s40964" name="Equation" r:id="rId3" imgW="4076640" imgH="901440" progId="Equation.2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/>
          </p:cNvGraphicFramePr>
          <p:nvPr/>
        </p:nvGraphicFramePr>
        <p:xfrm>
          <a:off x="1328738" y="2447925"/>
          <a:ext cx="5394325" cy="982663"/>
        </p:xfrm>
        <a:graphic>
          <a:graphicData uri="http://schemas.openxmlformats.org/presentationml/2006/ole">
            <p:oleObj spid="_x0000_s40965" name="Equation" r:id="rId4" imgW="4724280" imgH="901440" progId="Equation.2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98488" y="1708150"/>
            <a:ext cx="3549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Notice that, since</a:t>
            </a:r>
          </a:p>
        </p:txBody>
      </p:sp>
      <p:graphicFrame>
        <p:nvGraphicFramePr>
          <p:cNvPr id="41988" name="Object 4"/>
          <p:cNvGraphicFramePr>
            <a:graphicFrameLocks/>
          </p:cNvGraphicFramePr>
          <p:nvPr/>
        </p:nvGraphicFramePr>
        <p:xfrm>
          <a:off x="4175125" y="1566863"/>
          <a:ext cx="4652963" cy="982662"/>
        </p:xfrm>
        <a:graphic>
          <a:graphicData uri="http://schemas.openxmlformats.org/presentationml/2006/ole">
            <p:oleObj spid="_x0000_s41988" name="Equation" r:id="rId3" imgW="4076640" imgH="901440" progId="Equation.2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/>
          </p:cNvGraphicFramePr>
          <p:nvPr/>
        </p:nvGraphicFramePr>
        <p:xfrm>
          <a:off x="1328738" y="2447925"/>
          <a:ext cx="5394325" cy="982663"/>
        </p:xfrm>
        <a:graphic>
          <a:graphicData uri="http://schemas.openxmlformats.org/presentationml/2006/ole">
            <p:oleObj spid="_x0000_s41989" name="Equation" r:id="rId4" imgW="4724280" imgH="901440" progId="Equation.2">
              <p:embed/>
            </p:oleObj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98488" y="3756025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That is,</a:t>
            </a:r>
          </a:p>
        </p:txBody>
      </p:sp>
      <p:graphicFrame>
        <p:nvGraphicFramePr>
          <p:cNvPr id="41991" name="Object 7"/>
          <p:cNvGraphicFramePr>
            <a:graphicFrameLocks/>
          </p:cNvGraphicFramePr>
          <p:nvPr/>
        </p:nvGraphicFramePr>
        <p:xfrm>
          <a:off x="2535238" y="3552825"/>
          <a:ext cx="1103312" cy="895350"/>
        </p:xfrm>
        <a:graphic>
          <a:graphicData uri="http://schemas.openxmlformats.org/presentationml/2006/ole">
            <p:oleObj spid="_x0000_s41991" name="Equation" r:id="rId5" imgW="977760" imgH="838080" progId="Equation.2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98488" y="1708150"/>
            <a:ext cx="3549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Notice that, since</a:t>
            </a:r>
          </a:p>
        </p:txBody>
      </p:sp>
      <p:graphicFrame>
        <p:nvGraphicFramePr>
          <p:cNvPr id="43012" name="Object 4"/>
          <p:cNvGraphicFramePr>
            <a:graphicFrameLocks/>
          </p:cNvGraphicFramePr>
          <p:nvPr/>
        </p:nvGraphicFramePr>
        <p:xfrm>
          <a:off x="4175125" y="1566863"/>
          <a:ext cx="4652963" cy="982662"/>
        </p:xfrm>
        <a:graphic>
          <a:graphicData uri="http://schemas.openxmlformats.org/presentationml/2006/ole">
            <p:oleObj spid="_x0000_s43012" name="Equation" r:id="rId3" imgW="4076640" imgH="901440" progId="Equation.2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/>
          </p:cNvGraphicFramePr>
          <p:nvPr/>
        </p:nvGraphicFramePr>
        <p:xfrm>
          <a:off x="1328738" y="2447925"/>
          <a:ext cx="5394325" cy="982663"/>
        </p:xfrm>
        <a:graphic>
          <a:graphicData uri="http://schemas.openxmlformats.org/presentationml/2006/ole">
            <p:oleObj spid="_x0000_s43013" name="Equation" r:id="rId4" imgW="4724280" imgH="901440" progId="Equation.2">
              <p:embed/>
            </p:oleObj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598488" y="3756025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That is,</a:t>
            </a:r>
          </a:p>
        </p:txBody>
      </p:sp>
      <p:graphicFrame>
        <p:nvGraphicFramePr>
          <p:cNvPr id="43015" name="Object 7"/>
          <p:cNvGraphicFramePr>
            <a:graphicFrameLocks/>
          </p:cNvGraphicFramePr>
          <p:nvPr/>
        </p:nvGraphicFramePr>
        <p:xfrm>
          <a:off x="2520950" y="3552825"/>
          <a:ext cx="3427413" cy="904875"/>
        </p:xfrm>
        <a:graphic>
          <a:graphicData uri="http://schemas.openxmlformats.org/presentationml/2006/ole">
            <p:oleObj spid="_x0000_s43015" name="Equation" r:id="rId5" imgW="3009600" imgH="838080" progId="Equation.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Monopolies?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causes monopolies?</a:t>
            </a:r>
          </a:p>
          <a:p>
            <a:pPr lvl="1"/>
            <a:r>
              <a:rPr lang="en-US"/>
              <a:t>a legal fiat; e.g. US Postal Service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Monopolistic Pricing &amp; Own-Price Elasticity of Demand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98488" y="1708150"/>
            <a:ext cx="3549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Notice that, since</a:t>
            </a:r>
          </a:p>
        </p:txBody>
      </p:sp>
      <p:graphicFrame>
        <p:nvGraphicFramePr>
          <p:cNvPr id="44036" name="Object 4"/>
          <p:cNvGraphicFramePr>
            <a:graphicFrameLocks/>
          </p:cNvGraphicFramePr>
          <p:nvPr/>
        </p:nvGraphicFramePr>
        <p:xfrm>
          <a:off x="4175125" y="1566863"/>
          <a:ext cx="4652963" cy="982662"/>
        </p:xfrm>
        <a:graphic>
          <a:graphicData uri="http://schemas.openxmlformats.org/presentationml/2006/ole">
            <p:oleObj spid="_x0000_s44036" name="Equation" r:id="rId3" imgW="4076640" imgH="901440" progId="Equation.2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/>
          </p:cNvGraphicFramePr>
          <p:nvPr/>
        </p:nvGraphicFramePr>
        <p:xfrm>
          <a:off x="1328738" y="2447925"/>
          <a:ext cx="5394325" cy="982663"/>
        </p:xfrm>
        <a:graphic>
          <a:graphicData uri="http://schemas.openxmlformats.org/presentationml/2006/ole">
            <p:oleObj spid="_x0000_s44037" name="Equation" r:id="rId4" imgW="4724280" imgH="901440" progId="Equation.2">
              <p:embed/>
            </p:oleObj>
          </a:graphicData>
        </a:graphic>
      </p:graphicFrame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98488" y="3756025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That is,</a:t>
            </a:r>
          </a:p>
        </p:txBody>
      </p:sp>
      <p:graphicFrame>
        <p:nvGraphicFramePr>
          <p:cNvPr id="44039" name="Object 7"/>
          <p:cNvGraphicFramePr>
            <a:graphicFrameLocks/>
          </p:cNvGraphicFramePr>
          <p:nvPr/>
        </p:nvGraphicFramePr>
        <p:xfrm>
          <a:off x="2520950" y="3552825"/>
          <a:ext cx="3427413" cy="904875"/>
        </p:xfrm>
        <a:graphic>
          <a:graphicData uri="http://schemas.openxmlformats.org/presentationml/2006/ole">
            <p:oleObj spid="_x0000_s44039" name="Equation" r:id="rId5" imgW="3009600" imgH="838080" progId="Equation.2">
              <p:embed/>
            </p:oleObj>
          </a:graphicData>
        </a:graphic>
      </p:graphicFrame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98488" y="4465638"/>
            <a:ext cx="82788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So a profit-maximizing monopolist always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selects an output level for which market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demand is own-price elastic.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Markup Pricing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Markup pricing</a:t>
            </a:r>
            <a:r>
              <a:rPr lang="en-US"/>
              <a:t>: Output price is the marginal cost of production plus a “markup.”</a:t>
            </a:r>
          </a:p>
          <a:p>
            <a:r>
              <a:rPr lang="en-US"/>
              <a:t>How big is a monopolist’s markup and how does it change with the own-price elasticity of demand?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Markup Pricing</a:t>
            </a:r>
          </a:p>
        </p:txBody>
      </p:sp>
      <p:graphicFrame>
        <p:nvGraphicFramePr>
          <p:cNvPr id="46083" name="Object 3"/>
          <p:cNvGraphicFramePr>
            <a:graphicFrameLocks/>
          </p:cNvGraphicFramePr>
          <p:nvPr/>
        </p:nvGraphicFramePr>
        <p:xfrm>
          <a:off x="884238" y="1030288"/>
          <a:ext cx="7346950" cy="1360487"/>
        </p:xfrm>
        <a:graphic>
          <a:graphicData uri="http://schemas.openxmlformats.org/presentationml/2006/ole">
            <p:oleObj spid="_x0000_s46083" name="Equation" r:id="rId3" imgW="6489360" imgH="1282680" progId="Equation.2">
              <p:embed/>
            </p:oleObj>
          </a:graphicData>
        </a:graphic>
      </p:graphicFrame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60363" y="2374900"/>
            <a:ext cx="5084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is the monopolist’s price.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Markup Pricing</a:t>
            </a:r>
          </a:p>
        </p:txBody>
      </p:sp>
      <p:graphicFrame>
        <p:nvGraphicFramePr>
          <p:cNvPr id="47107" name="Object 3"/>
          <p:cNvGraphicFramePr>
            <a:graphicFrameLocks/>
          </p:cNvGraphicFramePr>
          <p:nvPr/>
        </p:nvGraphicFramePr>
        <p:xfrm>
          <a:off x="884238" y="1030288"/>
          <a:ext cx="7346950" cy="1360487"/>
        </p:xfrm>
        <a:graphic>
          <a:graphicData uri="http://schemas.openxmlformats.org/presentationml/2006/ole">
            <p:oleObj spid="_x0000_s47107" name="Equation" r:id="rId3" imgW="6489360" imgH="1282680" progId="Equation.2">
              <p:embed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60363" y="2374900"/>
            <a:ext cx="8066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is the monopolist’s price.  The markup is</a:t>
            </a:r>
          </a:p>
        </p:txBody>
      </p:sp>
      <p:graphicFrame>
        <p:nvGraphicFramePr>
          <p:cNvPr id="47109" name="Object 5"/>
          <p:cNvGraphicFramePr>
            <a:graphicFrameLocks/>
          </p:cNvGraphicFramePr>
          <p:nvPr/>
        </p:nvGraphicFramePr>
        <p:xfrm>
          <a:off x="2025650" y="3049588"/>
          <a:ext cx="4999038" cy="874712"/>
        </p:xfrm>
        <a:graphic>
          <a:graphicData uri="http://schemas.openxmlformats.org/presentationml/2006/ole">
            <p:oleObj spid="_x0000_s47109" name="Equation" r:id="rId4" imgW="4431960" imgH="838080" progId="Equation.2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Markup Pricing</a:t>
            </a:r>
          </a:p>
        </p:txBody>
      </p:sp>
      <p:graphicFrame>
        <p:nvGraphicFramePr>
          <p:cNvPr id="91136" name="Object 0"/>
          <p:cNvGraphicFramePr>
            <a:graphicFrameLocks/>
          </p:cNvGraphicFramePr>
          <p:nvPr/>
        </p:nvGraphicFramePr>
        <p:xfrm>
          <a:off x="884238" y="1030288"/>
          <a:ext cx="7346950" cy="1360487"/>
        </p:xfrm>
        <a:graphic>
          <a:graphicData uri="http://schemas.openxmlformats.org/presentationml/2006/ole">
            <p:oleObj spid="_x0000_s91136" name="Equation" r:id="rId3" imgW="6489360" imgH="1282680" progId="Equation.2">
              <p:embed/>
            </p:oleObj>
          </a:graphicData>
        </a:graphic>
      </p:graphicFrame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60363" y="2374900"/>
            <a:ext cx="8066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is the monopolist’s price.  The markup is</a:t>
            </a:r>
          </a:p>
        </p:txBody>
      </p:sp>
      <p:graphicFrame>
        <p:nvGraphicFramePr>
          <p:cNvPr id="91137" name="Object 1"/>
          <p:cNvGraphicFramePr>
            <a:graphicFrameLocks/>
          </p:cNvGraphicFramePr>
          <p:nvPr/>
        </p:nvGraphicFramePr>
        <p:xfrm>
          <a:off x="2025650" y="3049588"/>
          <a:ext cx="4999038" cy="874712"/>
        </p:xfrm>
        <a:graphic>
          <a:graphicData uri="http://schemas.openxmlformats.org/presentationml/2006/ole">
            <p:oleObj spid="_x0000_s91137" name="Equation" r:id="rId4" imgW="4431960" imgH="838080" progId="Equation.2">
              <p:embed/>
            </p:oleObj>
          </a:graphicData>
        </a:graphic>
      </p:graphicFrame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74675" y="3994150"/>
            <a:ext cx="73977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E.g. if </a:t>
            </a:r>
            <a:r>
              <a:rPr lang="en-US" sz="3200"/>
              <a:t>e </a:t>
            </a:r>
            <a:r>
              <a:rPr lang="en-US" sz="3200">
                <a:latin typeface="Arial" charset="0"/>
              </a:rPr>
              <a:t>= -3 then the markup is k/2, 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and if </a:t>
            </a:r>
            <a:r>
              <a:rPr lang="en-US" sz="3200"/>
              <a:t>e</a:t>
            </a:r>
            <a:r>
              <a:rPr lang="en-US" sz="3200">
                <a:latin typeface="Arial" charset="0"/>
              </a:rPr>
              <a:t> = -2 then the markup is k.  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The markup rises as the own-price 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elasticity of demand rises towards -1.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 Profits Tax  Levied on a Monopoly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3463"/>
            <a:ext cx="8456613" cy="4895850"/>
          </a:xfrm>
          <a:noFill/>
          <a:ln/>
        </p:spPr>
        <p:txBody>
          <a:bodyPr/>
          <a:lstStyle/>
          <a:p>
            <a:r>
              <a:rPr lang="en-US"/>
              <a:t>A profits tax levied at rate t reduces profit from 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 to (1-t)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(y*).</a:t>
            </a:r>
          </a:p>
          <a:p>
            <a:r>
              <a:rPr lang="en-US"/>
              <a:t>Q: How is after-tax profit, (1-t)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(y*), maximized?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 Profits Tax  Levied on a Monopoly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33463"/>
            <a:ext cx="8456613" cy="4895850"/>
          </a:xfrm>
          <a:noFill/>
          <a:ln/>
        </p:spPr>
        <p:txBody>
          <a:bodyPr/>
          <a:lstStyle/>
          <a:p>
            <a:r>
              <a:rPr lang="en-US"/>
              <a:t>A profits tax levied at rate t reduces profit from 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 to (1-t)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(y*).</a:t>
            </a:r>
          </a:p>
          <a:p>
            <a:r>
              <a:rPr lang="en-US"/>
              <a:t>Q: How is after-tax profit, (1-t)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(y*), maximized?</a:t>
            </a:r>
          </a:p>
          <a:p>
            <a:r>
              <a:rPr lang="en-US"/>
              <a:t>A: By maximizing before-tax profit, 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 Profits Tax  Levied on a Monopoly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033463"/>
            <a:ext cx="8456613" cy="4895850"/>
          </a:xfrm>
          <a:noFill/>
          <a:ln/>
        </p:spPr>
        <p:txBody>
          <a:bodyPr/>
          <a:lstStyle/>
          <a:p>
            <a:r>
              <a:rPr lang="en-US"/>
              <a:t>A profits tax levied at rate t reduces profit from 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 to (1-t)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(y*).</a:t>
            </a:r>
          </a:p>
          <a:p>
            <a:r>
              <a:rPr lang="en-US"/>
              <a:t>Q: How is after-tax profit, (1-t)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(y*), maximized?</a:t>
            </a:r>
          </a:p>
          <a:p>
            <a:r>
              <a:rPr lang="en-US"/>
              <a:t>A: By maximizing before-tax profit, </a:t>
            </a:r>
            <a:r>
              <a:rPr lang="en-US">
                <a:latin typeface="Symbol" pitchFamily="18" charset="2"/>
              </a:rPr>
              <a:t>P</a:t>
            </a:r>
            <a:r>
              <a:rPr lang="en-US"/>
              <a:t>(y*).</a:t>
            </a:r>
          </a:p>
          <a:p>
            <a:r>
              <a:rPr lang="en-US"/>
              <a:t>So a profits tax has no effect on the monopolist’s choices of output level, output price, or demands for inputs.</a:t>
            </a:r>
          </a:p>
          <a:p>
            <a:r>
              <a:rPr lang="en-US"/>
              <a:t>I.e. the profits tax is a </a:t>
            </a:r>
            <a:r>
              <a:rPr lang="en-US">
                <a:solidFill>
                  <a:schemeClr val="tx2"/>
                </a:solidFill>
              </a:rPr>
              <a:t>neutral tax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Quantity Tax Levied on a Monopolist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485900"/>
            <a:ext cx="7981950" cy="4457700"/>
          </a:xfrm>
          <a:noFill/>
          <a:ln/>
        </p:spPr>
        <p:txBody>
          <a:bodyPr/>
          <a:lstStyle/>
          <a:p>
            <a:r>
              <a:rPr lang="en-US"/>
              <a:t>A quantity tax of $t/output unit raises the marginal cost of production by $t.</a:t>
            </a:r>
          </a:p>
          <a:p>
            <a:r>
              <a:rPr lang="en-US"/>
              <a:t>So the tax reduces the profit-maximizing output level, causes the market price to rise, and input demands to fall.</a:t>
            </a:r>
          </a:p>
          <a:p>
            <a:r>
              <a:rPr lang="en-US"/>
              <a:t>The quantity tax is </a:t>
            </a:r>
            <a:r>
              <a:rPr lang="en-US">
                <a:solidFill>
                  <a:schemeClr val="tx2"/>
                </a:solidFill>
              </a:rPr>
              <a:t>distortionary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Quantity Tax Levied on a Monopolist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65" name="Oval 17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Monopolies?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causes monopolies?</a:t>
            </a:r>
          </a:p>
          <a:p>
            <a:pPr lvl="1"/>
            <a:r>
              <a:rPr lang="en-US"/>
              <a:t>a legal fiat; e.g. US Postal Service</a:t>
            </a:r>
          </a:p>
          <a:p>
            <a:pPr lvl="1"/>
            <a:r>
              <a:rPr lang="en-US"/>
              <a:t>a patent; e.g. a new drug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Quantity Tax Levied on a Monopolist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V="1">
            <a:off x="1857375" y="2905125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6051550" y="2657475"/>
            <a:ext cx="169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 + t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5481638" y="3025775"/>
            <a:ext cx="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5519738" y="3105150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t</a:t>
            </a:r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Quantity Tax Levied on a Monopolist</a:t>
            </a:r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 flipV="1">
            <a:off x="1857375" y="2905125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6051550" y="2657475"/>
            <a:ext cx="169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 + t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5481638" y="3025775"/>
            <a:ext cx="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5519738" y="3105150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t</a:t>
            </a:r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4" name="Oval 18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6" name="Oval 20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7" name="Oval 21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55320" name="Oval 24"/>
          <p:cNvSpPr>
            <a:spLocks noChangeArrowheads="1"/>
          </p:cNvSpPr>
          <p:nvPr/>
        </p:nvSpPr>
        <p:spPr bwMode="auto">
          <a:xfrm>
            <a:off x="2695575" y="34591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2768600" y="2967038"/>
            <a:ext cx="0" cy="18462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 flipH="1">
            <a:off x="1858963" y="2967038"/>
            <a:ext cx="909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23" name="Oval 27"/>
          <p:cNvSpPr>
            <a:spLocks noChangeArrowheads="1"/>
          </p:cNvSpPr>
          <p:nvPr/>
        </p:nvSpPr>
        <p:spPr bwMode="auto">
          <a:xfrm>
            <a:off x="2695575" y="4741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24" name="Oval 28"/>
          <p:cNvSpPr>
            <a:spLocks noChangeArrowheads="1"/>
          </p:cNvSpPr>
          <p:nvPr/>
        </p:nvSpPr>
        <p:spPr bwMode="auto">
          <a:xfrm>
            <a:off x="1785938" y="2895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2551113" y="4837113"/>
            <a:ext cx="46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t</a:t>
            </a:r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903288" y="2647950"/>
            <a:ext cx="919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</a:t>
            </a:r>
            <a:r>
              <a:rPr lang="en-US" baseline="30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Quantity Tax Levied on a Monopolist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V="1">
            <a:off x="1857375" y="2905125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6051550" y="2657475"/>
            <a:ext cx="169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 + t</a:t>
            </a:r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5481638" y="3025775"/>
            <a:ext cx="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5519738" y="3105150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t</a:t>
            </a:r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8" name="Oval 18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0" name="Oval 20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1" name="Oval 21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56344" name="Oval 24"/>
          <p:cNvSpPr>
            <a:spLocks noChangeArrowheads="1"/>
          </p:cNvSpPr>
          <p:nvPr/>
        </p:nvSpPr>
        <p:spPr bwMode="auto">
          <a:xfrm>
            <a:off x="2695575" y="34591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2768600" y="2967038"/>
            <a:ext cx="0" cy="18462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flipH="1">
            <a:off x="1858963" y="2967038"/>
            <a:ext cx="909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2695575" y="4741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8" name="Oval 28"/>
          <p:cNvSpPr>
            <a:spLocks noChangeArrowheads="1"/>
          </p:cNvSpPr>
          <p:nvPr/>
        </p:nvSpPr>
        <p:spPr bwMode="auto">
          <a:xfrm>
            <a:off x="1785938" y="2895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9" name="Rectangle 29"/>
          <p:cNvSpPr>
            <a:spLocks noChangeArrowheads="1"/>
          </p:cNvSpPr>
          <p:nvPr/>
        </p:nvSpPr>
        <p:spPr bwMode="auto">
          <a:xfrm>
            <a:off x="2551113" y="4837113"/>
            <a:ext cx="46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t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903288" y="2647950"/>
            <a:ext cx="917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</a:t>
            </a:r>
            <a:r>
              <a:rPr lang="en-US" baseline="30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56351" name="AutoShape 31"/>
          <p:cNvSpPr>
            <a:spLocks noChangeArrowheads="1"/>
          </p:cNvSpPr>
          <p:nvPr/>
        </p:nvSpPr>
        <p:spPr bwMode="auto">
          <a:xfrm>
            <a:off x="2768600" y="5381625"/>
            <a:ext cx="431800" cy="303213"/>
          </a:xfrm>
          <a:prstGeom prst="leftArrow">
            <a:avLst>
              <a:gd name="adj1" fmla="val 50000"/>
              <a:gd name="adj2" fmla="val 7119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52" name="AutoShape 32"/>
          <p:cNvSpPr>
            <a:spLocks noChangeArrowheads="1"/>
          </p:cNvSpPr>
          <p:nvPr/>
        </p:nvSpPr>
        <p:spPr bwMode="auto">
          <a:xfrm>
            <a:off x="574675" y="2967038"/>
            <a:ext cx="287338" cy="288925"/>
          </a:xfrm>
          <a:prstGeom prst="upArrow">
            <a:avLst>
              <a:gd name="adj1" fmla="val 50000"/>
              <a:gd name="adj2" fmla="val 50272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3598863" y="919163"/>
            <a:ext cx="5400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The quantity tax causes a drop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in the output level, a rise in the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output’s price and a decline in</a:t>
            </a:r>
          </a:p>
          <a:p>
            <a:r>
              <a:rPr lang="en-US">
                <a:latin typeface="Arial" charset="0"/>
              </a:rPr>
              <a:t>demand for inputs.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Quantity Tax Levied on a Monopolist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Can a monopolist “pass” all of a $t quantity tax to the consumers?</a:t>
            </a:r>
          </a:p>
          <a:p>
            <a:r>
              <a:rPr lang="en-US"/>
              <a:t>Suppose the marginal cost of production is constant at $k/output unit.</a:t>
            </a:r>
          </a:p>
          <a:p>
            <a:r>
              <a:rPr lang="en-US"/>
              <a:t>With no tax, the monopolist’s price is</a:t>
            </a:r>
          </a:p>
        </p:txBody>
      </p:sp>
      <p:graphicFrame>
        <p:nvGraphicFramePr>
          <p:cNvPr id="57348" name="Object 4"/>
          <p:cNvGraphicFramePr>
            <a:graphicFrameLocks/>
          </p:cNvGraphicFramePr>
          <p:nvPr/>
        </p:nvGraphicFramePr>
        <p:xfrm>
          <a:off x="3470275" y="4741863"/>
          <a:ext cx="2297113" cy="869950"/>
        </p:xfrm>
        <a:graphic>
          <a:graphicData uri="http://schemas.openxmlformats.org/presentationml/2006/ole">
            <p:oleObj spid="_x0000_s57348" name="Equation" r:id="rId3" imgW="2044440" imgH="838080" progId="Equation.2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Quantity Tax Levied on a Monopolist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tax increases marginal cost to $(k+t)/output unit, changing the profit-maximizing price to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The amount of the tax paid by buyers is </a:t>
            </a:r>
          </a:p>
        </p:txBody>
      </p:sp>
      <p:graphicFrame>
        <p:nvGraphicFramePr>
          <p:cNvPr id="58372" name="Object 4"/>
          <p:cNvGraphicFramePr>
            <a:graphicFrameLocks/>
          </p:cNvGraphicFramePr>
          <p:nvPr/>
        </p:nvGraphicFramePr>
        <p:xfrm>
          <a:off x="3052763" y="3098800"/>
          <a:ext cx="2787650" cy="860425"/>
        </p:xfrm>
        <a:graphic>
          <a:graphicData uri="http://schemas.openxmlformats.org/presentationml/2006/ole">
            <p:oleObj spid="_x0000_s58372" name="Equation" r:id="rId3" imgW="2489040" imgH="838080" progId="Equation.2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/>
          </p:cNvGraphicFramePr>
          <p:nvPr/>
        </p:nvGraphicFramePr>
        <p:xfrm>
          <a:off x="3279775" y="4787900"/>
          <a:ext cx="2322513" cy="538163"/>
        </p:xfrm>
        <a:graphic>
          <a:graphicData uri="http://schemas.openxmlformats.org/presentationml/2006/ole">
            <p:oleObj spid="_x0000_s58373" name="Equation" r:id="rId4" imgW="2082600" imgH="533160" progId="Equation.2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Quantity Tax Levied on a Monopolist</a:t>
            </a:r>
          </a:p>
        </p:txBody>
      </p:sp>
      <p:graphicFrame>
        <p:nvGraphicFramePr>
          <p:cNvPr id="59395" name="Object 3"/>
          <p:cNvGraphicFramePr>
            <a:graphicFrameLocks/>
          </p:cNvGraphicFramePr>
          <p:nvPr/>
        </p:nvGraphicFramePr>
        <p:xfrm>
          <a:off x="1250950" y="1312863"/>
          <a:ext cx="6326188" cy="841375"/>
        </p:xfrm>
        <a:graphic>
          <a:graphicData uri="http://schemas.openxmlformats.org/presentationml/2006/ole">
            <p:oleObj spid="_x0000_s59395" name="Equation" r:id="rId3" imgW="5663880" imgH="838080" progId="Equation.2">
              <p:embed/>
            </p:oleObj>
          </a:graphicData>
        </a:graphic>
      </p:graphicFrame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50863" y="2565400"/>
            <a:ext cx="83454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is the amount of the tax passed on to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buyers.  E.g. if </a:t>
            </a:r>
            <a:r>
              <a:rPr lang="en-US" sz="3600"/>
              <a:t>e</a:t>
            </a:r>
            <a:r>
              <a:rPr lang="en-US" sz="3200">
                <a:latin typeface="Arial" charset="0"/>
              </a:rPr>
              <a:t> = -2, the amount of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the tax passed on is 2t.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Because </a:t>
            </a:r>
            <a:r>
              <a:rPr lang="en-US" sz="3600"/>
              <a:t>e</a:t>
            </a:r>
            <a:r>
              <a:rPr lang="en-US" sz="3200">
                <a:latin typeface="Arial" charset="0"/>
              </a:rPr>
              <a:t> &lt; -1, </a:t>
            </a:r>
            <a:r>
              <a:rPr lang="en-US" sz="3600"/>
              <a:t>e </a:t>
            </a:r>
            <a:r>
              <a:rPr lang="en-US" sz="3200"/>
              <a:t>/(1+</a:t>
            </a:r>
            <a:r>
              <a:rPr lang="en-US" sz="3600"/>
              <a:t>e</a:t>
            </a:r>
            <a:r>
              <a:rPr lang="en-US" sz="3200">
                <a:latin typeface="Arial" charset="0"/>
              </a:rPr>
              <a:t>) &gt; 1 and so the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monopolist passes on to consumers 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more</a:t>
            </a:r>
            <a:r>
              <a:rPr lang="en-US" sz="3200">
                <a:latin typeface="Arial" charset="0"/>
              </a:rPr>
              <a:t/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than the tax!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market is Pareto </a:t>
            </a:r>
            <a:r>
              <a:rPr lang="en-US">
                <a:solidFill>
                  <a:schemeClr val="tx2"/>
                </a:solidFill>
              </a:rPr>
              <a:t>efficient</a:t>
            </a:r>
            <a:r>
              <a:rPr lang="en-US"/>
              <a:t> if it achieves the maximum possible total gains-to-trade.</a:t>
            </a:r>
          </a:p>
          <a:p>
            <a:r>
              <a:rPr lang="en-US"/>
              <a:t>Otherwise a market is Pareto </a:t>
            </a:r>
            <a:r>
              <a:rPr lang="en-US">
                <a:solidFill>
                  <a:schemeClr val="tx2"/>
                </a:solidFill>
              </a:rPr>
              <a:t>inefficient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4183063" y="3890963"/>
            <a:ext cx="0" cy="9223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4114800" y="38354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1858963" y="3898900"/>
            <a:ext cx="23288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4" name="Oval 14"/>
          <p:cNvSpPr>
            <a:spLocks noChangeArrowheads="1"/>
          </p:cNvSpPr>
          <p:nvPr/>
        </p:nvSpPr>
        <p:spPr bwMode="auto">
          <a:xfrm>
            <a:off x="1785938" y="38274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auto">
          <a:xfrm>
            <a:off x="4114800" y="4741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4008438" y="48371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e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846138" y="3633788"/>
            <a:ext cx="973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</a:t>
            </a:r>
            <a:r>
              <a:rPr lang="en-US" baseline="30000">
                <a:latin typeface="Arial" charset="0"/>
              </a:rPr>
              <a:t>e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3765550" y="1255713"/>
            <a:ext cx="495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The efficient output level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 satisfies p(y) = MC(y).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5" name="AutoShape 21"/>
          <p:cNvSpPr>
            <a:spLocks noChangeArrowheads="1"/>
          </p:cNvSpPr>
          <p:nvPr/>
        </p:nvSpPr>
        <p:spPr bwMode="auto">
          <a:xfrm>
            <a:off x="1863725" y="2362200"/>
            <a:ext cx="2327275" cy="1543050"/>
          </a:xfrm>
          <a:prstGeom prst="rtTriangle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4183063" y="3890963"/>
            <a:ext cx="0" cy="9223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4114800" y="38354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1858963" y="3898900"/>
            <a:ext cx="23288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8" name="Oval 14"/>
          <p:cNvSpPr>
            <a:spLocks noChangeArrowheads="1"/>
          </p:cNvSpPr>
          <p:nvPr/>
        </p:nvSpPr>
        <p:spPr bwMode="auto">
          <a:xfrm>
            <a:off x="1785938" y="38274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9" name="Oval 15"/>
          <p:cNvSpPr>
            <a:spLocks noChangeArrowheads="1"/>
          </p:cNvSpPr>
          <p:nvPr/>
        </p:nvSpPr>
        <p:spPr bwMode="auto">
          <a:xfrm>
            <a:off x="4114800" y="4741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4008438" y="48371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e</a:t>
            </a: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846138" y="3633788"/>
            <a:ext cx="971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</a:t>
            </a:r>
            <a:r>
              <a:rPr lang="en-US" baseline="30000">
                <a:latin typeface="Arial" charset="0"/>
              </a:rPr>
              <a:t>e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3765550" y="1255713"/>
            <a:ext cx="49704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The efficient output level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 satisfies p(y) = MC(y).</a:t>
            </a: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2066925" y="3049588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B4D10"/>
                </a:solidFill>
                <a:latin typeface="Arial" charset="0"/>
              </a:rPr>
              <a:t>CS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0" name="Line 12"/>
          <p:cNvSpPr>
            <a:spLocks noChangeShapeType="1"/>
          </p:cNvSpPr>
          <p:nvPr/>
        </p:nvSpPr>
        <p:spPr bwMode="auto">
          <a:xfrm flipH="1">
            <a:off x="1858963" y="3898900"/>
            <a:ext cx="23288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auto">
          <a:xfrm>
            <a:off x="1863725" y="2362200"/>
            <a:ext cx="2327275" cy="1543050"/>
          </a:xfrm>
          <a:prstGeom prst="rtTriangle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507" name="AutoShape 19"/>
          <p:cNvSpPr>
            <a:spLocks noChangeArrowheads="1"/>
          </p:cNvSpPr>
          <p:nvPr/>
        </p:nvSpPr>
        <p:spPr bwMode="auto">
          <a:xfrm rot="5400000">
            <a:off x="2800350" y="2974975"/>
            <a:ext cx="457200" cy="2324100"/>
          </a:xfrm>
          <a:prstGeom prst="rtTriangl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4183063" y="3890963"/>
            <a:ext cx="0" cy="9223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501" name="Oval 13"/>
          <p:cNvSpPr>
            <a:spLocks noChangeArrowheads="1"/>
          </p:cNvSpPr>
          <p:nvPr/>
        </p:nvSpPr>
        <p:spPr bwMode="auto">
          <a:xfrm>
            <a:off x="4114800" y="4741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4008438" y="48371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e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846138" y="3633788"/>
            <a:ext cx="971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</a:t>
            </a:r>
            <a:r>
              <a:rPr lang="en-US" baseline="30000">
                <a:latin typeface="Arial" charset="0"/>
              </a:rPr>
              <a:t>e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3765550" y="1255713"/>
            <a:ext cx="49704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The efficient output level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 satisfies p(y) = MC(y).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2066925" y="3049588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B4D10"/>
                </a:solidFill>
                <a:latin typeface="Arial" charset="0"/>
              </a:rPr>
              <a:t>CS</a:t>
            </a:r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1785938" y="38274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509" name="Oval 21"/>
          <p:cNvSpPr>
            <a:spLocks noChangeArrowheads="1"/>
          </p:cNvSpPr>
          <p:nvPr/>
        </p:nvSpPr>
        <p:spPr bwMode="auto">
          <a:xfrm>
            <a:off x="4114800" y="38354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2079625" y="3824288"/>
            <a:ext cx="658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Monopolies?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causes monopolies?</a:t>
            </a:r>
          </a:p>
          <a:p>
            <a:pPr lvl="1"/>
            <a:r>
              <a:rPr lang="en-US"/>
              <a:t>a legal fiat; e.g. US Postal Service</a:t>
            </a:r>
          </a:p>
          <a:p>
            <a:pPr lvl="1"/>
            <a:r>
              <a:rPr lang="en-US"/>
              <a:t>a patent; e.g. a new drug</a:t>
            </a:r>
          </a:p>
          <a:p>
            <a:pPr lvl="1"/>
            <a:r>
              <a:rPr lang="en-US"/>
              <a:t>sole ownership of a resource; e.g. a toll highway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183063" y="3890963"/>
            <a:ext cx="0" cy="9223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1858963" y="3898900"/>
            <a:ext cx="23288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25" name="Oval 13"/>
          <p:cNvSpPr>
            <a:spLocks noChangeArrowheads="1"/>
          </p:cNvSpPr>
          <p:nvPr/>
        </p:nvSpPr>
        <p:spPr bwMode="auto">
          <a:xfrm>
            <a:off x="4114800" y="4741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4008438" y="48371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e</a:t>
            </a:r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846138" y="3633788"/>
            <a:ext cx="973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</a:t>
            </a:r>
            <a:r>
              <a:rPr lang="en-US" baseline="30000">
                <a:latin typeface="Arial" charset="0"/>
              </a:rPr>
              <a:t>e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3765550" y="1255713"/>
            <a:ext cx="49593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The efficient output level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 satisfies p(y) = MC(y).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Total gains-to-trade is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maximized.</a:t>
            </a:r>
          </a:p>
        </p:txBody>
      </p:sp>
      <p:sp>
        <p:nvSpPr>
          <p:cNvPr id="64529" name="AutoShape 17"/>
          <p:cNvSpPr>
            <a:spLocks noChangeArrowheads="1"/>
          </p:cNvSpPr>
          <p:nvPr/>
        </p:nvSpPr>
        <p:spPr bwMode="auto">
          <a:xfrm>
            <a:off x="1854200" y="2371725"/>
            <a:ext cx="2336800" cy="1524000"/>
          </a:xfrm>
          <a:prstGeom prst="rtTriangle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2066925" y="3049588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B4D10"/>
                </a:solidFill>
                <a:latin typeface="Arial" charset="0"/>
              </a:rPr>
              <a:t>CS</a:t>
            </a:r>
          </a:p>
        </p:txBody>
      </p:sp>
      <p:sp>
        <p:nvSpPr>
          <p:cNvPr id="64531" name="AutoShape 19"/>
          <p:cNvSpPr>
            <a:spLocks noChangeArrowheads="1"/>
          </p:cNvSpPr>
          <p:nvPr/>
        </p:nvSpPr>
        <p:spPr bwMode="auto">
          <a:xfrm rot="5400000">
            <a:off x="2800350" y="2965450"/>
            <a:ext cx="457200" cy="2324100"/>
          </a:xfrm>
          <a:prstGeom prst="rtTriangl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32" name="Oval 20"/>
          <p:cNvSpPr>
            <a:spLocks noChangeArrowheads="1"/>
          </p:cNvSpPr>
          <p:nvPr/>
        </p:nvSpPr>
        <p:spPr bwMode="auto">
          <a:xfrm>
            <a:off x="1785938" y="38274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33" name="Oval 21"/>
          <p:cNvSpPr>
            <a:spLocks noChangeArrowheads="1"/>
          </p:cNvSpPr>
          <p:nvPr/>
        </p:nvSpPr>
        <p:spPr bwMode="auto">
          <a:xfrm>
            <a:off x="4114800" y="38354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2079625" y="3824288"/>
            <a:ext cx="658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PS</a:t>
            </a:r>
          </a:p>
        </p:txBody>
      </p:sp>
      <p:sp>
        <p:nvSpPr>
          <p:cNvPr id="64535" name="Freeform 23"/>
          <p:cNvSpPr>
            <a:spLocks/>
          </p:cNvSpPr>
          <p:nvPr/>
        </p:nvSpPr>
        <p:spPr bwMode="auto">
          <a:xfrm>
            <a:off x="1854200" y="2349500"/>
            <a:ext cx="2351088" cy="2008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64"/>
              </a:cxn>
              <a:cxn ang="0">
                <a:pos x="1480" y="968"/>
              </a:cxn>
              <a:cxn ang="0">
                <a:pos x="0" y="0"/>
              </a:cxn>
            </a:cxnLst>
            <a:rect l="0" t="0" r="r" b="b"/>
            <a:pathLst>
              <a:path w="1481" h="1265">
                <a:moveTo>
                  <a:pt x="0" y="0"/>
                </a:moveTo>
                <a:lnTo>
                  <a:pt x="0" y="1264"/>
                </a:lnTo>
                <a:lnTo>
                  <a:pt x="1480" y="968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46CF4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555" name="Oval 19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82" name="AutoShape 22"/>
          <p:cNvSpPr>
            <a:spLocks noChangeArrowheads="1"/>
          </p:cNvSpPr>
          <p:nvPr/>
        </p:nvSpPr>
        <p:spPr bwMode="auto">
          <a:xfrm>
            <a:off x="1863725" y="2371725"/>
            <a:ext cx="1377950" cy="889000"/>
          </a:xfrm>
          <a:prstGeom prst="rtTriangle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1952625" y="2782888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B4D10"/>
                </a:solidFill>
                <a:latin typeface="Arial" charset="0"/>
              </a:rPr>
              <a:t>CS</a:t>
            </a: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81" name="Oval 21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99" name="Oval 15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67602" name="AutoShape 18"/>
          <p:cNvSpPr>
            <a:spLocks noChangeArrowheads="1"/>
          </p:cNvSpPr>
          <p:nvPr/>
        </p:nvSpPr>
        <p:spPr bwMode="auto">
          <a:xfrm>
            <a:off x="1863725" y="2371725"/>
            <a:ext cx="1377950" cy="889000"/>
          </a:xfrm>
          <a:prstGeom prst="rtTriangle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1952625" y="2782888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B4D10"/>
                </a:solidFill>
                <a:latin typeface="Arial" charset="0"/>
              </a:rPr>
              <a:t>CS</a:t>
            </a:r>
          </a:p>
        </p:txBody>
      </p:sp>
      <p:sp>
        <p:nvSpPr>
          <p:cNvPr id="67604" name="Freeform 20"/>
          <p:cNvSpPr>
            <a:spLocks/>
          </p:cNvSpPr>
          <p:nvPr/>
        </p:nvSpPr>
        <p:spPr bwMode="auto">
          <a:xfrm>
            <a:off x="1863725" y="3251200"/>
            <a:ext cx="1347788" cy="11064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696"/>
              </a:cxn>
              <a:cxn ang="0">
                <a:pos x="848" y="528"/>
              </a:cxn>
              <a:cxn ang="0">
                <a:pos x="848" y="0"/>
              </a:cxn>
              <a:cxn ang="0">
                <a:pos x="0" y="8"/>
              </a:cxn>
            </a:cxnLst>
            <a:rect l="0" t="0" r="r" b="b"/>
            <a:pathLst>
              <a:path w="849" h="697">
                <a:moveTo>
                  <a:pt x="0" y="8"/>
                </a:moveTo>
                <a:lnTo>
                  <a:pt x="0" y="696"/>
                </a:lnTo>
                <a:lnTo>
                  <a:pt x="848" y="528"/>
                </a:lnTo>
                <a:lnTo>
                  <a:pt x="848" y="0"/>
                </a:lnTo>
                <a:lnTo>
                  <a:pt x="0" y="8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7605" name="Oval 21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606" name="Oval 22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1990725" y="3430588"/>
            <a:ext cx="657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PS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23" name="Oval 15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68626" name="AutoShape 18"/>
          <p:cNvSpPr>
            <a:spLocks noChangeArrowheads="1"/>
          </p:cNvSpPr>
          <p:nvPr/>
        </p:nvSpPr>
        <p:spPr bwMode="auto">
          <a:xfrm>
            <a:off x="1854200" y="2362200"/>
            <a:ext cx="1358900" cy="889000"/>
          </a:xfrm>
          <a:prstGeom prst="rtTriangle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1952625" y="2782888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B4D10"/>
                </a:solidFill>
                <a:latin typeface="Arial" charset="0"/>
              </a:rPr>
              <a:t>CS</a:t>
            </a:r>
          </a:p>
        </p:txBody>
      </p:sp>
      <p:sp>
        <p:nvSpPr>
          <p:cNvPr id="68628" name="Freeform 20"/>
          <p:cNvSpPr>
            <a:spLocks/>
          </p:cNvSpPr>
          <p:nvPr/>
        </p:nvSpPr>
        <p:spPr bwMode="auto">
          <a:xfrm>
            <a:off x="1854200" y="3251200"/>
            <a:ext cx="1347788" cy="11064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696"/>
              </a:cxn>
              <a:cxn ang="0">
                <a:pos x="848" y="528"/>
              </a:cxn>
              <a:cxn ang="0">
                <a:pos x="848" y="0"/>
              </a:cxn>
              <a:cxn ang="0">
                <a:pos x="0" y="8"/>
              </a:cxn>
            </a:cxnLst>
            <a:rect l="0" t="0" r="r" b="b"/>
            <a:pathLst>
              <a:path w="849" h="697">
                <a:moveTo>
                  <a:pt x="0" y="8"/>
                </a:moveTo>
                <a:lnTo>
                  <a:pt x="0" y="696"/>
                </a:lnTo>
                <a:lnTo>
                  <a:pt x="848" y="528"/>
                </a:lnTo>
                <a:lnTo>
                  <a:pt x="848" y="0"/>
                </a:lnTo>
                <a:lnTo>
                  <a:pt x="0" y="8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8629" name="Oval 21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30" name="Oval 22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1990725" y="3430588"/>
            <a:ext cx="658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PS</a:t>
            </a:r>
          </a:p>
        </p:txBody>
      </p:sp>
      <p:sp>
        <p:nvSpPr>
          <p:cNvPr id="68632" name="Freeform 24"/>
          <p:cNvSpPr>
            <a:spLocks/>
          </p:cNvSpPr>
          <p:nvPr/>
        </p:nvSpPr>
        <p:spPr bwMode="auto">
          <a:xfrm>
            <a:off x="1854200" y="2349500"/>
            <a:ext cx="1347788" cy="2020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72"/>
              </a:cxn>
              <a:cxn ang="0">
                <a:pos x="848" y="1104"/>
              </a:cxn>
              <a:cxn ang="0">
                <a:pos x="848" y="560"/>
              </a:cxn>
              <a:cxn ang="0">
                <a:pos x="0" y="0"/>
              </a:cxn>
            </a:cxnLst>
            <a:rect l="0" t="0" r="r" b="b"/>
            <a:pathLst>
              <a:path w="849" h="1273">
                <a:moveTo>
                  <a:pt x="0" y="0"/>
                </a:moveTo>
                <a:lnTo>
                  <a:pt x="0" y="1272"/>
                </a:lnTo>
                <a:lnTo>
                  <a:pt x="848" y="1104"/>
                </a:lnTo>
                <a:lnTo>
                  <a:pt x="848" y="560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7" name="Oval 15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69650" name="AutoShape 18"/>
          <p:cNvSpPr>
            <a:spLocks noChangeArrowheads="1"/>
          </p:cNvSpPr>
          <p:nvPr/>
        </p:nvSpPr>
        <p:spPr bwMode="auto">
          <a:xfrm>
            <a:off x="1854200" y="2362200"/>
            <a:ext cx="1358900" cy="889000"/>
          </a:xfrm>
          <a:prstGeom prst="rtTriangle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1952625" y="2782888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B4D10"/>
                </a:solidFill>
                <a:latin typeface="Arial" charset="0"/>
              </a:rPr>
              <a:t>CS</a:t>
            </a:r>
          </a:p>
        </p:txBody>
      </p:sp>
      <p:sp>
        <p:nvSpPr>
          <p:cNvPr id="69652" name="Freeform 20"/>
          <p:cNvSpPr>
            <a:spLocks/>
          </p:cNvSpPr>
          <p:nvPr/>
        </p:nvSpPr>
        <p:spPr bwMode="auto">
          <a:xfrm>
            <a:off x="1854200" y="3251200"/>
            <a:ext cx="1347788" cy="11064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696"/>
              </a:cxn>
              <a:cxn ang="0">
                <a:pos x="848" y="528"/>
              </a:cxn>
              <a:cxn ang="0">
                <a:pos x="848" y="0"/>
              </a:cxn>
              <a:cxn ang="0">
                <a:pos x="0" y="8"/>
              </a:cxn>
            </a:cxnLst>
            <a:rect l="0" t="0" r="r" b="b"/>
            <a:pathLst>
              <a:path w="849" h="697">
                <a:moveTo>
                  <a:pt x="0" y="8"/>
                </a:moveTo>
                <a:lnTo>
                  <a:pt x="0" y="696"/>
                </a:lnTo>
                <a:lnTo>
                  <a:pt x="848" y="528"/>
                </a:lnTo>
                <a:lnTo>
                  <a:pt x="848" y="0"/>
                </a:lnTo>
                <a:lnTo>
                  <a:pt x="0" y="8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9653" name="Oval 21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1990725" y="3430588"/>
            <a:ext cx="658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PS</a:t>
            </a:r>
          </a:p>
        </p:txBody>
      </p:sp>
      <p:sp>
        <p:nvSpPr>
          <p:cNvPr id="69656" name="Freeform 24"/>
          <p:cNvSpPr>
            <a:spLocks/>
          </p:cNvSpPr>
          <p:nvPr/>
        </p:nvSpPr>
        <p:spPr bwMode="auto">
          <a:xfrm>
            <a:off x="1854200" y="2349500"/>
            <a:ext cx="1347788" cy="2020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72"/>
              </a:cxn>
              <a:cxn ang="0">
                <a:pos x="848" y="1104"/>
              </a:cxn>
              <a:cxn ang="0">
                <a:pos x="848" y="560"/>
              </a:cxn>
              <a:cxn ang="0">
                <a:pos x="0" y="0"/>
              </a:cxn>
            </a:cxnLst>
            <a:rect l="0" t="0" r="r" b="b"/>
            <a:pathLst>
              <a:path w="849" h="1273">
                <a:moveTo>
                  <a:pt x="0" y="0"/>
                </a:moveTo>
                <a:lnTo>
                  <a:pt x="0" y="1272"/>
                </a:lnTo>
                <a:lnTo>
                  <a:pt x="848" y="1104"/>
                </a:lnTo>
                <a:lnTo>
                  <a:pt x="848" y="560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9657" name="Freeform 25"/>
          <p:cNvSpPr>
            <a:spLocks/>
          </p:cNvSpPr>
          <p:nvPr/>
        </p:nvSpPr>
        <p:spPr bwMode="auto">
          <a:xfrm>
            <a:off x="1854200" y="2349500"/>
            <a:ext cx="2351088" cy="2008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64"/>
              </a:cxn>
              <a:cxn ang="0">
                <a:pos x="1480" y="968"/>
              </a:cxn>
              <a:cxn ang="0">
                <a:pos x="0" y="0"/>
              </a:cxn>
            </a:cxnLst>
            <a:rect l="0" t="0" r="r" b="b"/>
            <a:pathLst>
              <a:path w="1481" h="1265">
                <a:moveTo>
                  <a:pt x="0" y="0"/>
                </a:moveTo>
                <a:lnTo>
                  <a:pt x="0" y="1264"/>
                </a:lnTo>
                <a:lnTo>
                  <a:pt x="1480" y="968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46CF4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71" name="Oval 15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70674" name="AutoShape 18"/>
          <p:cNvSpPr>
            <a:spLocks noChangeArrowheads="1"/>
          </p:cNvSpPr>
          <p:nvPr/>
        </p:nvSpPr>
        <p:spPr bwMode="auto">
          <a:xfrm>
            <a:off x="1854200" y="2362200"/>
            <a:ext cx="1358900" cy="889000"/>
          </a:xfrm>
          <a:prstGeom prst="rtTriangle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1952625" y="2782888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B4D10"/>
                </a:solidFill>
                <a:latin typeface="Arial" charset="0"/>
              </a:rPr>
              <a:t>CS</a:t>
            </a:r>
          </a:p>
        </p:txBody>
      </p:sp>
      <p:sp>
        <p:nvSpPr>
          <p:cNvPr id="70676" name="Freeform 20"/>
          <p:cNvSpPr>
            <a:spLocks/>
          </p:cNvSpPr>
          <p:nvPr/>
        </p:nvSpPr>
        <p:spPr bwMode="auto">
          <a:xfrm>
            <a:off x="1854200" y="3251200"/>
            <a:ext cx="1347788" cy="11064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696"/>
              </a:cxn>
              <a:cxn ang="0">
                <a:pos x="848" y="528"/>
              </a:cxn>
              <a:cxn ang="0">
                <a:pos x="848" y="0"/>
              </a:cxn>
              <a:cxn ang="0">
                <a:pos x="0" y="8"/>
              </a:cxn>
            </a:cxnLst>
            <a:rect l="0" t="0" r="r" b="b"/>
            <a:pathLst>
              <a:path w="849" h="697">
                <a:moveTo>
                  <a:pt x="0" y="8"/>
                </a:moveTo>
                <a:lnTo>
                  <a:pt x="0" y="696"/>
                </a:lnTo>
                <a:lnTo>
                  <a:pt x="848" y="528"/>
                </a:lnTo>
                <a:lnTo>
                  <a:pt x="848" y="0"/>
                </a:lnTo>
                <a:lnTo>
                  <a:pt x="0" y="8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1990725" y="3430588"/>
            <a:ext cx="658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PS</a:t>
            </a:r>
          </a:p>
        </p:txBody>
      </p:sp>
      <p:sp>
        <p:nvSpPr>
          <p:cNvPr id="70678" name="Freeform 22"/>
          <p:cNvSpPr>
            <a:spLocks/>
          </p:cNvSpPr>
          <p:nvPr/>
        </p:nvSpPr>
        <p:spPr bwMode="auto">
          <a:xfrm>
            <a:off x="1854200" y="2349500"/>
            <a:ext cx="1347788" cy="2020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72"/>
              </a:cxn>
              <a:cxn ang="0">
                <a:pos x="848" y="1104"/>
              </a:cxn>
              <a:cxn ang="0">
                <a:pos x="848" y="560"/>
              </a:cxn>
              <a:cxn ang="0">
                <a:pos x="0" y="0"/>
              </a:cxn>
            </a:cxnLst>
            <a:rect l="0" t="0" r="r" b="b"/>
            <a:pathLst>
              <a:path w="849" h="1273">
                <a:moveTo>
                  <a:pt x="0" y="0"/>
                </a:moveTo>
                <a:lnTo>
                  <a:pt x="0" y="1272"/>
                </a:lnTo>
                <a:lnTo>
                  <a:pt x="848" y="1104"/>
                </a:lnTo>
                <a:lnTo>
                  <a:pt x="848" y="560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0679" name="Freeform 23"/>
          <p:cNvSpPr>
            <a:spLocks/>
          </p:cNvSpPr>
          <p:nvPr/>
        </p:nvSpPr>
        <p:spPr bwMode="auto">
          <a:xfrm>
            <a:off x="1854200" y="2349500"/>
            <a:ext cx="2351088" cy="2008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64"/>
              </a:cxn>
              <a:cxn ang="0">
                <a:pos x="1480" y="968"/>
              </a:cxn>
              <a:cxn ang="0">
                <a:pos x="0" y="0"/>
              </a:cxn>
            </a:cxnLst>
            <a:rect l="0" t="0" r="r" b="b"/>
            <a:pathLst>
              <a:path w="1481" h="1265">
                <a:moveTo>
                  <a:pt x="0" y="0"/>
                </a:moveTo>
                <a:lnTo>
                  <a:pt x="0" y="1264"/>
                </a:lnTo>
                <a:lnTo>
                  <a:pt x="1480" y="968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46CF4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3575050" y="1350963"/>
            <a:ext cx="5503863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MC(y*+1) &lt; p(y*+1) so both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seller and buyer could gain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if the (y*+1)th unit of output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was produced.  Hence the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                              market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          is Pareto inefficient.</a:t>
            </a:r>
          </a:p>
          <a:p>
            <a:r>
              <a:rPr lang="en-US" sz="3200">
                <a:latin typeface="Arial" charset="0"/>
              </a:rPr>
              <a:t> </a:t>
            </a:r>
          </a:p>
        </p:txBody>
      </p:sp>
      <p:sp>
        <p:nvSpPr>
          <p:cNvPr id="70681" name="Oval 25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682" name="Oval 26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71698" name="Oval 18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699" name="Freeform 19"/>
          <p:cNvSpPr>
            <a:spLocks/>
          </p:cNvSpPr>
          <p:nvPr/>
        </p:nvSpPr>
        <p:spPr bwMode="auto">
          <a:xfrm>
            <a:off x="3206750" y="3238500"/>
            <a:ext cx="1017588" cy="865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44"/>
              </a:cxn>
              <a:cxn ang="0">
                <a:pos x="640" y="414"/>
              </a:cxn>
              <a:cxn ang="0">
                <a:pos x="0" y="0"/>
              </a:cxn>
            </a:cxnLst>
            <a:rect l="0" t="0" r="r" b="b"/>
            <a:pathLst>
              <a:path w="641" h="545">
                <a:moveTo>
                  <a:pt x="0" y="0"/>
                </a:moveTo>
                <a:lnTo>
                  <a:pt x="0" y="544"/>
                </a:lnTo>
                <a:lnTo>
                  <a:pt x="640" y="414"/>
                </a:lnTo>
                <a:lnTo>
                  <a:pt x="0" y="0"/>
                </a:lnTo>
              </a:path>
            </a:pathLst>
          </a:custGeom>
          <a:solidFill>
            <a:srgbClr val="E0021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1700" name="Oval 20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3121025" y="3548063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DWL</a:t>
            </a:r>
          </a:p>
        </p:txBody>
      </p:sp>
      <p:sp>
        <p:nvSpPr>
          <p:cNvPr id="71702" name="Rectangle 22"/>
          <p:cNvSpPr>
            <a:spLocks noChangeArrowheads="1"/>
          </p:cNvSpPr>
          <p:nvPr/>
        </p:nvSpPr>
        <p:spPr bwMode="auto">
          <a:xfrm>
            <a:off x="3598863" y="1208088"/>
            <a:ext cx="539273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Deadweight loss measures</a:t>
            </a:r>
          </a:p>
          <a:p>
            <a:r>
              <a:rPr lang="en-US" sz="3200">
                <a:latin typeface="Arial" charset="0"/>
              </a:rPr>
              <a:t>the gains-to-trade not</a:t>
            </a:r>
          </a:p>
          <a:p>
            <a:r>
              <a:rPr lang="en-US" sz="3200">
                <a:latin typeface="Arial" charset="0"/>
              </a:rPr>
              <a:t>achieved by the market.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Inefficiency of Monopoly</a:t>
            </a: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1857375" y="1643063"/>
            <a:ext cx="0" cy="316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857375" y="4810125"/>
            <a:ext cx="4310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788988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242050" y="48006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V="1">
            <a:off x="1857375" y="3548063"/>
            <a:ext cx="4167188" cy="809625"/>
          </a:xfrm>
          <a:prstGeom prst="line">
            <a:avLst/>
          </a:prstGeom>
          <a:noFill/>
          <a:ln w="25400">
            <a:solidFill>
              <a:srgbClr val="46CF4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6051550" y="33480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6CF41"/>
                </a:solidFill>
                <a:latin typeface="Arial" charset="0"/>
              </a:rPr>
              <a:t>MC(y)</a:t>
            </a: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857375" y="2357438"/>
            <a:ext cx="3738563" cy="24526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1857375" y="2405063"/>
            <a:ext cx="2833688" cy="345281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2408238" y="2205038"/>
            <a:ext cx="836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4741863" y="551497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MR(y)</a:t>
            </a:r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3200400" y="3255963"/>
            <a:ext cx="0" cy="152876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 flipH="1">
            <a:off x="1858963" y="3255963"/>
            <a:ext cx="1357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9" name="Oval 15"/>
          <p:cNvSpPr>
            <a:spLocks noChangeArrowheads="1"/>
          </p:cNvSpPr>
          <p:nvPr/>
        </p:nvSpPr>
        <p:spPr bwMode="auto">
          <a:xfrm>
            <a:off x="3128963" y="47418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3008313" y="4837113"/>
            <a:ext cx="52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846138" y="30337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72722" name="Oval 18"/>
          <p:cNvSpPr>
            <a:spLocks noChangeArrowheads="1"/>
          </p:cNvSpPr>
          <p:nvPr/>
        </p:nvSpPr>
        <p:spPr bwMode="auto">
          <a:xfrm>
            <a:off x="1785938" y="3184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>
            <a:off x="4183063" y="3890963"/>
            <a:ext cx="0" cy="9223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4" name="Oval 20"/>
          <p:cNvSpPr>
            <a:spLocks noChangeArrowheads="1"/>
          </p:cNvSpPr>
          <p:nvPr/>
        </p:nvSpPr>
        <p:spPr bwMode="auto">
          <a:xfrm>
            <a:off x="4114800" y="4741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4008438" y="48371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e</a:t>
            </a:r>
          </a:p>
        </p:txBody>
      </p:sp>
      <p:sp>
        <p:nvSpPr>
          <p:cNvPr id="72726" name="Rectangle 22"/>
          <p:cNvSpPr>
            <a:spLocks noChangeArrowheads="1"/>
          </p:cNvSpPr>
          <p:nvPr/>
        </p:nvSpPr>
        <p:spPr bwMode="auto">
          <a:xfrm>
            <a:off x="846138" y="3633788"/>
            <a:ext cx="973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</a:t>
            </a:r>
            <a:r>
              <a:rPr lang="en-US" baseline="30000">
                <a:latin typeface="Arial" charset="0"/>
              </a:rPr>
              <a:t>e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 flipH="1">
            <a:off x="1858963" y="3898900"/>
            <a:ext cx="23288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8" name="Oval 24"/>
          <p:cNvSpPr>
            <a:spLocks noChangeArrowheads="1"/>
          </p:cNvSpPr>
          <p:nvPr/>
        </p:nvSpPr>
        <p:spPr bwMode="auto">
          <a:xfrm>
            <a:off x="1785938" y="38274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9" name="Freeform 25"/>
          <p:cNvSpPr>
            <a:spLocks/>
          </p:cNvSpPr>
          <p:nvPr/>
        </p:nvSpPr>
        <p:spPr bwMode="auto">
          <a:xfrm>
            <a:off x="3206750" y="3238500"/>
            <a:ext cx="1017588" cy="865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44"/>
              </a:cxn>
              <a:cxn ang="0">
                <a:pos x="640" y="414"/>
              </a:cxn>
              <a:cxn ang="0">
                <a:pos x="0" y="0"/>
              </a:cxn>
            </a:cxnLst>
            <a:rect l="0" t="0" r="r" b="b"/>
            <a:pathLst>
              <a:path w="641" h="545">
                <a:moveTo>
                  <a:pt x="0" y="0"/>
                </a:moveTo>
                <a:lnTo>
                  <a:pt x="0" y="544"/>
                </a:lnTo>
                <a:lnTo>
                  <a:pt x="640" y="414"/>
                </a:lnTo>
                <a:lnTo>
                  <a:pt x="0" y="0"/>
                </a:lnTo>
              </a:path>
            </a:pathLst>
          </a:custGeom>
          <a:solidFill>
            <a:srgbClr val="E0021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730" name="Rectangle 26"/>
          <p:cNvSpPr>
            <a:spLocks noChangeArrowheads="1"/>
          </p:cNvSpPr>
          <p:nvPr/>
        </p:nvSpPr>
        <p:spPr bwMode="auto">
          <a:xfrm>
            <a:off x="3121025" y="3548063"/>
            <a:ext cx="99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DWL</a:t>
            </a:r>
          </a:p>
        </p:txBody>
      </p:sp>
      <p:sp>
        <p:nvSpPr>
          <p:cNvPr id="72731" name="Oval 27"/>
          <p:cNvSpPr>
            <a:spLocks noChangeArrowheads="1"/>
          </p:cNvSpPr>
          <p:nvPr/>
        </p:nvSpPr>
        <p:spPr bwMode="auto">
          <a:xfrm>
            <a:off x="3143250" y="400685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32" name="Oval 28"/>
          <p:cNvSpPr>
            <a:spLocks noChangeArrowheads="1"/>
          </p:cNvSpPr>
          <p:nvPr/>
        </p:nvSpPr>
        <p:spPr bwMode="auto">
          <a:xfrm>
            <a:off x="4114800" y="38354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33" name="Rectangle 29"/>
          <p:cNvSpPr>
            <a:spLocks noChangeArrowheads="1"/>
          </p:cNvSpPr>
          <p:nvPr/>
        </p:nvSpPr>
        <p:spPr bwMode="auto">
          <a:xfrm>
            <a:off x="3716338" y="876300"/>
            <a:ext cx="54260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The monopolist produces less than the efficient quantity, making the market price exceed the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               efficient market   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                                 price.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Natural Monopoly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natural monopoly arises when the firm’s technology has economies-of-scale large enough for it to supply the whole market at a lower average total production cost than is possible with more than one firm in the market.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Monopolies?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causes monopolies?</a:t>
            </a:r>
          </a:p>
          <a:p>
            <a:pPr lvl="1"/>
            <a:r>
              <a:rPr lang="en-US"/>
              <a:t>a legal fiat; e.g. US Postal Service</a:t>
            </a:r>
          </a:p>
          <a:p>
            <a:pPr lvl="1"/>
            <a:r>
              <a:rPr lang="en-US"/>
              <a:t>a patent; e.g. a new drug</a:t>
            </a:r>
          </a:p>
          <a:p>
            <a:pPr lvl="1"/>
            <a:r>
              <a:rPr lang="en-US"/>
              <a:t>sole ownership of a resource; e.g. a toll highway</a:t>
            </a:r>
          </a:p>
          <a:p>
            <a:pPr lvl="1"/>
            <a:r>
              <a:rPr lang="en-US"/>
              <a:t>formation of a cartel; e.g. OPEC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Natural Monopoly</a:t>
            </a:r>
          </a:p>
        </p:txBody>
      </p:sp>
      <p:pic>
        <p:nvPicPr>
          <p:cNvPr id="7475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1528763" y="522922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2693988" y="2466975"/>
            <a:ext cx="83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Natural Monopoly</a:t>
            </a:r>
          </a:p>
        </p:txBody>
      </p:sp>
      <p:pic>
        <p:nvPicPr>
          <p:cNvPr id="7577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528763" y="522922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2693988" y="2466975"/>
            <a:ext cx="83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1311275" y="2274888"/>
            <a:ext cx="4156075" cy="421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V="1">
            <a:off x="4441825" y="3862388"/>
            <a:ext cx="0" cy="20335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H="1">
            <a:off x="1311275" y="3895725"/>
            <a:ext cx="31448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8" name="Oval 12"/>
          <p:cNvSpPr>
            <a:spLocks noChangeArrowheads="1"/>
          </p:cNvSpPr>
          <p:nvPr/>
        </p:nvSpPr>
        <p:spPr bwMode="auto">
          <a:xfrm>
            <a:off x="4341813" y="5360988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4235450" y="5934075"/>
            <a:ext cx="52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5461000" y="62214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MR(y)</a:t>
            </a: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369888" y="35671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Entry Deterrence by a Natural Monopoly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8101013" cy="4457700"/>
          </a:xfrm>
          <a:noFill/>
          <a:ln/>
        </p:spPr>
        <p:txBody>
          <a:bodyPr/>
          <a:lstStyle/>
          <a:p>
            <a:r>
              <a:rPr lang="en-US"/>
              <a:t>A natural monopoly deters entry by threatening </a:t>
            </a:r>
            <a:r>
              <a:rPr lang="en-US">
                <a:solidFill>
                  <a:schemeClr val="tx2"/>
                </a:solidFill>
              </a:rPr>
              <a:t>predatory pricing</a:t>
            </a:r>
            <a:r>
              <a:rPr lang="en-US"/>
              <a:t> against an entrant.</a:t>
            </a:r>
          </a:p>
          <a:p>
            <a:r>
              <a:rPr lang="en-US"/>
              <a:t>A predatory price is a low price set by the incumbent firm when an entrant appears, causing the entrant’s economic profits to be negative and inducing its exit.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Entry Deterrence by a Natural Monopoly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E.g. suppose an entrant initially captures one-quarter of the market, leaving the incumbent firm the other three-quarters.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79425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Entry Deterrence by a Natural Monopoly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528763" y="522922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1311275" y="2260600"/>
            <a:ext cx="1784350" cy="363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1311275" y="2260600"/>
            <a:ext cx="5305425" cy="363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4451350" y="4043363"/>
            <a:ext cx="50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D</a:t>
            </a:r>
            <a:r>
              <a:rPr lang="en-US" baseline="-25000">
                <a:latin typeface="Arial" charset="0"/>
              </a:rPr>
              <a:t>I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1839913" y="3048000"/>
            <a:ext cx="60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D</a:t>
            </a:r>
            <a:r>
              <a:rPr lang="en-US" baseline="-25000">
                <a:latin typeface="Arial" charset="0"/>
              </a:rPr>
              <a:t>E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2693988" y="2300288"/>
            <a:ext cx="479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p(y), total demand = D</a:t>
            </a:r>
            <a:r>
              <a:rPr lang="en-US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+ D</a:t>
            </a:r>
            <a:r>
              <a:rPr lang="en-US" baseline="-250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79425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Entry Deterrence by a Natural Monopoly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528763" y="522922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1311275" y="2260600"/>
            <a:ext cx="1784350" cy="363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1311275" y="2260600"/>
            <a:ext cx="5305425" cy="363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4451350" y="4043363"/>
            <a:ext cx="50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D</a:t>
            </a:r>
            <a:r>
              <a:rPr lang="en-US" baseline="-25000">
                <a:latin typeface="Arial" charset="0"/>
              </a:rPr>
              <a:t>I</a:t>
            </a: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1839913" y="3048000"/>
            <a:ext cx="60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D</a:t>
            </a:r>
            <a:r>
              <a:rPr lang="en-US" baseline="-25000">
                <a:latin typeface="Arial" charset="0"/>
              </a:rPr>
              <a:t>E</a:t>
            </a:r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 flipH="1">
            <a:off x="1311275" y="4381500"/>
            <a:ext cx="10382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2205038" y="4237038"/>
            <a:ext cx="288925" cy="288925"/>
          </a:xfrm>
          <a:prstGeom prst="ellipse">
            <a:avLst/>
          </a:prstGeom>
          <a:solidFill>
            <a:srgbClr val="46CF4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787400" y="4086225"/>
            <a:ext cx="561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E</a:t>
            </a:r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 flipH="1">
            <a:off x="1311275" y="3848100"/>
            <a:ext cx="31448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369888" y="35671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3194050" y="1136650"/>
            <a:ext cx="5873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An entrant can undercut the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incumbent’s price p(y*) but ...</a:t>
            </a:r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2693988" y="2300288"/>
            <a:ext cx="479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p(y), total demand = D</a:t>
            </a:r>
            <a:r>
              <a:rPr lang="en-US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+ D</a:t>
            </a:r>
            <a:r>
              <a:rPr lang="en-US" baseline="-250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79425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Entry Deterrence by a Natural Monopoly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1528763" y="5229225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2693988" y="2300288"/>
            <a:ext cx="479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p(y), total demand = D</a:t>
            </a:r>
            <a:r>
              <a:rPr lang="en-US" baseline="-25000">
                <a:solidFill>
                  <a:schemeClr val="tx2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+ D</a:t>
            </a:r>
            <a:r>
              <a:rPr lang="en-US" baseline="-25000">
                <a:solidFill>
                  <a:schemeClr val="tx2"/>
                </a:solidFill>
                <a:latin typeface="Arial" charset="0"/>
              </a:rPr>
              <a:t>E</a:t>
            </a: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1311275" y="2260600"/>
            <a:ext cx="1784350" cy="363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1311275" y="2260600"/>
            <a:ext cx="5305425" cy="363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4451350" y="4043363"/>
            <a:ext cx="50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D</a:t>
            </a:r>
            <a:r>
              <a:rPr lang="en-US" baseline="-25000">
                <a:latin typeface="Arial" charset="0"/>
              </a:rPr>
              <a:t>I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1839913" y="3048000"/>
            <a:ext cx="60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D</a:t>
            </a:r>
            <a:r>
              <a:rPr lang="en-US" baseline="-25000">
                <a:latin typeface="Arial" charset="0"/>
              </a:rPr>
              <a:t>E</a:t>
            </a: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H="1">
            <a:off x="1311275" y="5146675"/>
            <a:ext cx="42275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H="1">
            <a:off x="1311275" y="4381500"/>
            <a:ext cx="10382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11" name="Oval 15"/>
          <p:cNvSpPr>
            <a:spLocks noChangeArrowheads="1"/>
          </p:cNvSpPr>
          <p:nvPr/>
        </p:nvSpPr>
        <p:spPr bwMode="auto">
          <a:xfrm>
            <a:off x="5394325" y="5002213"/>
            <a:ext cx="288925" cy="288925"/>
          </a:xfrm>
          <a:prstGeom prst="ellipse">
            <a:avLst/>
          </a:prstGeom>
          <a:solidFill>
            <a:srgbClr val="46CF4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12" name="Oval 16"/>
          <p:cNvSpPr>
            <a:spLocks noChangeArrowheads="1"/>
          </p:cNvSpPr>
          <p:nvPr/>
        </p:nvSpPr>
        <p:spPr bwMode="auto">
          <a:xfrm>
            <a:off x="2205038" y="4237038"/>
            <a:ext cx="288925" cy="288925"/>
          </a:xfrm>
          <a:prstGeom prst="ellipse">
            <a:avLst/>
          </a:prstGeom>
          <a:solidFill>
            <a:srgbClr val="46CF4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13" name="Rectangle 17"/>
          <p:cNvSpPr>
            <a:spLocks noChangeArrowheads="1"/>
          </p:cNvSpPr>
          <p:nvPr/>
        </p:nvSpPr>
        <p:spPr bwMode="auto">
          <a:xfrm>
            <a:off x="787400" y="4086225"/>
            <a:ext cx="561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E</a:t>
            </a:r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787400" y="4835525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I</a:t>
            </a:r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 flipH="1">
            <a:off x="1311275" y="3848100"/>
            <a:ext cx="31448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16" name="Rectangle 20"/>
          <p:cNvSpPr>
            <a:spLocks noChangeArrowheads="1"/>
          </p:cNvSpPr>
          <p:nvPr/>
        </p:nvSpPr>
        <p:spPr bwMode="auto">
          <a:xfrm>
            <a:off x="369888" y="35671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80917" name="AutoShape 21"/>
          <p:cNvSpPr>
            <a:spLocks noChangeArrowheads="1"/>
          </p:cNvSpPr>
          <p:nvPr/>
        </p:nvSpPr>
        <p:spPr bwMode="auto">
          <a:xfrm>
            <a:off x="3287713" y="3848100"/>
            <a:ext cx="274637" cy="1282700"/>
          </a:xfrm>
          <a:prstGeom prst="downArrow">
            <a:avLst>
              <a:gd name="adj1" fmla="val 50000"/>
              <a:gd name="adj2" fmla="val 233548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3194050" y="1136650"/>
            <a:ext cx="5603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An entrant can undercut the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incumbent’s price p(y*) but </a:t>
            </a:r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3789363" y="2817813"/>
            <a:ext cx="5259387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the incumbent can then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     lower its price as far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                as p</a:t>
            </a:r>
            <a:r>
              <a:rPr lang="en-US" sz="3200" baseline="-25000">
                <a:latin typeface="Arial" charset="0"/>
              </a:rPr>
              <a:t>I</a:t>
            </a:r>
            <a:r>
              <a:rPr lang="en-US" sz="3200">
                <a:latin typeface="Arial" charset="0"/>
              </a:rPr>
              <a:t>, forcing 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                       the entrant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                              to exit.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Inefficiency of a Natural Monopolist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Like any profit-maximizing monopolist, the natural monopolist causes a deadweight loss.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79425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2693988" y="2466975"/>
            <a:ext cx="83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1311275" y="2274888"/>
            <a:ext cx="4156075" cy="421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 flipV="1">
            <a:off x="4441825" y="3862388"/>
            <a:ext cx="0" cy="20335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 flipH="1">
            <a:off x="1311275" y="3848100"/>
            <a:ext cx="31448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4341813" y="5360988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4235450" y="5934075"/>
            <a:ext cx="52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5461000" y="62214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MR(y)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369888" y="35671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1271588" y="5086350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82959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Inefficiency of a Natural Monopoly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79425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271588" y="5086350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2693988" y="2466975"/>
            <a:ext cx="83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1311275" y="2274888"/>
            <a:ext cx="4156075" cy="421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V="1">
            <a:off x="4441825" y="3862388"/>
            <a:ext cx="0" cy="20335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 flipH="1">
            <a:off x="1311275" y="3848100"/>
            <a:ext cx="31448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9" name="Oval 11"/>
          <p:cNvSpPr>
            <a:spLocks noChangeArrowheads="1"/>
          </p:cNvSpPr>
          <p:nvPr/>
        </p:nvSpPr>
        <p:spPr bwMode="auto">
          <a:xfrm>
            <a:off x="4341813" y="5360988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4235450" y="5934075"/>
            <a:ext cx="52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5461000" y="62214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MR(y)</a:t>
            </a: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369888" y="35671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7804150" y="5592763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384175" y="5313363"/>
            <a:ext cx="971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</a:t>
            </a:r>
            <a:r>
              <a:rPr lang="en-US" baseline="30000">
                <a:latin typeface="Arial" charset="0"/>
              </a:rPr>
              <a:t>e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7610475" y="593407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e</a:t>
            </a:r>
          </a:p>
        </p:txBody>
      </p:sp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3802063" y="1849438"/>
            <a:ext cx="5162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Profit-max: MR(y) = MC(y)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Efficiency: p = MC(y) </a:t>
            </a: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 flipH="1">
            <a:off x="1311275" y="5605463"/>
            <a:ext cx="64928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88" name="Oval 20"/>
          <p:cNvSpPr>
            <a:spLocks noChangeArrowheads="1"/>
          </p:cNvSpPr>
          <p:nvPr/>
        </p:nvSpPr>
        <p:spPr bwMode="auto">
          <a:xfrm>
            <a:off x="7704138" y="5491163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89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Inefficiency of a Natural Monopoly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Monopolies?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causes monopolies?</a:t>
            </a:r>
          </a:p>
          <a:p>
            <a:pPr lvl="1"/>
            <a:r>
              <a:rPr lang="en-US"/>
              <a:t>a legal fiat; e.g. US Postal Service</a:t>
            </a:r>
          </a:p>
          <a:p>
            <a:pPr lvl="1"/>
            <a:r>
              <a:rPr lang="en-US"/>
              <a:t>a patent; e.g. a new drug</a:t>
            </a:r>
          </a:p>
          <a:p>
            <a:pPr lvl="1"/>
            <a:r>
              <a:rPr lang="en-US"/>
              <a:t>sole ownership of a resource; e.g. a toll highway</a:t>
            </a:r>
          </a:p>
          <a:p>
            <a:pPr lvl="1"/>
            <a:r>
              <a:rPr lang="en-US"/>
              <a:t>formation of a cartel; e.g. OPEC</a:t>
            </a:r>
          </a:p>
          <a:p>
            <a:pPr lvl="1"/>
            <a:r>
              <a:rPr lang="en-US"/>
              <a:t>large economies of scale; e.g. local utility companies.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17" name="Freeform 25"/>
          <p:cNvSpPr>
            <a:spLocks/>
          </p:cNvSpPr>
          <p:nvPr/>
        </p:nvSpPr>
        <p:spPr bwMode="auto">
          <a:xfrm>
            <a:off x="4448175" y="3867150"/>
            <a:ext cx="3381375" cy="1752600"/>
          </a:xfrm>
          <a:custGeom>
            <a:avLst/>
            <a:gdLst/>
            <a:ahLst/>
            <a:cxnLst>
              <a:cxn ang="0">
                <a:pos x="0" y="1014"/>
              </a:cxn>
              <a:cxn ang="0">
                <a:pos x="0" y="0"/>
              </a:cxn>
              <a:cxn ang="0">
                <a:pos x="2130" y="1104"/>
              </a:cxn>
              <a:cxn ang="0">
                <a:pos x="1902" y="1092"/>
              </a:cxn>
              <a:cxn ang="0">
                <a:pos x="1710" y="1092"/>
              </a:cxn>
              <a:cxn ang="0">
                <a:pos x="1440" y="1080"/>
              </a:cxn>
              <a:cxn ang="0">
                <a:pos x="1170" y="1074"/>
              </a:cxn>
              <a:cxn ang="0">
                <a:pos x="948" y="1068"/>
              </a:cxn>
              <a:cxn ang="0">
                <a:pos x="744" y="1056"/>
              </a:cxn>
              <a:cxn ang="0">
                <a:pos x="582" y="1050"/>
              </a:cxn>
              <a:cxn ang="0">
                <a:pos x="420" y="1044"/>
              </a:cxn>
              <a:cxn ang="0">
                <a:pos x="288" y="1032"/>
              </a:cxn>
              <a:cxn ang="0">
                <a:pos x="144" y="1026"/>
              </a:cxn>
              <a:cxn ang="0">
                <a:pos x="0" y="1014"/>
              </a:cxn>
            </a:cxnLst>
            <a:rect l="0" t="0" r="r" b="b"/>
            <a:pathLst>
              <a:path w="2130" h="1104">
                <a:moveTo>
                  <a:pt x="0" y="1014"/>
                </a:moveTo>
                <a:lnTo>
                  <a:pt x="0" y="0"/>
                </a:lnTo>
                <a:lnTo>
                  <a:pt x="2130" y="1104"/>
                </a:lnTo>
                <a:lnTo>
                  <a:pt x="1902" y="1092"/>
                </a:lnTo>
                <a:lnTo>
                  <a:pt x="1710" y="1092"/>
                </a:lnTo>
                <a:lnTo>
                  <a:pt x="1440" y="1080"/>
                </a:lnTo>
                <a:lnTo>
                  <a:pt x="1170" y="1074"/>
                </a:lnTo>
                <a:lnTo>
                  <a:pt x="948" y="1068"/>
                </a:lnTo>
                <a:lnTo>
                  <a:pt x="744" y="1056"/>
                </a:lnTo>
                <a:lnTo>
                  <a:pt x="582" y="1050"/>
                </a:lnTo>
                <a:lnTo>
                  <a:pt x="420" y="1044"/>
                </a:lnTo>
                <a:lnTo>
                  <a:pt x="288" y="1032"/>
                </a:lnTo>
                <a:lnTo>
                  <a:pt x="144" y="1026"/>
                </a:lnTo>
                <a:lnTo>
                  <a:pt x="0" y="1014"/>
                </a:lnTo>
                <a:close/>
              </a:path>
            </a:pathLst>
          </a:custGeom>
          <a:solidFill>
            <a:srgbClr val="FB4D1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pic>
        <p:nvPicPr>
          <p:cNvPr id="8499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79425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1271588" y="5086350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2693988" y="2466975"/>
            <a:ext cx="83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1311275" y="2274888"/>
            <a:ext cx="4156075" cy="421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H="1">
            <a:off x="1311275" y="3848100"/>
            <a:ext cx="31448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4235450" y="5934075"/>
            <a:ext cx="52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y*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5461000" y="62214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MR(y)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369888" y="356711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p(y*)</a:t>
            </a:r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H="1">
            <a:off x="1311275" y="5605463"/>
            <a:ext cx="64928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7804150" y="5592763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384175" y="5313363"/>
            <a:ext cx="973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p(y</a:t>
            </a:r>
            <a:r>
              <a:rPr lang="en-US" baseline="30000">
                <a:latin typeface="Arial" charset="0"/>
              </a:rPr>
              <a:t>e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7610475" y="593407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e</a:t>
            </a: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802063" y="1849438"/>
            <a:ext cx="5162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Profit-max: MR(y) = MC(y)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Efficiency: p = MC(y) </a:t>
            </a:r>
          </a:p>
        </p:txBody>
      </p:sp>
      <p:sp>
        <p:nvSpPr>
          <p:cNvPr id="85011" name="Oval 19"/>
          <p:cNvSpPr>
            <a:spLocks noChangeArrowheads="1"/>
          </p:cNvSpPr>
          <p:nvPr/>
        </p:nvSpPr>
        <p:spPr bwMode="auto">
          <a:xfrm>
            <a:off x="4341813" y="5360988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2" name="Oval 20"/>
          <p:cNvSpPr>
            <a:spLocks noChangeArrowheads="1"/>
          </p:cNvSpPr>
          <p:nvPr/>
        </p:nvSpPr>
        <p:spPr bwMode="auto">
          <a:xfrm>
            <a:off x="7704138" y="5491163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 flipV="1">
            <a:off x="4441825" y="3862388"/>
            <a:ext cx="0" cy="20335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4813300" y="4579938"/>
            <a:ext cx="1109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DWL</a:t>
            </a:r>
          </a:p>
        </p:txBody>
      </p:sp>
      <p:sp>
        <p:nvSpPr>
          <p:cNvPr id="85015" name="Rectangle 2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Inefficiency of a Natural Monopoly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Regulating a Natural Monopoly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Why not command that a natural monopoly produce the efficient amount of output?</a:t>
            </a:r>
          </a:p>
          <a:p>
            <a:r>
              <a:rPr lang="en-US"/>
              <a:t>Then the deadweight loss will be zero, won’t it? 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79425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963738" y="465296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693988" y="2466975"/>
            <a:ext cx="83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1311275" y="2274888"/>
            <a:ext cx="4156075" cy="421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5461000" y="62214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MR(y)</a:t>
            </a:r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7804150" y="5289550"/>
            <a:ext cx="0" cy="6064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441325" y="5359400"/>
            <a:ext cx="855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latin typeface="Arial" charset="0"/>
              </a:rPr>
              <a:t>p(y</a:t>
            </a:r>
            <a:r>
              <a:rPr lang="en-US" sz="2400" baseline="30000">
                <a:latin typeface="Arial" charset="0"/>
              </a:rPr>
              <a:t>e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7610475" y="593407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e</a:t>
            </a:r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H="1">
            <a:off x="1311275" y="5605463"/>
            <a:ext cx="64928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4" name="Oval 14"/>
          <p:cNvSpPr>
            <a:spLocks noChangeArrowheads="1"/>
          </p:cNvSpPr>
          <p:nvPr/>
        </p:nvSpPr>
        <p:spPr bwMode="auto">
          <a:xfrm>
            <a:off x="7704138" y="5491163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5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Regulating a Natural Monopoly</a:t>
            </a: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3956050" y="1231900"/>
            <a:ext cx="4635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At the efficient output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level 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, ATC(y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) &gt; p(y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)</a:t>
            </a:r>
          </a:p>
        </p:txBody>
      </p:sp>
      <p:sp>
        <p:nvSpPr>
          <p:cNvPr id="87057" name="Oval 17"/>
          <p:cNvSpPr>
            <a:spLocks noChangeArrowheads="1"/>
          </p:cNvSpPr>
          <p:nvPr/>
        </p:nvSpPr>
        <p:spPr bwMode="auto">
          <a:xfrm>
            <a:off x="7704138" y="5187950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 flipH="1">
            <a:off x="1311275" y="5291138"/>
            <a:ext cx="64928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-1588" y="5002213"/>
            <a:ext cx="12954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latin typeface="Arial" charset="0"/>
              </a:rPr>
              <a:t>ATC(y</a:t>
            </a:r>
            <a:r>
              <a:rPr lang="en-US" sz="2400" baseline="30000">
                <a:latin typeface="Arial" charset="0"/>
              </a:rPr>
              <a:t>e</a:t>
            </a:r>
            <a:r>
              <a:rPr lang="en-US" sz="240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79425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82661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y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65113" y="1038225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$/output unit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503363" y="165735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ATC(y)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963738" y="465296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D0F20"/>
                </a:solidFill>
                <a:latin typeface="Arial" charset="0"/>
              </a:rPr>
              <a:t>MC(y)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2693988" y="2466975"/>
            <a:ext cx="83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p(y)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1311275" y="2274888"/>
            <a:ext cx="4156075" cy="421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5461000" y="62214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MR(y)</a:t>
            </a:r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7804150" y="5289550"/>
            <a:ext cx="0" cy="6064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441325" y="5359400"/>
            <a:ext cx="855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latin typeface="Arial" charset="0"/>
              </a:rPr>
              <a:t>p(y</a:t>
            </a:r>
            <a:r>
              <a:rPr lang="en-US" sz="2400" baseline="30000">
                <a:latin typeface="Arial" charset="0"/>
              </a:rPr>
              <a:t>e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7610475" y="593407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" charset="0"/>
              </a:rPr>
              <a:t>y</a:t>
            </a:r>
            <a:r>
              <a:rPr lang="en-US" baseline="30000">
                <a:latin typeface="Arial" charset="0"/>
              </a:rPr>
              <a:t>e</a:t>
            </a:r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1311275" y="5605463"/>
            <a:ext cx="64928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8" name="Rectangle 1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Regulating a Natural Monopoly</a:t>
            </a: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3956050" y="1231900"/>
            <a:ext cx="46355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At the efficient output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level 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, ATC(y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) &gt; p(y</a:t>
            </a:r>
            <a:r>
              <a:rPr lang="en-US" sz="3200" baseline="30000">
                <a:latin typeface="Arial" charset="0"/>
              </a:rPr>
              <a:t>e</a:t>
            </a:r>
            <a:r>
              <a:rPr lang="en-US" sz="3200">
                <a:latin typeface="Arial" charset="0"/>
              </a:rPr>
              <a:t>)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so the firm makes an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economic loss.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H="1">
            <a:off x="1311275" y="5291138"/>
            <a:ext cx="64928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1" name="Rectangle 17"/>
          <p:cNvSpPr>
            <a:spLocks noChangeArrowheads="1"/>
          </p:cNvSpPr>
          <p:nvPr/>
        </p:nvSpPr>
        <p:spPr bwMode="auto">
          <a:xfrm>
            <a:off x="-1588" y="5002213"/>
            <a:ext cx="12954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latin typeface="Arial" charset="0"/>
              </a:rPr>
              <a:t>ATC(y</a:t>
            </a:r>
            <a:r>
              <a:rPr lang="en-US" sz="2400" baseline="30000">
                <a:latin typeface="Arial" charset="0"/>
              </a:rPr>
              <a:t>e</a:t>
            </a:r>
            <a:r>
              <a:rPr lang="en-US" sz="2400">
                <a:latin typeface="Arial" charset="0"/>
              </a:rPr>
              <a:t>)</a:t>
            </a:r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1311275" y="5289550"/>
            <a:ext cx="6492875" cy="317500"/>
          </a:xfrm>
          <a:prstGeom prst="rect">
            <a:avLst/>
          </a:prstGeom>
          <a:solidFill>
            <a:srgbClr val="46CF4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2055813" y="5153025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>
                <a:latin typeface="Arial" charset="0"/>
              </a:rPr>
              <a:t>Economic loss</a:t>
            </a:r>
          </a:p>
        </p:txBody>
      </p:sp>
      <p:sp>
        <p:nvSpPr>
          <p:cNvPr id="88084" name="Oval 20"/>
          <p:cNvSpPr>
            <a:spLocks noChangeArrowheads="1"/>
          </p:cNvSpPr>
          <p:nvPr/>
        </p:nvSpPr>
        <p:spPr bwMode="auto">
          <a:xfrm>
            <a:off x="7704138" y="5491163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5" name="Oval 21"/>
          <p:cNvSpPr>
            <a:spLocks noChangeArrowheads="1"/>
          </p:cNvSpPr>
          <p:nvPr/>
        </p:nvSpPr>
        <p:spPr bwMode="auto">
          <a:xfrm>
            <a:off x="7704138" y="5187950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Regulating a Natural Monopoly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8172450" cy="4457700"/>
          </a:xfrm>
          <a:noFill/>
          <a:ln/>
        </p:spPr>
        <p:txBody>
          <a:bodyPr/>
          <a:lstStyle/>
          <a:p>
            <a:r>
              <a:rPr lang="en-US"/>
              <a:t>So a natural monopoly cannot be forced to use marginal cost pricing. Doing so makes the firm exit, destroying both the market and any gains-to-trade.</a:t>
            </a:r>
          </a:p>
          <a:p>
            <a:r>
              <a:rPr lang="en-US"/>
              <a:t>Regulatory schemes can induce the natural monopolist to produce the efficient output level without exiting.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Pure Monopoly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Suppose that the monopolist seeks to maximize its economic profit,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What output level y* maximizes profit?</a:t>
            </a:r>
          </a:p>
        </p:txBody>
      </p:sp>
      <p:graphicFrame>
        <p:nvGraphicFramePr>
          <p:cNvPr id="90112" name="Object 1024"/>
          <p:cNvGraphicFramePr>
            <a:graphicFrameLocks/>
          </p:cNvGraphicFramePr>
          <p:nvPr/>
        </p:nvGraphicFramePr>
        <p:xfrm>
          <a:off x="2395538" y="2767013"/>
          <a:ext cx="4333875" cy="495300"/>
        </p:xfrm>
        <a:graphic>
          <a:graphicData uri="http://schemas.openxmlformats.org/presentationml/2006/ole">
            <p:oleObj spid="_x0000_s90112" name="Equation" r:id="rId3" imgW="3149280" imgH="368280" progId="Equation.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ines On Blue">
  <a:themeElements>
    <a:clrScheme name="Lines On Blue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Lines On Blu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Lines On Blue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es On Blue 1">
    <a:dk1>
      <a:srgbClr val="000000"/>
    </a:dk1>
    <a:lt1>
      <a:srgbClr val="FFFFFF"/>
    </a:lt1>
    <a:dk2>
      <a:srgbClr val="000000"/>
    </a:dk2>
    <a:lt2>
      <a:srgbClr val="FFFF00"/>
    </a:lt2>
    <a:accent1>
      <a:srgbClr val="FF9933"/>
    </a:accent1>
    <a:accent2>
      <a:srgbClr val="0000FF"/>
    </a:accent2>
    <a:accent3>
      <a:srgbClr val="AAAAAA"/>
    </a:accent3>
    <a:accent4>
      <a:srgbClr val="DADADA"/>
    </a:accent4>
    <a:accent5>
      <a:srgbClr val="FFCAAD"/>
    </a:accent5>
    <a:accent6>
      <a:srgbClr val="0000E7"/>
    </a:accent6>
    <a:hlink>
      <a:srgbClr val="FF33CC"/>
    </a:hlink>
    <a:folHlink>
      <a:srgbClr val="0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Designs\Lines On Blue.pot</Template>
  <TotalTime>999</TotalTime>
  <Words>2085</Words>
  <Application>Microsoft Office PowerPoint</Application>
  <PresentationFormat>Ekran Gösterisi (4:3)</PresentationFormat>
  <Paragraphs>503</Paragraphs>
  <Slides>84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84</vt:i4>
      </vt:variant>
    </vt:vector>
  </HeadingPairs>
  <TitlesOfParts>
    <vt:vector size="90" baseType="lpstr">
      <vt:lpstr>Times New Roman</vt:lpstr>
      <vt:lpstr>Arial</vt:lpstr>
      <vt:lpstr>Monotype Sorts</vt:lpstr>
      <vt:lpstr>Symbol</vt:lpstr>
      <vt:lpstr>Lines On Blue</vt:lpstr>
      <vt:lpstr>Equation</vt:lpstr>
      <vt:lpstr>Chapter Twenty-Four</vt:lpstr>
      <vt:lpstr>Pure Monopoly</vt:lpstr>
      <vt:lpstr>Pure Monopoly</vt:lpstr>
      <vt:lpstr>Why Monopolies?</vt:lpstr>
      <vt:lpstr>Why Monopolies?</vt:lpstr>
      <vt:lpstr>Why Monopolies?</vt:lpstr>
      <vt:lpstr>Why Monopolies?</vt:lpstr>
      <vt:lpstr>Why Monopolies?</vt:lpstr>
      <vt:lpstr>Pure Monopoly</vt:lpstr>
      <vt:lpstr>Profit-Maximization</vt:lpstr>
      <vt:lpstr>Profit-Maximization</vt:lpstr>
      <vt:lpstr>Profit-Maximization</vt:lpstr>
      <vt:lpstr>Profit-Maximization</vt:lpstr>
      <vt:lpstr>Profit-Maximization</vt:lpstr>
      <vt:lpstr>Profit-Maximization</vt:lpstr>
      <vt:lpstr>Profit-Maximization</vt:lpstr>
      <vt:lpstr>Profit-Maximization</vt:lpstr>
      <vt:lpstr>Marginal Revenue</vt:lpstr>
      <vt:lpstr>Marginal Revenue</vt:lpstr>
      <vt:lpstr>Marginal Revenue</vt:lpstr>
      <vt:lpstr>Marginal Revenue</vt:lpstr>
      <vt:lpstr>Marginal Cost</vt:lpstr>
      <vt:lpstr>Marginal Cost</vt:lpstr>
      <vt:lpstr>Profit-Maximization; An Example</vt:lpstr>
      <vt:lpstr>Profit-Maximization; An Example</vt:lpstr>
      <vt:lpstr>Profit-Maximization; An Example</vt:lpstr>
      <vt:lpstr>Profit-Maximization; An Example</vt:lpstr>
      <vt:lpstr>Profit-Maximization; An Example</vt:lpstr>
      <vt:lpstr>Profit-Maximization; An Example</vt:lpstr>
      <vt:lpstr>Monopolistic Pricing &amp; Own-Price Elasticity of Demand</vt:lpstr>
      <vt:lpstr>Monopolistic Pricing &amp; Own-Price Elasticity of Demand</vt:lpstr>
      <vt:lpstr>Monopolistic Pricing &amp; Own-Price Elasticity of Demand</vt:lpstr>
      <vt:lpstr>Monopolistic Pricing &amp; Own-Price Elasticity of Demand</vt:lpstr>
      <vt:lpstr>Monopolistic Pricing &amp; Own-Price Elasticity of Demand</vt:lpstr>
      <vt:lpstr>Monopolistic Pricing &amp; Own-Price Elasticity of Demand</vt:lpstr>
      <vt:lpstr>Monopolistic Pricing &amp; Own-Price Elasticity of Demand</vt:lpstr>
      <vt:lpstr>Monopolistic Pricing &amp; Own-Price Elasticity of Demand</vt:lpstr>
      <vt:lpstr>Monopolistic Pricing &amp; Own-Price Elasticity of Demand</vt:lpstr>
      <vt:lpstr>Monopolistic Pricing &amp; Own-Price Elasticity of Demand</vt:lpstr>
      <vt:lpstr>Monopolistic Pricing &amp; Own-Price Elasticity of Demand</vt:lpstr>
      <vt:lpstr>Markup Pricing</vt:lpstr>
      <vt:lpstr>Markup Pricing</vt:lpstr>
      <vt:lpstr>Markup Pricing</vt:lpstr>
      <vt:lpstr>Markup Pricing</vt:lpstr>
      <vt:lpstr>A Profits Tax  Levied on a Monopoly</vt:lpstr>
      <vt:lpstr>A Profits Tax  Levied on a Monopoly</vt:lpstr>
      <vt:lpstr>A Profits Tax  Levied on a Monopoly</vt:lpstr>
      <vt:lpstr>Quantity Tax Levied on a Monopolist</vt:lpstr>
      <vt:lpstr>Quantity Tax Levied on a Monopolist</vt:lpstr>
      <vt:lpstr>Quantity Tax Levied on a Monopolist</vt:lpstr>
      <vt:lpstr>Quantity Tax Levied on a Monopolist</vt:lpstr>
      <vt:lpstr>Quantity Tax Levied on a Monopolist</vt:lpstr>
      <vt:lpstr>Quantity Tax Levied on a Monopolist</vt:lpstr>
      <vt:lpstr>Quantity Tax Levied on a Monopolist</vt:lpstr>
      <vt:lpstr>Quantity Tax Levied on a Monopolist</vt:lpstr>
      <vt:lpstr>The Inefficiency of Monopoly</vt:lpstr>
      <vt:lpstr>The Inefficiency of Monopoly</vt:lpstr>
      <vt:lpstr>The Inefficiency of Monopoly</vt:lpstr>
      <vt:lpstr>The Inefficiency of Monopoly</vt:lpstr>
      <vt:lpstr>The Inefficiency of Monopoly</vt:lpstr>
      <vt:lpstr>The Inefficiency of Monopoly</vt:lpstr>
      <vt:lpstr>The Inefficiency of Monopoly</vt:lpstr>
      <vt:lpstr>The Inefficiency of Monopoly</vt:lpstr>
      <vt:lpstr>The Inefficiency of Monopoly</vt:lpstr>
      <vt:lpstr>The Inefficiency of Monopoly</vt:lpstr>
      <vt:lpstr>The Inefficiency of Monopoly</vt:lpstr>
      <vt:lpstr>The Inefficiency of Monopoly</vt:lpstr>
      <vt:lpstr>The Inefficiency of Monopoly</vt:lpstr>
      <vt:lpstr>Natural Monopoly</vt:lpstr>
      <vt:lpstr>Natural Monopoly</vt:lpstr>
      <vt:lpstr>Natural Monopoly</vt:lpstr>
      <vt:lpstr>Entry Deterrence by a Natural Monopoly</vt:lpstr>
      <vt:lpstr>Entry Deterrence by a Natural Monopoly</vt:lpstr>
      <vt:lpstr>Entry Deterrence by a Natural Monopoly</vt:lpstr>
      <vt:lpstr>Entry Deterrence by a Natural Monopoly</vt:lpstr>
      <vt:lpstr>Entry Deterrence by a Natural Monopoly</vt:lpstr>
      <vt:lpstr>Inefficiency of a Natural Monopolist</vt:lpstr>
      <vt:lpstr>Inefficiency of a Natural Monopoly</vt:lpstr>
      <vt:lpstr>Inefficiency of a Natural Monopoly</vt:lpstr>
      <vt:lpstr>Inefficiency of a Natural Monopoly</vt:lpstr>
      <vt:lpstr>Regulating a Natural Monopoly</vt:lpstr>
      <vt:lpstr>Regulating a Natural Monopoly</vt:lpstr>
      <vt:lpstr>Regulating a Natural Monopoly</vt:lpstr>
      <vt:lpstr>Regulating a Natural Monopoly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Twenty-Three</dc:title>
  <dc:creator>LSA Media Services, PC-69</dc:creator>
  <cp:lastModifiedBy>user</cp:lastModifiedBy>
  <cp:revision>37</cp:revision>
  <dcterms:created xsi:type="dcterms:W3CDTF">1997-02-19T03:45:54Z</dcterms:created>
  <dcterms:modified xsi:type="dcterms:W3CDTF">2013-07-16T15:18:50Z</dcterms:modified>
</cp:coreProperties>
</file>