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7"/>
  </p:notes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329" r:id="rId9"/>
    <p:sldId id="390" r:id="rId10"/>
    <p:sldId id="266" r:id="rId11"/>
    <p:sldId id="267" r:id="rId12"/>
    <p:sldId id="268" r:id="rId13"/>
    <p:sldId id="269" r:id="rId14"/>
    <p:sldId id="270" r:id="rId15"/>
    <p:sldId id="282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309" r:id="rId25"/>
    <p:sldId id="310" r:id="rId26"/>
    <p:sldId id="330" r:id="rId27"/>
    <p:sldId id="331" r:id="rId28"/>
    <p:sldId id="311" r:id="rId29"/>
    <p:sldId id="317" r:id="rId30"/>
    <p:sldId id="288" r:id="rId31"/>
    <p:sldId id="289" r:id="rId32"/>
    <p:sldId id="290" r:id="rId33"/>
    <p:sldId id="291" r:id="rId34"/>
    <p:sldId id="292" r:id="rId35"/>
    <p:sldId id="293" r:id="rId36"/>
    <p:sldId id="314" r:id="rId37"/>
    <p:sldId id="318" r:id="rId38"/>
    <p:sldId id="319" r:id="rId39"/>
    <p:sldId id="294" r:id="rId40"/>
    <p:sldId id="295" r:id="rId41"/>
    <p:sldId id="296" r:id="rId42"/>
    <p:sldId id="297" r:id="rId43"/>
    <p:sldId id="298" r:id="rId44"/>
    <p:sldId id="299" r:id="rId45"/>
    <p:sldId id="320" r:id="rId46"/>
    <p:sldId id="321" r:id="rId47"/>
    <p:sldId id="322" r:id="rId48"/>
    <p:sldId id="300" r:id="rId49"/>
    <p:sldId id="301" r:id="rId50"/>
    <p:sldId id="308" r:id="rId51"/>
    <p:sldId id="302" r:id="rId52"/>
    <p:sldId id="304" r:id="rId53"/>
    <p:sldId id="305" r:id="rId54"/>
    <p:sldId id="306" r:id="rId55"/>
    <p:sldId id="307" r:id="rId56"/>
    <p:sldId id="334" r:id="rId57"/>
    <p:sldId id="332" r:id="rId58"/>
    <p:sldId id="333" r:id="rId59"/>
    <p:sldId id="335" r:id="rId60"/>
    <p:sldId id="336" r:id="rId61"/>
    <p:sldId id="338" r:id="rId62"/>
    <p:sldId id="337" r:id="rId63"/>
    <p:sldId id="339" r:id="rId64"/>
    <p:sldId id="340" r:id="rId65"/>
    <p:sldId id="341" r:id="rId66"/>
    <p:sldId id="342" r:id="rId67"/>
    <p:sldId id="343" r:id="rId68"/>
    <p:sldId id="345" r:id="rId69"/>
    <p:sldId id="344" r:id="rId70"/>
    <p:sldId id="346" r:id="rId71"/>
    <p:sldId id="347" r:id="rId72"/>
    <p:sldId id="348" r:id="rId73"/>
    <p:sldId id="349" r:id="rId74"/>
    <p:sldId id="350" r:id="rId75"/>
    <p:sldId id="351" r:id="rId76"/>
    <p:sldId id="353" r:id="rId77"/>
    <p:sldId id="354" r:id="rId78"/>
    <p:sldId id="356" r:id="rId79"/>
    <p:sldId id="357" r:id="rId80"/>
    <p:sldId id="358" r:id="rId81"/>
    <p:sldId id="359" r:id="rId82"/>
    <p:sldId id="360" r:id="rId83"/>
    <p:sldId id="362" r:id="rId84"/>
    <p:sldId id="365" r:id="rId85"/>
    <p:sldId id="366" r:id="rId86"/>
    <p:sldId id="370" r:id="rId87"/>
    <p:sldId id="371" r:id="rId88"/>
    <p:sldId id="372" r:id="rId89"/>
    <p:sldId id="373" r:id="rId90"/>
    <p:sldId id="368" r:id="rId91"/>
    <p:sldId id="374" r:id="rId92"/>
    <p:sldId id="375" r:id="rId93"/>
    <p:sldId id="376" r:id="rId94"/>
    <p:sldId id="378" r:id="rId95"/>
    <p:sldId id="379" r:id="rId96"/>
    <p:sldId id="381" r:id="rId97"/>
    <p:sldId id="380" r:id="rId98"/>
    <p:sldId id="382" r:id="rId99"/>
    <p:sldId id="383" r:id="rId100"/>
    <p:sldId id="384" r:id="rId101"/>
    <p:sldId id="385" r:id="rId102"/>
    <p:sldId id="386" r:id="rId103"/>
    <p:sldId id="387" r:id="rId104"/>
    <p:sldId id="388" r:id="rId105"/>
    <p:sldId id="389" r:id="rId10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5AFF24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>
        <p:scale>
          <a:sx n="50" d="100"/>
          <a:sy n="50" d="100"/>
        </p:scale>
        <p:origin x="-155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5.wmf"/><Relationship Id="rId4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4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7.wmf"/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43.wmf"/><Relationship Id="rId1" Type="http://schemas.openxmlformats.org/officeDocument/2006/relationships/image" Target="../media/image41.wmf"/><Relationship Id="rId4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4.wmf"/><Relationship Id="rId1" Type="http://schemas.openxmlformats.org/officeDocument/2006/relationships/image" Target="../media/image41.wmf"/><Relationship Id="rId5" Type="http://schemas.openxmlformats.org/officeDocument/2006/relationships/image" Target="../media/image42.wmf"/><Relationship Id="rId4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1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2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1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2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7.wmf"/><Relationship Id="rId4" Type="http://schemas.openxmlformats.org/officeDocument/2006/relationships/image" Target="../media/image4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9.wmf"/><Relationship Id="rId5" Type="http://schemas.openxmlformats.org/officeDocument/2006/relationships/image" Target="../media/image50.wmf"/><Relationship Id="rId4" Type="http://schemas.openxmlformats.org/officeDocument/2006/relationships/image" Target="../media/image44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4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1.wmf"/><Relationship Id="rId1" Type="http://schemas.openxmlformats.org/officeDocument/2006/relationships/image" Target="../media/image47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5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47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47.wmf"/></Relationships>
</file>

<file path=ppt/drawings/_rels/vmlDrawing5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2.wmf"/></Relationships>
</file>

<file path=ppt/drawings/_rels/vmlDrawing5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5.wmf"/><Relationship Id="rId1" Type="http://schemas.openxmlformats.org/officeDocument/2006/relationships/image" Target="../media/image72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6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6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6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6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6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90.wmf"/><Relationship Id="rId7" Type="http://schemas.openxmlformats.org/officeDocument/2006/relationships/image" Target="../media/image86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85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91.wmf"/></Relationships>
</file>

<file path=ppt/drawings/_rels/vmlDrawing7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90.wmf"/><Relationship Id="rId7" Type="http://schemas.openxmlformats.org/officeDocument/2006/relationships/image" Target="../media/image95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91.wmf"/></Relationships>
</file>

<file path=ppt/drawings/_rels/vmlDrawing7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7" Type="http://schemas.openxmlformats.org/officeDocument/2006/relationships/image" Target="../media/image92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91.wmf"/></Relationships>
</file>

<file path=ppt/drawings/_rels/vmlDrawing7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81.wmf"/></Relationships>
</file>

<file path=ppt/drawings/_rels/vmlDrawing7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81.wmf"/></Relationships>
</file>

<file path=ppt/drawings/_rels/vmlDrawing7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80.wmf"/><Relationship Id="rId7" Type="http://schemas.openxmlformats.org/officeDocument/2006/relationships/image" Target="../media/image98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81.wmf"/><Relationship Id="rId9" Type="http://schemas.openxmlformats.org/officeDocument/2006/relationships/image" Target="../media/image100.wmf"/></Relationships>
</file>

<file path=ppt/drawings/_rels/vmlDrawing7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80.wmf"/><Relationship Id="rId7" Type="http://schemas.openxmlformats.org/officeDocument/2006/relationships/image" Target="../media/image98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81.wmf"/><Relationship Id="rId9" Type="http://schemas.openxmlformats.org/officeDocument/2006/relationships/image" Target="../media/image100.wmf"/></Relationships>
</file>

<file path=ppt/drawings/_rels/vmlDrawing7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80.wmf"/><Relationship Id="rId7" Type="http://schemas.openxmlformats.org/officeDocument/2006/relationships/image" Target="../media/image98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10" Type="http://schemas.openxmlformats.org/officeDocument/2006/relationships/image" Target="../media/image78.wmf"/><Relationship Id="rId4" Type="http://schemas.openxmlformats.org/officeDocument/2006/relationships/image" Target="../media/image81.wmf"/><Relationship Id="rId9" Type="http://schemas.openxmlformats.org/officeDocument/2006/relationships/image" Target="../media/image100.wmf"/></Relationships>
</file>

<file path=ppt/drawings/_rels/vmlDrawing7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80.wmf"/><Relationship Id="rId7" Type="http://schemas.openxmlformats.org/officeDocument/2006/relationships/image" Target="../media/image104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98.wmf"/><Relationship Id="rId10" Type="http://schemas.openxmlformats.org/officeDocument/2006/relationships/image" Target="../media/image107.wmf"/><Relationship Id="rId4" Type="http://schemas.openxmlformats.org/officeDocument/2006/relationships/image" Target="../media/image81.wmf"/><Relationship Id="rId9" Type="http://schemas.openxmlformats.org/officeDocument/2006/relationships/image" Target="../media/image106.wmf"/></Relationships>
</file>

<file path=ppt/drawings/_rels/vmlDrawing7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8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8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2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3088" name="Group 16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3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6" name="Freeform 4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7" name="Freeform 5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8" name="Freeform 6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9" name="Freeform 7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0" name="Freeform 8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1" name="Freeform 9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2" name="Freeform 10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3" name="Freeform 11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4" name="Freeform 12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5" name="Freeform 13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6" name="Freeform 14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7" name="Freeform 15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3090" name="Freeform 18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B57A0D-088B-4B62-A1F2-9B66A2FA1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BC79-89F0-4400-9E40-D9E22D195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62A8E-D80B-41ED-9CCD-2F45EC66D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2881-E179-48ED-8716-833A3922F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C722A-6932-4566-B98E-1393AC7A0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1E255-C835-4743-95CC-7C7CECD3C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3E41-D791-4AD3-B20A-6873758F8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7F68-C51B-428E-93C0-92D6487C7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62B04-8D84-4FB9-8E59-2D47ED6E7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5E6EB-188C-45F0-B92A-D885791A8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516A0-B41F-4206-A1A6-A21C4B1EB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8617047-97C5-4CBD-8B9D-6E0A9FECEEE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4.bin"/><Relationship Id="rId13" Type="http://schemas.openxmlformats.org/officeDocument/2006/relationships/oleObject" Target="../embeddings/oleObject339.bin"/><Relationship Id="rId3" Type="http://schemas.openxmlformats.org/officeDocument/2006/relationships/oleObject" Target="../embeddings/oleObject329.bin"/><Relationship Id="rId7" Type="http://schemas.openxmlformats.org/officeDocument/2006/relationships/oleObject" Target="../embeddings/oleObject333.bin"/><Relationship Id="rId12" Type="http://schemas.openxmlformats.org/officeDocument/2006/relationships/oleObject" Target="../embeddings/oleObject3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8.vml"/><Relationship Id="rId6" Type="http://schemas.openxmlformats.org/officeDocument/2006/relationships/oleObject" Target="../embeddings/oleObject332.bin"/><Relationship Id="rId11" Type="http://schemas.openxmlformats.org/officeDocument/2006/relationships/oleObject" Target="../embeddings/oleObject337.bin"/><Relationship Id="rId5" Type="http://schemas.openxmlformats.org/officeDocument/2006/relationships/oleObject" Target="../embeddings/oleObject331.bin"/><Relationship Id="rId10" Type="http://schemas.openxmlformats.org/officeDocument/2006/relationships/oleObject" Target="../embeddings/oleObject336.bin"/><Relationship Id="rId4" Type="http://schemas.openxmlformats.org/officeDocument/2006/relationships/oleObject" Target="../embeddings/oleObject330.bin"/><Relationship Id="rId9" Type="http://schemas.openxmlformats.org/officeDocument/2006/relationships/oleObject" Target="../embeddings/oleObject335.bin"/><Relationship Id="rId14" Type="http://schemas.openxmlformats.org/officeDocument/2006/relationships/oleObject" Target="../embeddings/oleObject340.bin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1.bin"/><Relationship Id="rId7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9.vml"/><Relationship Id="rId6" Type="http://schemas.openxmlformats.org/officeDocument/2006/relationships/oleObject" Target="../embeddings/oleObject344.bin"/><Relationship Id="rId5" Type="http://schemas.openxmlformats.org/officeDocument/2006/relationships/oleObject" Target="../embeddings/oleObject343.bin"/><Relationship Id="rId4" Type="http://schemas.openxmlformats.org/officeDocument/2006/relationships/oleObject" Target="../embeddings/oleObject342.bin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0.vml"/><Relationship Id="rId5" Type="http://schemas.openxmlformats.org/officeDocument/2006/relationships/oleObject" Target="../embeddings/oleObject348.bin"/><Relationship Id="rId4" Type="http://schemas.openxmlformats.org/officeDocument/2006/relationships/oleObject" Target="../embeddings/oleObject347.bin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1.vml"/><Relationship Id="rId4" Type="http://schemas.openxmlformats.org/officeDocument/2006/relationships/oleObject" Target="../embeddings/oleObject350.bin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2.vml"/><Relationship Id="rId4" Type="http://schemas.openxmlformats.org/officeDocument/2006/relationships/oleObject" Target="../embeddings/oleObject35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6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7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45.bin"/><Relationship Id="rId4" Type="http://schemas.openxmlformats.org/officeDocument/2006/relationships/oleObject" Target="../embeddings/oleObject144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12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52.bin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1.bin"/><Relationship Id="rId10" Type="http://schemas.openxmlformats.org/officeDocument/2006/relationships/oleObject" Target="../embeddings/oleObject156.bin"/><Relationship Id="rId4" Type="http://schemas.openxmlformats.org/officeDocument/2006/relationships/oleObject" Target="../embeddings/oleObject150.bin"/><Relationship Id="rId9" Type="http://schemas.openxmlformats.org/officeDocument/2006/relationships/oleObject" Target="../embeddings/oleObject155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12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62.bin"/><Relationship Id="rId11" Type="http://schemas.openxmlformats.org/officeDocument/2006/relationships/oleObject" Target="../embeddings/oleObject167.bin"/><Relationship Id="rId5" Type="http://schemas.openxmlformats.org/officeDocument/2006/relationships/oleObject" Target="../embeddings/oleObject161.bin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0.bin"/><Relationship Id="rId9" Type="http://schemas.openxmlformats.org/officeDocument/2006/relationships/oleObject" Target="../embeddings/oleObject165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12" Type="http://schemas.openxmlformats.org/officeDocument/2006/relationships/oleObject" Target="../embeddings/oleObject1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72.bin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1.bin"/><Relationship Id="rId10" Type="http://schemas.openxmlformats.org/officeDocument/2006/relationships/oleObject" Target="../embeddings/oleObject176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180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oleObject185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5" Type="http://schemas.openxmlformats.org/officeDocument/2006/relationships/oleObject" Target="../embeddings/oleObject195.bin"/><Relationship Id="rId4" Type="http://schemas.openxmlformats.org/officeDocument/2006/relationships/oleObject" Target="../embeddings/oleObject194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4" Type="http://schemas.openxmlformats.org/officeDocument/2006/relationships/oleObject" Target="../embeddings/oleObject197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5" Type="http://schemas.openxmlformats.org/officeDocument/2006/relationships/oleObject" Target="../embeddings/oleObject200.bin"/><Relationship Id="rId4" Type="http://schemas.openxmlformats.org/officeDocument/2006/relationships/oleObject" Target="../embeddings/oleObject199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4" Type="http://schemas.openxmlformats.org/officeDocument/2006/relationships/oleObject" Target="../embeddings/oleObject20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5" Type="http://schemas.openxmlformats.org/officeDocument/2006/relationships/oleObject" Target="../embeddings/oleObject205.bin"/><Relationship Id="rId4" Type="http://schemas.openxmlformats.org/officeDocument/2006/relationships/oleObject" Target="../embeddings/oleObject204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4" Type="http://schemas.openxmlformats.org/officeDocument/2006/relationships/oleObject" Target="../embeddings/oleObject207.bin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6" Type="http://schemas.openxmlformats.org/officeDocument/2006/relationships/oleObject" Target="../embeddings/oleObject215.bin"/><Relationship Id="rId5" Type="http://schemas.openxmlformats.org/officeDocument/2006/relationships/oleObject" Target="../embeddings/oleObject214.bin"/><Relationship Id="rId4" Type="http://schemas.openxmlformats.org/officeDocument/2006/relationships/oleObject" Target="../embeddings/oleObject213.bin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2.bin"/><Relationship Id="rId3" Type="http://schemas.openxmlformats.org/officeDocument/2006/relationships/oleObject" Target="../embeddings/oleObject217.bin"/><Relationship Id="rId7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220.bin"/><Relationship Id="rId5" Type="http://schemas.openxmlformats.org/officeDocument/2006/relationships/oleObject" Target="../embeddings/oleObject219.bin"/><Relationship Id="rId4" Type="http://schemas.openxmlformats.org/officeDocument/2006/relationships/oleObject" Target="../embeddings/oleObject218.bin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8.bin"/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226.bin"/><Relationship Id="rId11" Type="http://schemas.openxmlformats.org/officeDocument/2006/relationships/oleObject" Target="../embeddings/oleObject231.bin"/><Relationship Id="rId5" Type="http://schemas.openxmlformats.org/officeDocument/2006/relationships/oleObject" Target="../embeddings/oleObject225.bin"/><Relationship Id="rId10" Type="http://schemas.openxmlformats.org/officeDocument/2006/relationships/oleObject" Target="../embeddings/oleObject230.bin"/><Relationship Id="rId4" Type="http://schemas.openxmlformats.org/officeDocument/2006/relationships/oleObject" Target="../embeddings/oleObject224.bin"/><Relationship Id="rId9" Type="http://schemas.openxmlformats.org/officeDocument/2006/relationships/oleObject" Target="../embeddings/oleObject229.bin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7.bin"/><Relationship Id="rId3" Type="http://schemas.openxmlformats.org/officeDocument/2006/relationships/oleObject" Target="../embeddings/oleObject232.bin"/><Relationship Id="rId7" Type="http://schemas.openxmlformats.org/officeDocument/2006/relationships/oleObject" Target="../embeddings/oleObject2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6" Type="http://schemas.openxmlformats.org/officeDocument/2006/relationships/oleObject" Target="../embeddings/oleObject235.bin"/><Relationship Id="rId11" Type="http://schemas.openxmlformats.org/officeDocument/2006/relationships/oleObject" Target="../embeddings/oleObject240.bin"/><Relationship Id="rId5" Type="http://schemas.openxmlformats.org/officeDocument/2006/relationships/oleObject" Target="../embeddings/oleObject234.bin"/><Relationship Id="rId10" Type="http://schemas.openxmlformats.org/officeDocument/2006/relationships/oleObject" Target="../embeddings/oleObject239.bin"/><Relationship Id="rId4" Type="http://schemas.openxmlformats.org/officeDocument/2006/relationships/oleObject" Target="../embeddings/oleObject233.bin"/><Relationship Id="rId9" Type="http://schemas.openxmlformats.org/officeDocument/2006/relationships/oleObject" Target="../embeddings/oleObject238.bin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6.bin"/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7.vml"/><Relationship Id="rId6" Type="http://schemas.openxmlformats.org/officeDocument/2006/relationships/oleObject" Target="../embeddings/oleObject244.bin"/><Relationship Id="rId11" Type="http://schemas.openxmlformats.org/officeDocument/2006/relationships/oleObject" Target="../embeddings/oleObject249.bin"/><Relationship Id="rId5" Type="http://schemas.openxmlformats.org/officeDocument/2006/relationships/oleObject" Target="../embeddings/oleObject243.bin"/><Relationship Id="rId10" Type="http://schemas.openxmlformats.org/officeDocument/2006/relationships/oleObject" Target="../embeddings/oleObject248.bin"/><Relationship Id="rId4" Type="http://schemas.openxmlformats.org/officeDocument/2006/relationships/oleObject" Target="../embeddings/oleObject242.bin"/><Relationship Id="rId9" Type="http://schemas.openxmlformats.org/officeDocument/2006/relationships/oleObject" Target="../embeddings/oleObject247.bin"/></Relationships>
</file>

<file path=ppt/slides/_rels/slide8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5.bin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8.vml"/><Relationship Id="rId6" Type="http://schemas.openxmlformats.org/officeDocument/2006/relationships/oleObject" Target="../embeddings/oleObject253.bin"/><Relationship Id="rId5" Type="http://schemas.openxmlformats.org/officeDocument/2006/relationships/oleObject" Target="../embeddings/oleObject252.bin"/><Relationship Id="rId10" Type="http://schemas.openxmlformats.org/officeDocument/2006/relationships/oleObject" Target="../embeddings/oleObject257.bin"/><Relationship Id="rId4" Type="http://schemas.openxmlformats.org/officeDocument/2006/relationships/oleObject" Target="../embeddings/oleObject251.bin"/><Relationship Id="rId9" Type="http://schemas.openxmlformats.org/officeDocument/2006/relationships/oleObject" Target="../embeddings/oleObject25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3.bin"/><Relationship Id="rId3" Type="http://schemas.openxmlformats.org/officeDocument/2006/relationships/oleObject" Target="../embeddings/oleObject258.bin"/><Relationship Id="rId7" Type="http://schemas.openxmlformats.org/officeDocument/2006/relationships/oleObject" Target="../embeddings/oleObject2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9.vml"/><Relationship Id="rId6" Type="http://schemas.openxmlformats.org/officeDocument/2006/relationships/oleObject" Target="../embeddings/oleObject261.bin"/><Relationship Id="rId11" Type="http://schemas.openxmlformats.org/officeDocument/2006/relationships/oleObject" Target="../embeddings/oleObject266.bin"/><Relationship Id="rId5" Type="http://schemas.openxmlformats.org/officeDocument/2006/relationships/oleObject" Target="../embeddings/oleObject260.bin"/><Relationship Id="rId10" Type="http://schemas.openxmlformats.org/officeDocument/2006/relationships/oleObject" Target="../embeddings/oleObject265.bin"/><Relationship Id="rId4" Type="http://schemas.openxmlformats.org/officeDocument/2006/relationships/oleObject" Target="../embeddings/oleObject259.bin"/><Relationship Id="rId9" Type="http://schemas.openxmlformats.org/officeDocument/2006/relationships/oleObject" Target="../embeddings/oleObject264.bin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2.bin"/><Relationship Id="rId3" Type="http://schemas.openxmlformats.org/officeDocument/2006/relationships/oleObject" Target="../embeddings/oleObject267.bin"/><Relationship Id="rId7" Type="http://schemas.openxmlformats.org/officeDocument/2006/relationships/oleObject" Target="../embeddings/oleObject2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0.vml"/><Relationship Id="rId6" Type="http://schemas.openxmlformats.org/officeDocument/2006/relationships/oleObject" Target="../embeddings/oleObject270.bin"/><Relationship Id="rId11" Type="http://schemas.openxmlformats.org/officeDocument/2006/relationships/oleObject" Target="../embeddings/oleObject275.bin"/><Relationship Id="rId5" Type="http://schemas.openxmlformats.org/officeDocument/2006/relationships/oleObject" Target="../embeddings/oleObject269.bin"/><Relationship Id="rId10" Type="http://schemas.openxmlformats.org/officeDocument/2006/relationships/oleObject" Target="../embeddings/oleObject274.bin"/><Relationship Id="rId4" Type="http://schemas.openxmlformats.org/officeDocument/2006/relationships/oleObject" Target="../embeddings/oleObject268.bin"/><Relationship Id="rId9" Type="http://schemas.openxmlformats.org/officeDocument/2006/relationships/oleObject" Target="../embeddings/oleObject273.bin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1.bin"/><Relationship Id="rId3" Type="http://schemas.openxmlformats.org/officeDocument/2006/relationships/oleObject" Target="../embeddings/oleObject276.bin"/><Relationship Id="rId7" Type="http://schemas.openxmlformats.org/officeDocument/2006/relationships/oleObject" Target="../embeddings/oleObject2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1.vml"/><Relationship Id="rId6" Type="http://schemas.openxmlformats.org/officeDocument/2006/relationships/oleObject" Target="../embeddings/oleObject279.bin"/><Relationship Id="rId11" Type="http://schemas.openxmlformats.org/officeDocument/2006/relationships/oleObject" Target="../embeddings/oleObject284.bin"/><Relationship Id="rId5" Type="http://schemas.openxmlformats.org/officeDocument/2006/relationships/oleObject" Target="../embeddings/oleObject278.bin"/><Relationship Id="rId10" Type="http://schemas.openxmlformats.org/officeDocument/2006/relationships/oleObject" Target="../embeddings/oleObject283.bin"/><Relationship Id="rId4" Type="http://schemas.openxmlformats.org/officeDocument/2006/relationships/oleObject" Target="../embeddings/oleObject277.bin"/><Relationship Id="rId9" Type="http://schemas.openxmlformats.org/officeDocument/2006/relationships/oleObject" Target="../embeddings/oleObject282.bin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0.bin"/><Relationship Id="rId3" Type="http://schemas.openxmlformats.org/officeDocument/2006/relationships/oleObject" Target="../embeddings/oleObject285.bin"/><Relationship Id="rId7" Type="http://schemas.openxmlformats.org/officeDocument/2006/relationships/oleObject" Target="../embeddings/oleObject2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2.vml"/><Relationship Id="rId6" Type="http://schemas.openxmlformats.org/officeDocument/2006/relationships/oleObject" Target="../embeddings/oleObject288.bin"/><Relationship Id="rId5" Type="http://schemas.openxmlformats.org/officeDocument/2006/relationships/oleObject" Target="../embeddings/oleObject287.bin"/><Relationship Id="rId10" Type="http://schemas.openxmlformats.org/officeDocument/2006/relationships/oleObject" Target="../embeddings/oleObject292.bin"/><Relationship Id="rId4" Type="http://schemas.openxmlformats.org/officeDocument/2006/relationships/oleObject" Target="../embeddings/oleObject286.bin"/><Relationship Id="rId9" Type="http://schemas.openxmlformats.org/officeDocument/2006/relationships/oleObject" Target="../embeddings/oleObject291.bin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3.vml"/><Relationship Id="rId6" Type="http://schemas.openxmlformats.org/officeDocument/2006/relationships/oleObject" Target="../embeddings/oleObject296.bin"/><Relationship Id="rId5" Type="http://schemas.openxmlformats.org/officeDocument/2006/relationships/oleObject" Target="../embeddings/oleObject295.bin"/><Relationship Id="rId4" Type="http://schemas.openxmlformats.org/officeDocument/2006/relationships/oleObject" Target="../embeddings/oleObject294.bin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4.vml"/><Relationship Id="rId6" Type="http://schemas.openxmlformats.org/officeDocument/2006/relationships/oleObject" Target="../embeddings/oleObject300.bin"/><Relationship Id="rId5" Type="http://schemas.openxmlformats.org/officeDocument/2006/relationships/oleObject" Target="../embeddings/oleObject299.bin"/><Relationship Id="rId4" Type="http://schemas.openxmlformats.org/officeDocument/2006/relationships/oleObject" Target="../embeddings/oleObject298.bin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6.bin"/><Relationship Id="rId3" Type="http://schemas.openxmlformats.org/officeDocument/2006/relationships/oleObject" Target="../embeddings/oleObject301.bin"/><Relationship Id="rId7" Type="http://schemas.openxmlformats.org/officeDocument/2006/relationships/oleObject" Target="../embeddings/oleObject3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5.vml"/><Relationship Id="rId6" Type="http://schemas.openxmlformats.org/officeDocument/2006/relationships/oleObject" Target="../embeddings/oleObject304.bin"/><Relationship Id="rId11" Type="http://schemas.openxmlformats.org/officeDocument/2006/relationships/oleObject" Target="../embeddings/oleObject309.bin"/><Relationship Id="rId5" Type="http://schemas.openxmlformats.org/officeDocument/2006/relationships/oleObject" Target="../embeddings/oleObject303.bin"/><Relationship Id="rId10" Type="http://schemas.openxmlformats.org/officeDocument/2006/relationships/oleObject" Target="../embeddings/oleObject308.bin"/><Relationship Id="rId4" Type="http://schemas.openxmlformats.org/officeDocument/2006/relationships/oleObject" Target="../embeddings/oleObject302.bin"/><Relationship Id="rId9" Type="http://schemas.openxmlformats.org/officeDocument/2006/relationships/oleObject" Target="../embeddings/oleObject307.bin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5.bin"/><Relationship Id="rId3" Type="http://schemas.openxmlformats.org/officeDocument/2006/relationships/oleObject" Target="../embeddings/oleObject310.bin"/><Relationship Id="rId7" Type="http://schemas.openxmlformats.org/officeDocument/2006/relationships/oleObject" Target="../embeddings/oleObject3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6.vml"/><Relationship Id="rId6" Type="http://schemas.openxmlformats.org/officeDocument/2006/relationships/oleObject" Target="../embeddings/oleObject313.bin"/><Relationship Id="rId11" Type="http://schemas.openxmlformats.org/officeDocument/2006/relationships/oleObject" Target="../embeddings/oleObject318.bin"/><Relationship Id="rId5" Type="http://schemas.openxmlformats.org/officeDocument/2006/relationships/oleObject" Target="../embeddings/oleObject312.bin"/><Relationship Id="rId10" Type="http://schemas.openxmlformats.org/officeDocument/2006/relationships/oleObject" Target="../embeddings/oleObject317.bin"/><Relationship Id="rId4" Type="http://schemas.openxmlformats.org/officeDocument/2006/relationships/oleObject" Target="../embeddings/oleObject311.bin"/><Relationship Id="rId9" Type="http://schemas.openxmlformats.org/officeDocument/2006/relationships/oleObject" Target="../embeddings/oleObject316.bin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4.bin"/><Relationship Id="rId3" Type="http://schemas.openxmlformats.org/officeDocument/2006/relationships/oleObject" Target="../embeddings/oleObject319.bin"/><Relationship Id="rId7" Type="http://schemas.openxmlformats.org/officeDocument/2006/relationships/oleObject" Target="../embeddings/oleObject323.bin"/><Relationship Id="rId12" Type="http://schemas.openxmlformats.org/officeDocument/2006/relationships/oleObject" Target="../embeddings/oleObject3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7.vml"/><Relationship Id="rId6" Type="http://schemas.openxmlformats.org/officeDocument/2006/relationships/oleObject" Target="../embeddings/oleObject322.bin"/><Relationship Id="rId11" Type="http://schemas.openxmlformats.org/officeDocument/2006/relationships/oleObject" Target="../embeddings/oleObject327.bin"/><Relationship Id="rId5" Type="http://schemas.openxmlformats.org/officeDocument/2006/relationships/oleObject" Target="../embeddings/oleObject321.bin"/><Relationship Id="rId10" Type="http://schemas.openxmlformats.org/officeDocument/2006/relationships/oleObject" Target="../embeddings/oleObject326.bin"/><Relationship Id="rId4" Type="http://schemas.openxmlformats.org/officeDocument/2006/relationships/oleObject" Target="../embeddings/oleObject320.bin"/><Relationship Id="rId9" Type="http://schemas.openxmlformats.org/officeDocument/2006/relationships/oleObject" Target="../embeddings/oleObject3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Nineteen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Profit-Maximization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Iso-Profit 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$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iso-profit line</a:t>
            </a:r>
            <a:r>
              <a:rPr lang="en-US"/>
              <a:t> contains all the production plans that provide a profit level $</a:t>
            </a:r>
            <a:r>
              <a:rPr lang="en-US">
                <a:latin typeface="Symbol" pitchFamily="18" charset="2"/>
              </a:rPr>
              <a:t>P </a:t>
            </a:r>
            <a:r>
              <a:rPr lang="en-US"/>
              <a:t>.</a:t>
            </a:r>
          </a:p>
          <a:p>
            <a:r>
              <a:rPr lang="en-US"/>
              <a:t>A $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 iso-profit line’s equation is</a:t>
            </a:r>
            <a:br>
              <a:rPr lang="en-US"/>
            </a:br>
            <a:endParaRPr lang="en-US"/>
          </a:p>
        </p:txBody>
      </p:sp>
      <p:graphicFrame>
        <p:nvGraphicFramePr>
          <p:cNvPr id="13316" name="Object 4"/>
          <p:cNvGraphicFramePr>
            <a:graphicFrameLocks/>
          </p:cNvGraphicFramePr>
          <p:nvPr/>
        </p:nvGraphicFramePr>
        <p:xfrm>
          <a:off x="2054225" y="3838575"/>
          <a:ext cx="4675188" cy="533400"/>
        </p:xfrm>
        <a:graphic>
          <a:graphicData uri="http://schemas.openxmlformats.org/presentationml/2006/ole">
            <p:oleObj spid="_x0000_s13316" name="Equation" r:id="rId3" imgW="354312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else can be learned from the firm’s choices of profit-maximizing production plans?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106503" name="Object 7"/>
          <p:cNvGraphicFramePr>
            <a:graphicFrameLocks/>
          </p:cNvGraphicFramePr>
          <p:nvPr/>
        </p:nvGraphicFramePr>
        <p:xfrm>
          <a:off x="971550" y="4410075"/>
          <a:ext cx="363538" cy="336550"/>
        </p:xfrm>
        <a:graphic>
          <a:graphicData uri="http://schemas.openxmlformats.org/presentationml/2006/ole">
            <p:oleObj spid="_x0000_s106503" name="Equation" r:id="rId3" imgW="419040" imgH="393480" progId="Equation.2">
              <p:embed/>
            </p:oleObj>
          </a:graphicData>
        </a:graphic>
      </p:graphicFrame>
      <p:graphicFrame>
        <p:nvGraphicFramePr>
          <p:cNvPr id="106504" name="Object 8"/>
          <p:cNvGraphicFramePr>
            <a:graphicFrameLocks/>
          </p:cNvGraphicFramePr>
          <p:nvPr/>
        </p:nvGraphicFramePr>
        <p:xfrm>
          <a:off x="1766888" y="5711825"/>
          <a:ext cx="390525" cy="273050"/>
        </p:xfrm>
        <a:graphic>
          <a:graphicData uri="http://schemas.openxmlformats.org/presentationml/2006/ole">
            <p:oleObj spid="_x0000_s106504" name="Equation" r:id="rId4" imgW="431640" imgH="317160" progId="Equation.2">
              <p:embed/>
            </p:oleObj>
          </a:graphicData>
        </a:graphic>
      </p:graphicFrame>
      <p:graphicFrame>
        <p:nvGraphicFramePr>
          <p:cNvPr id="106505" name="Object 9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106505" name="Equation" r:id="rId5" imgW="342720" imgH="317160" progId="Equation.2">
              <p:embed/>
            </p:oleObj>
          </a:graphicData>
        </a:graphic>
      </p:graphicFrame>
      <p:graphicFrame>
        <p:nvGraphicFramePr>
          <p:cNvPr id="106506" name="Object 10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106506" name="Equation" r:id="rId6" imgW="330120" imgH="393480" progId="Equation.2">
              <p:embed/>
            </p:oleObj>
          </a:graphicData>
        </a:graphic>
      </p:graphicFrame>
      <p:sp>
        <p:nvSpPr>
          <p:cNvPr id="106507" name="Line 11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1884363" y="1038225"/>
            <a:ext cx="7027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firm’s technology set must lie under</a:t>
            </a:r>
            <a:br>
              <a:rPr lang="en-US" sz="2800"/>
            </a:br>
            <a:r>
              <a:rPr lang="en-US" sz="2800"/>
              <a:t>all the iso-profit lines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 flipV="1">
            <a:off x="1439863" y="1957388"/>
            <a:ext cx="5934075" cy="236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14" name="Oval 18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6515" name="Oval 19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6516" name="Object 20"/>
          <p:cNvGraphicFramePr>
            <a:graphicFrameLocks/>
          </p:cNvGraphicFramePr>
          <p:nvPr/>
        </p:nvGraphicFramePr>
        <p:xfrm>
          <a:off x="7408863" y="1741488"/>
          <a:ext cx="1146175" cy="374650"/>
        </p:xfrm>
        <a:graphic>
          <a:graphicData uri="http://schemas.openxmlformats.org/presentationml/2006/ole">
            <p:oleObj spid="_x0000_s106516" name="Equation" r:id="rId7" imgW="1168200" imgH="393480" progId="Equation.2">
              <p:embed/>
            </p:oleObj>
          </a:graphicData>
        </a:graphic>
      </p:graphicFrame>
      <p:graphicFrame>
        <p:nvGraphicFramePr>
          <p:cNvPr id="106517" name="Object 21"/>
          <p:cNvGraphicFramePr>
            <a:graphicFrameLocks/>
          </p:cNvGraphicFramePr>
          <p:nvPr/>
        </p:nvGraphicFramePr>
        <p:xfrm>
          <a:off x="4184650" y="2084388"/>
          <a:ext cx="1281113" cy="346075"/>
        </p:xfrm>
        <a:graphic>
          <a:graphicData uri="http://schemas.openxmlformats.org/presentationml/2006/ole">
            <p:oleObj spid="_x0000_s106517" name="Equation" r:id="rId8" imgW="1333440" imgH="393480" progId="Equation.2">
              <p:embed/>
            </p:oleObj>
          </a:graphicData>
        </a:graphic>
      </p:graphicFrame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4384675" y="3014663"/>
            <a:ext cx="457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is chosen at prices</a:t>
            </a:r>
            <a:br>
              <a:rPr lang="en-US" sz="2800"/>
            </a:br>
            <a:r>
              <a:rPr lang="en-US" sz="2800"/>
              <a:t>             so</a:t>
            </a:r>
          </a:p>
        </p:txBody>
      </p:sp>
      <p:graphicFrame>
        <p:nvGraphicFramePr>
          <p:cNvPr id="106519" name="Object 23"/>
          <p:cNvGraphicFramePr>
            <a:graphicFrameLocks/>
          </p:cNvGraphicFramePr>
          <p:nvPr/>
        </p:nvGraphicFramePr>
        <p:xfrm>
          <a:off x="4489450" y="3074988"/>
          <a:ext cx="1025525" cy="365125"/>
        </p:xfrm>
        <a:graphic>
          <a:graphicData uri="http://schemas.openxmlformats.org/presentationml/2006/ole">
            <p:oleObj spid="_x0000_s106519" name="Equation" r:id="rId9" imgW="1054080" imgH="393480" progId="Equation.2">
              <p:embed/>
            </p:oleObj>
          </a:graphicData>
        </a:graphic>
      </p:graphicFrame>
      <p:graphicFrame>
        <p:nvGraphicFramePr>
          <p:cNvPr id="106520" name="Object 24"/>
          <p:cNvGraphicFramePr>
            <a:graphicFrameLocks/>
          </p:cNvGraphicFramePr>
          <p:nvPr/>
        </p:nvGraphicFramePr>
        <p:xfrm>
          <a:off x="4489450" y="3503613"/>
          <a:ext cx="1146175" cy="374650"/>
        </p:xfrm>
        <a:graphic>
          <a:graphicData uri="http://schemas.openxmlformats.org/presentationml/2006/ole">
            <p:oleObj spid="_x0000_s106520" name="Equation" r:id="rId10" imgW="1168200" imgH="393480" progId="Equation.2">
              <p:embed/>
            </p:oleObj>
          </a:graphicData>
        </a:graphic>
      </p:graphicFrame>
      <p:graphicFrame>
        <p:nvGraphicFramePr>
          <p:cNvPr id="106521" name="Object 25"/>
          <p:cNvGraphicFramePr>
            <a:graphicFrameLocks/>
          </p:cNvGraphicFramePr>
          <p:nvPr/>
        </p:nvGraphicFramePr>
        <p:xfrm>
          <a:off x="4489450" y="3908425"/>
          <a:ext cx="3921125" cy="346075"/>
        </p:xfrm>
        <a:graphic>
          <a:graphicData uri="http://schemas.openxmlformats.org/presentationml/2006/ole">
            <p:oleObj spid="_x0000_s106521" name="Equation" r:id="rId11" imgW="4025880" imgH="393480" progId="Equation.2">
              <p:embed/>
            </p:oleObj>
          </a:graphicData>
        </a:graphic>
      </p:graphicFrame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4384675" y="4252913"/>
            <a:ext cx="457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is chosen at prices</a:t>
            </a:r>
            <a:br>
              <a:rPr lang="en-US" sz="2800"/>
            </a:br>
            <a:r>
              <a:rPr lang="en-US" sz="2800"/>
              <a:t>             so</a:t>
            </a:r>
          </a:p>
        </p:txBody>
      </p:sp>
      <p:graphicFrame>
        <p:nvGraphicFramePr>
          <p:cNvPr id="106523" name="Object 27"/>
          <p:cNvGraphicFramePr>
            <a:graphicFrameLocks/>
          </p:cNvGraphicFramePr>
          <p:nvPr/>
        </p:nvGraphicFramePr>
        <p:xfrm>
          <a:off x="4410075" y="4313238"/>
          <a:ext cx="1176338" cy="355600"/>
        </p:xfrm>
        <a:graphic>
          <a:graphicData uri="http://schemas.openxmlformats.org/presentationml/2006/ole">
            <p:oleObj spid="_x0000_s106523" name="Equation" r:id="rId12" imgW="1218960" imgH="393480" progId="Equation.2">
              <p:embed/>
            </p:oleObj>
          </a:graphicData>
        </a:graphic>
      </p:graphicFrame>
      <p:graphicFrame>
        <p:nvGraphicFramePr>
          <p:cNvPr id="106524" name="Object 28"/>
          <p:cNvGraphicFramePr>
            <a:graphicFrameLocks/>
          </p:cNvGraphicFramePr>
          <p:nvPr/>
        </p:nvGraphicFramePr>
        <p:xfrm>
          <a:off x="4408488" y="4741863"/>
          <a:ext cx="1298575" cy="365125"/>
        </p:xfrm>
        <a:graphic>
          <a:graphicData uri="http://schemas.openxmlformats.org/presentationml/2006/ole">
            <p:oleObj spid="_x0000_s106524" name="Equation" r:id="rId13" imgW="1333440" imgH="393480" progId="Equation.2">
              <p:embed/>
            </p:oleObj>
          </a:graphicData>
        </a:graphic>
      </p:graphicFrame>
      <p:graphicFrame>
        <p:nvGraphicFramePr>
          <p:cNvPr id="106525" name="Object 29"/>
          <p:cNvGraphicFramePr>
            <a:graphicFrameLocks/>
          </p:cNvGraphicFramePr>
          <p:nvPr/>
        </p:nvGraphicFramePr>
        <p:xfrm>
          <a:off x="4489450" y="5146675"/>
          <a:ext cx="4243388" cy="346075"/>
        </p:xfrm>
        <a:graphic>
          <a:graphicData uri="http://schemas.openxmlformats.org/presentationml/2006/ole">
            <p:oleObj spid="_x0000_s106525" name="Equation" r:id="rId14" imgW="4356000" imgH="393480" progId="Equation.2">
              <p:embed/>
            </p:oleObj>
          </a:graphicData>
        </a:graphic>
      </p:graphicFrame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graphicFrame>
        <p:nvGraphicFramePr>
          <p:cNvPr id="112640" name="Object 0"/>
          <p:cNvGraphicFramePr>
            <a:graphicFrameLocks/>
          </p:cNvGraphicFramePr>
          <p:nvPr/>
        </p:nvGraphicFramePr>
        <p:xfrm>
          <a:off x="576263" y="1270000"/>
          <a:ext cx="5786437" cy="422275"/>
        </p:xfrm>
        <a:graphic>
          <a:graphicData uri="http://schemas.openxmlformats.org/presentationml/2006/ole">
            <p:oleObj spid="_x0000_s112640" name="Equation" r:id="rId3" imgW="4394160" imgH="406080" progId="Equation.2">
              <p:embed/>
            </p:oleObj>
          </a:graphicData>
        </a:graphic>
      </p:graphicFrame>
      <p:graphicFrame>
        <p:nvGraphicFramePr>
          <p:cNvPr id="112641" name="Object 1"/>
          <p:cNvGraphicFramePr>
            <a:graphicFrameLocks/>
          </p:cNvGraphicFramePr>
          <p:nvPr/>
        </p:nvGraphicFramePr>
        <p:xfrm>
          <a:off x="547688" y="1885950"/>
          <a:ext cx="5821362" cy="468313"/>
        </p:xfrm>
        <a:graphic>
          <a:graphicData uri="http://schemas.openxmlformats.org/presentationml/2006/ole">
            <p:oleObj spid="_x0000_s112641" name="Equation" r:id="rId4" imgW="4381200" imgH="406080" progId="Equation.2">
              <p:embed/>
            </p:oleObj>
          </a:graphicData>
        </a:graphic>
      </p:graphicFrame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456363" y="1184275"/>
            <a:ext cx="906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456363" y="1827213"/>
            <a:ext cx="658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</a:t>
            </a:r>
          </a:p>
        </p:txBody>
      </p:sp>
      <p:graphicFrame>
        <p:nvGraphicFramePr>
          <p:cNvPr id="112642" name="Object 2"/>
          <p:cNvGraphicFramePr>
            <a:graphicFrameLocks/>
          </p:cNvGraphicFramePr>
          <p:nvPr/>
        </p:nvGraphicFramePr>
        <p:xfrm>
          <a:off x="576263" y="2722563"/>
          <a:ext cx="5786437" cy="422275"/>
        </p:xfrm>
        <a:graphic>
          <a:graphicData uri="http://schemas.openxmlformats.org/presentationml/2006/ole">
            <p:oleObj spid="_x0000_s112642" name="Equation" r:id="rId5" imgW="4394160" imgH="406080" progId="Equation.2">
              <p:embed/>
            </p:oleObj>
          </a:graphicData>
        </a:graphic>
      </p:graphicFrame>
      <p:graphicFrame>
        <p:nvGraphicFramePr>
          <p:cNvPr id="112643" name="Object 3"/>
          <p:cNvGraphicFramePr>
            <a:graphicFrameLocks/>
          </p:cNvGraphicFramePr>
          <p:nvPr/>
        </p:nvGraphicFramePr>
        <p:xfrm>
          <a:off x="385763" y="3340100"/>
          <a:ext cx="6556375" cy="446088"/>
        </p:xfrm>
        <a:graphic>
          <a:graphicData uri="http://schemas.openxmlformats.org/presentationml/2006/ole">
            <p:oleObj spid="_x0000_s112643" name="Equation" r:id="rId6" imgW="4952880" imgH="406080" progId="Equation.2">
              <p:embed/>
            </p:oleObj>
          </a:graphicData>
        </a:graphic>
      </p:graphicFrame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6456363" y="2636838"/>
            <a:ext cx="906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574675" y="4041775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Adding gives</a:t>
            </a:r>
          </a:p>
        </p:txBody>
      </p:sp>
      <p:graphicFrame>
        <p:nvGraphicFramePr>
          <p:cNvPr id="112644" name="Object 4"/>
          <p:cNvGraphicFramePr>
            <a:graphicFrameLocks/>
          </p:cNvGraphicFramePr>
          <p:nvPr/>
        </p:nvGraphicFramePr>
        <p:xfrm>
          <a:off x="473075" y="4673600"/>
          <a:ext cx="7727950" cy="920750"/>
        </p:xfrm>
        <a:graphic>
          <a:graphicData uri="http://schemas.openxmlformats.org/presentationml/2006/ole">
            <p:oleObj spid="_x0000_s112644" name="Equation" r:id="rId7" imgW="5206680" imgH="927000" progId="Equation.2">
              <p:embed/>
            </p:oleObj>
          </a:graphicData>
        </a:graphic>
      </p:graphicFrame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graphicFrame>
        <p:nvGraphicFramePr>
          <p:cNvPr id="108547" name="Object 3"/>
          <p:cNvGraphicFramePr>
            <a:graphicFrameLocks/>
          </p:cNvGraphicFramePr>
          <p:nvPr/>
        </p:nvGraphicFramePr>
        <p:xfrm>
          <a:off x="669925" y="1201738"/>
          <a:ext cx="7656513" cy="1235075"/>
        </p:xfrm>
        <a:graphic>
          <a:graphicData uri="http://schemas.openxmlformats.org/presentationml/2006/ole">
            <p:oleObj spid="_x0000_s108547" name="Equation" r:id="rId3" imgW="5117760" imgH="927000" progId="Equation.2">
              <p:embed/>
            </p:oleObj>
          </a:graphicData>
        </a:graphic>
      </p:graphicFrame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622300" y="2398713"/>
            <a:ext cx="65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</a:t>
            </a:r>
          </a:p>
        </p:txBody>
      </p:sp>
      <p:graphicFrame>
        <p:nvGraphicFramePr>
          <p:cNvPr id="108549" name="Object 5"/>
          <p:cNvGraphicFramePr>
            <a:graphicFrameLocks/>
          </p:cNvGraphicFramePr>
          <p:nvPr/>
        </p:nvGraphicFramePr>
        <p:xfrm>
          <a:off x="173038" y="3098800"/>
          <a:ext cx="8820150" cy="517525"/>
        </p:xfrm>
        <a:graphic>
          <a:graphicData uri="http://schemas.openxmlformats.org/presentationml/2006/ole">
            <p:oleObj spid="_x0000_s108549" name="Equation" r:id="rId4" imgW="5905440" imgH="406080" progId="Equation.2">
              <p:embed/>
            </p:oleObj>
          </a:graphicData>
        </a:graphic>
      </p:graphicFrame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574675" y="3752850"/>
            <a:ext cx="1428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That is,</a:t>
            </a:r>
          </a:p>
        </p:txBody>
      </p:sp>
      <p:graphicFrame>
        <p:nvGraphicFramePr>
          <p:cNvPr id="108551" name="Object 7"/>
          <p:cNvGraphicFramePr>
            <a:graphicFrameLocks/>
          </p:cNvGraphicFramePr>
          <p:nvPr/>
        </p:nvGraphicFramePr>
        <p:xfrm>
          <a:off x="2441575" y="4068763"/>
          <a:ext cx="3273425" cy="471487"/>
        </p:xfrm>
        <a:graphic>
          <a:graphicData uri="http://schemas.openxmlformats.org/presentationml/2006/ole">
            <p:oleObj spid="_x0000_s108551" name="Equation" r:id="rId5" imgW="2197080" imgH="380880" progId="Equation.2">
              <p:embed/>
            </p:oleObj>
          </a:graphicData>
        </a:graphic>
      </p:graphicFrame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622300" y="4660900"/>
            <a:ext cx="7004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is a necessary implication of profit-</a:t>
            </a:r>
            <a:br>
              <a:rPr lang="en-US"/>
            </a:br>
            <a:r>
              <a:rPr lang="en-US"/>
              <a:t>maximization.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graphicFrame>
        <p:nvGraphicFramePr>
          <p:cNvPr id="109571" name="Object 3"/>
          <p:cNvGraphicFramePr>
            <a:graphicFrameLocks/>
          </p:cNvGraphicFramePr>
          <p:nvPr/>
        </p:nvGraphicFramePr>
        <p:xfrm>
          <a:off x="2176463" y="1122363"/>
          <a:ext cx="3851275" cy="412750"/>
        </p:xfrm>
        <a:graphic>
          <a:graphicData uri="http://schemas.openxmlformats.org/presentationml/2006/ole">
            <p:oleObj spid="_x0000_s109571" name="Equation" r:id="rId3" imgW="2197080" imgH="380880" progId="Equation.2">
              <p:embed/>
            </p:oleObj>
          </a:graphicData>
        </a:graphic>
      </p:graphicFrame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79425" y="1684338"/>
            <a:ext cx="8250238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is a necessary implication of profit-</a:t>
            </a:r>
            <a:br>
              <a:rPr lang="en-US"/>
            </a:br>
            <a:r>
              <a:rPr lang="en-US"/>
              <a:t>maximization.</a:t>
            </a:r>
            <a:br>
              <a:rPr lang="en-US"/>
            </a:br>
            <a:r>
              <a:rPr lang="en-US"/>
              <a:t>Suppose the input price does not change.</a:t>
            </a:r>
            <a:br>
              <a:rPr lang="en-US"/>
            </a:br>
            <a:r>
              <a:rPr lang="en-US"/>
              <a:t>Then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w = 0 and profit-maximization</a:t>
            </a:r>
            <a:br>
              <a:rPr lang="en-US"/>
            </a:br>
            <a:r>
              <a:rPr lang="en-US"/>
              <a:t>implies                       ; </a:t>
            </a:r>
            <a:r>
              <a:rPr lang="en-US" i="1"/>
              <a:t>i.e</a:t>
            </a:r>
            <a:r>
              <a:rPr lang="en-US"/>
              <a:t>., a competitive</a:t>
            </a:r>
            <a:br>
              <a:rPr lang="en-US"/>
            </a:br>
            <a:r>
              <a:rPr lang="en-US"/>
              <a:t>firm’s output supply curve cannot slope</a:t>
            </a:r>
            <a:br>
              <a:rPr lang="en-US"/>
            </a:br>
            <a:r>
              <a:rPr lang="en-US"/>
              <a:t>downward.</a:t>
            </a:r>
          </a:p>
        </p:txBody>
      </p:sp>
      <p:graphicFrame>
        <p:nvGraphicFramePr>
          <p:cNvPr id="109573" name="Object 5"/>
          <p:cNvGraphicFramePr>
            <a:graphicFrameLocks/>
          </p:cNvGraphicFramePr>
          <p:nvPr/>
        </p:nvGraphicFramePr>
        <p:xfrm>
          <a:off x="2071688" y="3779838"/>
          <a:ext cx="2527300" cy="401637"/>
        </p:xfrm>
        <a:graphic>
          <a:graphicData uri="http://schemas.openxmlformats.org/presentationml/2006/ole">
            <p:oleObj spid="_x0000_s109573" name="Equation" r:id="rId4" imgW="1447560" imgH="380880" progId="Equation.2">
              <p:embed/>
            </p:oleObj>
          </a:graphicData>
        </a:graphic>
      </p:graphicFrame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graphicFrame>
        <p:nvGraphicFramePr>
          <p:cNvPr id="110595" name="Object 3"/>
          <p:cNvGraphicFramePr>
            <a:graphicFrameLocks/>
          </p:cNvGraphicFramePr>
          <p:nvPr/>
        </p:nvGraphicFramePr>
        <p:xfrm>
          <a:off x="2176463" y="1122363"/>
          <a:ext cx="3851275" cy="412750"/>
        </p:xfrm>
        <a:graphic>
          <a:graphicData uri="http://schemas.openxmlformats.org/presentationml/2006/ole">
            <p:oleObj spid="_x0000_s110595" name="Equation" r:id="rId3" imgW="2197080" imgH="380880" progId="Equation.2">
              <p:embed/>
            </p:oleObj>
          </a:graphicData>
        </a:graphic>
      </p:graphicFrame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79425" y="1684338"/>
            <a:ext cx="8520113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is a necessary implication of profit-</a:t>
            </a:r>
            <a:br>
              <a:rPr lang="en-US"/>
            </a:br>
            <a:r>
              <a:rPr lang="en-US"/>
              <a:t>maximization.</a:t>
            </a:r>
            <a:br>
              <a:rPr lang="en-US"/>
            </a:br>
            <a:r>
              <a:rPr lang="en-US"/>
              <a:t>Suppose the output price does not change.</a:t>
            </a:r>
            <a:br>
              <a:rPr lang="en-US"/>
            </a:br>
            <a:r>
              <a:rPr lang="en-US"/>
              <a:t>Then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p = 0 and profit-maximization</a:t>
            </a:r>
            <a:br>
              <a:rPr lang="en-US"/>
            </a:br>
            <a:r>
              <a:rPr lang="en-US"/>
              <a:t>implies                        ; </a:t>
            </a:r>
            <a:r>
              <a:rPr lang="en-US" i="1"/>
              <a:t>i.e</a:t>
            </a:r>
            <a:r>
              <a:rPr lang="en-US"/>
              <a:t>., a competitive</a:t>
            </a:r>
            <a:br>
              <a:rPr lang="en-US"/>
            </a:br>
            <a:r>
              <a:rPr lang="en-US"/>
              <a:t>firm’s input demand curve cannot slope</a:t>
            </a:r>
          </a:p>
          <a:p>
            <a:r>
              <a:rPr lang="en-US"/>
              <a:t>upward.</a:t>
            </a:r>
          </a:p>
        </p:txBody>
      </p:sp>
      <p:graphicFrame>
        <p:nvGraphicFramePr>
          <p:cNvPr id="110597" name="Object 5"/>
          <p:cNvGraphicFramePr>
            <a:graphicFrameLocks/>
          </p:cNvGraphicFramePr>
          <p:nvPr/>
        </p:nvGraphicFramePr>
        <p:xfrm>
          <a:off x="2124075" y="3790950"/>
          <a:ext cx="2651125" cy="311150"/>
        </p:xfrm>
        <a:graphic>
          <a:graphicData uri="http://schemas.openxmlformats.org/presentationml/2006/ole">
            <p:oleObj spid="_x0000_s110597" name="Equation" r:id="rId4" imgW="1523880" imgH="304560" progId="Equation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Iso-Profit Lines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$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iso-profit line</a:t>
            </a:r>
            <a:r>
              <a:rPr lang="en-US"/>
              <a:t> contains all the production plans that yield a profit level of $</a:t>
            </a:r>
            <a:r>
              <a:rPr lang="en-US">
                <a:latin typeface="Symbol" pitchFamily="18" charset="2"/>
              </a:rPr>
              <a:t>P </a:t>
            </a:r>
            <a:r>
              <a:rPr lang="en-US"/>
              <a:t>.</a:t>
            </a:r>
          </a:p>
          <a:p>
            <a:r>
              <a:rPr lang="en-US"/>
              <a:t>The equation of a $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 iso-profit line is</a:t>
            </a:r>
            <a:br>
              <a:rPr lang="en-US"/>
            </a:br>
            <a:endParaRPr lang="en-US"/>
          </a:p>
          <a:p>
            <a:r>
              <a:rPr lang="en-US"/>
              <a:t>I.e.</a:t>
            </a:r>
          </a:p>
        </p:txBody>
      </p:sp>
      <p:graphicFrame>
        <p:nvGraphicFramePr>
          <p:cNvPr id="14340" name="Object 4"/>
          <p:cNvGraphicFramePr>
            <a:graphicFrameLocks/>
          </p:cNvGraphicFramePr>
          <p:nvPr/>
        </p:nvGraphicFramePr>
        <p:xfrm>
          <a:off x="2054225" y="3838575"/>
          <a:ext cx="4675188" cy="533400"/>
        </p:xfrm>
        <a:graphic>
          <a:graphicData uri="http://schemas.openxmlformats.org/presentationml/2006/ole">
            <p:oleObj spid="_x0000_s14340" name="Equation" r:id="rId3" imgW="3543120" imgH="419040" progId="Equation.2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/>
          </p:cNvGraphicFramePr>
          <p:nvPr/>
        </p:nvGraphicFramePr>
        <p:xfrm>
          <a:off x="2262188" y="4691063"/>
          <a:ext cx="4591050" cy="1143000"/>
        </p:xfrm>
        <a:graphic>
          <a:graphicData uri="http://schemas.openxmlformats.org/presentationml/2006/ole">
            <p:oleObj spid="_x0000_s14341" name="Equation" r:id="rId4" imgW="3479760" imgH="888840" progId="Equation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Iso-Profit Lines</a:t>
            </a:r>
          </a:p>
        </p:txBody>
      </p:sp>
      <p:graphicFrame>
        <p:nvGraphicFramePr>
          <p:cNvPr id="15363" name="Object 3"/>
          <p:cNvGraphicFramePr>
            <a:graphicFrameLocks/>
          </p:cNvGraphicFramePr>
          <p:nvPr/>
        </p:nvGraphicFramePr>
        <p:xfrm>
          <a:off x="2051050" y="1104900"/>
          <a:ext cx="4430713" cy="1133475"/>
        </p:xfrm>
        <a:graphic>
          <a:graphicData uri="http://schemas.openxmlformats.org/presentationml/2006/ole">
            <p:oleObj spid="_x0000_s15363" name="Equation" r:id="rId3" imgW="3365280" imgH="888840" progId="Equation.2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41363" y="2327275"/>
            <a:ext cx="2887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has a slope of</a:t>
            </a:r>
          </a:p>
        </p:txBody>
      </p:sp>
      <p:graphicFrame>
        <p:nvGraphicFramePr>
          <p:cNvPr id="15365" name="Object 5"/>
          <p:cNvGraphicFramePr>
            <a:graphicFrameLocks/>
          </p:cNvGraphicFramePr>
          <p:nvPr/>
        </p:nvGraphicFramePr>
        <p:xfrm>
          <a:off x="3795713" y="2843213"/>
          <a:ext cx="1060450" cy="1123950"/>
        </p:xfrm>
        <a:graphic>
          <a:graphicData uri="http://schemas.openxmlformats.org/presentationml/2006/ole">
            <p:oleObj spid="_x0000_s15365" name="Equation" r:id="rId4" imgW="812520" imgH="888840" progId="Equation.2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41363" y="4017963"/>
            <a:ext cx="5097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a vertical intercept of</a:t>
            </a:r>
          </a:p>
        </p:txBody>
      </p:sp>
      <p:graphicFrame>
        <p:nvGraphicFramePr>
          <p:cNvPr id="15367" name="Object 7"/>
          <p:cNvGraphicFramePr>
            <a:graphicFrameLocks/>
          </p:cNvGraphicFramePr>
          <p:nvPr/>
        </p:nvGraphicFramePr>
        <p:xfrm>
          <a:off x="3211513" y="4700588"/>
          <a:ext cx="2185987" cy="1114425"/>
        </p:xfrm>
        <a:graphic>
          <a:graphicData uri="http://schemas.openxmlformats.org/presentationml/2006/ole">
            <p:oleObj spid="_x0000_s15367" name="Equation" r:id="rId5" imgW="1676160" imgH="888840" progId="Equation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Iso-Profit Lines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547813" y="1619250"/>
            <a:ext cx="0" cy="354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546225" y="5167313"/>
            <a:ext cx="4643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549400" y="3149600"/>
            <a:ext cx="3479800" cy="1828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549400" y="2717800"/>
            <a:ext cx="3479800" cy="1828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1549400" y="2298700"/>
            <a:ext cx="3479800" cy="1828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6392" name="Object 8"/>
          <p:cNvGraphicFramePr>
            <a:graphicFrameLocks/>
          </p:cNvGraphicFramePr>
          <p:nvPr/>
        </p:nvGraphicFramePr>
        <p:xfrm>
          <a:off x="5075238" y="2960688"/>
          <a:ext cx="1108075" cy="307975"/>
        </p:xfrm>
        <a:graphic>
          <a:graphicData uri="http://schemas.openxmlformats.org/presentationml/2006/ole">
            <p:oleObj spid="_x0000_s16392" name="Equation" r:id="rId3" imgW="1117440" imgH="317160" progId="Equation.2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/>
          </p:cNvGraphicFramePr>
          <p:nvPr/>
        </p:nvGraphicFramePr>
        <p:xfrm>
          <a:off x="5075238" y="2528888"/>
          <a:ext cx="1174750" cy="298450"/>
        </p:xfrm>
        <a:graphic>
          <a:graphicData uri="http://schemas.openxmlformats.org/presentationml/2006/ole">
            <p:oleObj spid="_x0000_s16393" name="Equation" r:id="rId4" imgW="1193760" imgH="317160" progId="Equation.2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/>
          </p:cNvGraphicFramePr>
          <p:nvPr/>
        </p:nvGraphicFramePr>
        <p:xfrm>
          <a:off x="5068888" y="2109788"/>
          <a:ext cx="1254125" cy="288925"/>
        </p:xfrm>
        <a:graphic>
          <a:graphicData uri="http://schemas.openxmlformats.org/presentationml/2006/ole">
            <p:oleObj spid="_x0000_s16394" name="Equation" r:id="rId5" imgW="1282680" imgH="317160" progId="Equation.2">
              <p:embed/>
            </p:oleObj>
          </a:graphicData>
        </a:graphic>
      </p:graphicFrame>
      <p:sp>
        <p:nvSpPr>
          <p:cNvPr id="16395" name="AutoShape 11"/>
          <p:cNvSpPr>
            <a:spLocks noChangeArrowheads="1"/>
          </p:cNvSpPr>
          <p:nvPr/>
        </p:nvSpPr>
        <p:spPr bwMode="auto">
          <a:xfrm rot="19920000">
            <a:off x="3300413" y="2427288"/>
            <a:ext cx="279400" cy="2111375"/>
          </a:xfrm>
          <a:prstGeom prst="upArrow">
            <a:avLst>
              <a:gd name="adj1" fmla="val 50000"/>
              <a:gd name="adj2" fmla="val 37780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 rot="19980000">
            <a:off x="1751013" y="1665288"/>
            <a:ext cx="1962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Increasing</a:t>
            </a:r>
            <a:br>
              <a:rPr lang="en-US" sz="2800"/>
            </a:br>
            <a:r>
              <a:rPr lang="en-US" sz="2800"/>
              <a:t>    profit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089025" y="15033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894388" y="51546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graphicFrame>
        <p:nvGraphicFramePr>
          <p:cNvPr id="16399" name="Object 15"/>
          <p:cNvGraphicFramePr>
            <a:graphicFrameLocks/>
          </p:cNvGraphicFramePr>
          <p:nvPr/>
        </p:nvGraphicFramePr>
        <p:xfrm>
          <a:off x="4429125" y="3694113"/>
          <a:ext cx="2314575" cy="879475"/>
        </p:xfrm>
        <a:graphic>
          <a:graphicData uri="http://schemas.openxmlformats.org/presentationml/2006/ole">
            <p:oleObj spid="_x0000_s16399" name="Equation" r:id="rId6" imgW="2323800" imgH="888840" progId="Equation.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problem is to locate the production plan that attains the highest possible iso-profit line, given the firm’s constraint on choices of production plans.</a:t>
            </a:r>
          </a:p>
          <a:p>
            <a:r>
              <a:rPr lang="en-US"/>
              <a:t>Q: What is this constraint?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problem is to locate the production plan that attains the highest possible iso-profit line, given the firm’s constraint on choices of production plans.</a:t>
            </a:r>
          </a:p>
          <a:p>
            <a:r>
              <a:rPr lang="en-US"/>
              <a:t>Q: What is this constraint?</a:t>
            </a:r>
          </a:p>
          <a:p>
            <a:r>
              <a:rPr lang="en-US"/>
              <a:t>A:  The production function.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Freeform 14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205288" y="4132263"/>
            <a:ext cx="21209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Technically</a:t>
            </a:r>
            <a:br>
              <a:rPr lang="en-US" sz="2800"/>
            </a:br>
            <a:r>
              <a:rPr lang="en-US" sz="2800"/>
              <a:t>inefficient</a:t>
            </a:r>
            <a:br>
              <a:rPr lang="en-US" sz="2800"/>
            </a:br>
            <a:r>
              <a:rPr lang="en-US" sz="2800"/>
              <a:t>plans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074863" y="1133475"/>
            <a:ext cx="6683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short-run production function and</a:t>
            </a:r>
            <a:br>
              <a:rPr lang="en-US" sz="2800"/>
            </a:br>
            <a:r>
              <a:rPr lang="en-US" sz="2800"/>
              <a:t>technology set for </a:t>
            </a:r>
          </a:p>
        </p:txBody>
      </p:sp>
      <p:graphicFrame>
        <p:nvGraphicFramePr>
          <p:cNvPr id="19468" name="Object 12"/>
          <p:cNvGraphicFramePr>
            <a:graphicFrameLocks/>
          </p:cNvGraphicFramePr>
          <p:nvPr/>
        </p:nvGraphicFramePr>
        <p:xfrm>
          <a:off x="5370513" y="1574800"/>
          <a:ext cx="1439862" cy="454025"/>
        </p:xfrm>
        <a:graphic>
          <a:graphicData uri="http://schemas.openxmlformats.org/presentationml/2006/ole">
            <p:oleObj spid="_x0000_s19468" name="Equation" r:id="rId3" imgW="1282680" imgH="419040" progId="Equation.2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/>
          </p:cNvGraphicFramePr>
          <p:nvPr/>
        </p:nvGraphicFramePr>
        <p:xfrm>
          <a:off x="6502400" y="2728913"/>
          <a:ext cx="2073275" cy="447675"/>
        </p:xfrm>
        <a:graphic>
          <a:graphicData uri="http://schemas.openxmlformats.org/presentationml/2006/ole">
            <p:oleObj spid="_x0000_s19474" name="Equation" r:id="rId4" imgW="19047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Freeform 22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0487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 rot="19920000">
            <a:off x="3300413" y="2427288"/>
            <a:ext cx="279400" cy="2111375"/>
          </a:xfrm>
          <a:prstGeom prst="upArrow">
            <a:avLst>
              <a:gd name="adj1" fmla="val 50000"/>
              <a:gd name="adj2" fmla="val 37780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 rot="19980000">
            <a:off x="1751013" y="1665288"/>
            <a:ext cx="1962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Increasing</a:t>
            </a:r>
            <a:br>
              <a:rPr lang="en-US" sz="2800"/>
            </a:br>
            <a:r>
              <a:rPr lang="en-US" sz="2800"/>
              <a:t>    profit</a:t>
            </a:r>
          </a:p>
        </p:txBody>
      </p:sp>
      <p:graphicFrame>
        <p:nvGraphicFramePr>
          <p:cNvPr id="20496" name="Object 16"/>
          <p:cNvGraphicFramePr>
            <a:graphicFrameLocks/>
          </p:cNvGraphicFramePr>
          <p:nvPr/>
        </p:nvGraphicFramePr>
        <p:xfrm>
          <a:off x="3952875" y="3646488"/>
          <a:ext cx="2314575" cy="879475"/>
        </p:xfrm>
        <a:graphic>
          <a:graphicData uri="http://schemas.openxmlformats.org/presentationml/2006/ole">
            <p:oleObj spid="_x0000_s20496" name="Equation" r:id="rId3" imgW="2323800" imgH="888840" progId="Equation.2">
              <p:embed/>
            </p:oleObj>
          </a:graphicData>
        </a:graphic>
      </p:graphicFrame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20498" name="Object 18"/>
          <p:cNvGraphicFramePr>
            <a:graphicFrameLocks/>
          </p:cNvGraphicFramePr>
          <p:nvPr/>
        </p:nvGraphicFramePr>
        <p:xfrm>
          <a:off x="6502400" y="2728913"/>
          <a:ext cx="2073275" cy="447675"/>
        </p:xfrm>
        <a:graphic>
          <a:graphicData uri="http://schemas.openxmlformats.org/presentationml/2006/ole">
            <p:oleObj spid="_x0000_s20498" name="Equation" r:id="rId4" imgW="1904760" imgH="419040" progId="Equation.2">
              <p:embed/>
            </p:oleObj>
          </a:graphicData>
        </a:graphic>
      </p:graphicFrame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1435100" y="2620963"/>
            <a:ext cx="4522788" cy="23764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1435100" y="2173288"/>
            <a:ext cx="4551363" cy="2392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1435100" y="1770063"/>
            <a:ext cx="4522788" cy="23764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0503" name="Object 23"/>
          <p:cNvGraphicFramePr>
            <a:graphicFrameLocks/>
          </p:cNvGraphicFramePr>
          <p:nvPr/>
        </p:nvGraphicFramePr>
        <p:xfrm>
          <a:off x="6042025" y="2455863"/>
          <a:ext cx="1108075" cy="307975"/>
        </p:xfrm>
        <a:graphic>
          <a:graphicData uri="http://schemas.openxmlformats.org/presentationml/2006/ole">
            <p:oleObj spid="_x0000_s20503" name="Equation" r:id="rId5" imgW="1117440" imgH="317160" progId="Equation.2">
              <p:embed/>
            </p:oleObj>
          </a:graphicData>
        </a:graphic>
      </p:graphicFrame>
      <p:graphicFrame>
        <p:nvGraphicFramePr>
          <p:cNvPr id="20504" name="Object 24"/>
          <p:cNvGraphicFramePr>
            <a:graphicFrameLocks/>
          </p:cNvGraphicFramePr>
          <p:nvPr/>
        </p:nvGraphicFramePr>
        <p:xfrm>
          <a:off x="6042025" y="2038350"/>
          <a:ext cx="1174750" cy="298450"/>
        </p:xfrm>
        <a:graphic>
          <a:graphicData uri="http://schemas.openxmlformats.org/presentationml/2006/ole">
            <p:oleObj spid="_x0000_s20504" name="Equation" r:id="rId6" imgW="1193760" imgH="317160" progId="Equation.2">
              <p:embed/>
            </p:oleObj>
          </a:graphicData>
        </a:graphic>
      </p:graphicFrame>
      <p:graphicFrame>
        <p:nvGraphicFramePr>
          <p:cNvPr id="20505" name="Object 25"/>
          <p:cNvGraphicFramePr>
            <a:graphicFrameLocks/>
          </p:cNvGraphicFramePr>
          <p:nvPr/>
        </p:nvGraphicFramePr>
        <p:xfrm>
          <a:off x="6037263" y="1633538"/>
          <a:ext cx="1254125" cy="288925"/>
        </p:xfrm>
        <a:graphic>
          <a:graphicData uri="http://schemas.openxmlformats.org/presentationml/2006/ole">
            <p:oleObj spid="_x0000_s20505" name="Equation" r:id="rId7" imgW="1282680" imgH="317160" progId="Equation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7" name="Freeform 23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1511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1435100" y="2620963"/>
            <a:ext cx="4522788" cy="23764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1435100" y="2173288"/>
            <a:ext cx="4551363" cy="2392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1435100" y="1770063"/>
            <a:ext cx="4522788" cy="23764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1516" name="Object 12"/>
          <p:cNvGraphicFramePr>
            <a:graphicFrameLocks/>
          </p:cNvGraphicFramePr>
          <p:nvPr/>
        </p:nvGraphicFramePr>
        <p:xfrm>
          <a:off x="6042025" y="2455863"/>
          <a:ext cx="1108075" cy="307975"/>
        </p:xfrm>
        <a:graphic>
          <a:graphicData uri="http://schemas.openxmlformats.org/presentationml/2006/ole">
            <p:oleObj spid="_x0000_s21516" name="Equation" r:id="rId3" imgW="1117440" imgH="317160" progId="Equation.2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/>
          </p:cNvGraphicFramePr>
          <p:nvPr/>
        </p:nvGraphicFramePr>
        <p:xfrm>
          <a:off x="6042025" y="2038350"/>
          <a:ext cx="1174750" cy="298450"/>
        </p:xfrm>
        <a:graphic>
          <a:graphicData uri="http://schemas.openxmlformats.org/presentationml/2006/ole">
            <p:oleObj spid="_x0000_s21517" name="Equation" r:id="rId4" imgW="1193760" imgH="317160" progId="Equation.2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/>
          </p:cNvGraphicFramePr>
          <p:nvPr/>
        </p:nvGraphicFramePr>
        <p:xfrm>
          <a:off x="6037263" y="1633538"/>
          <a:ext cx="1254125" cy="288925"/>
        </p:xfrm>
        <a:graphic>
          <a:graphicData uri="http://schemas.openxmlformats.org/presentationml/2006/ole">
            <p:oleObj spid="_x0000_s21518" name="Equation" r:id="rId5" imgW="1282680" imgH="317160" progId="Equation.2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/>
          </p:cNvGraphicFramePr>
          <p:nvPr/>
        </p:nvGraphicFramePr>
        <p:xfrm>
          <a:off x="6453188" y="2979738"/>
          <a:ext cx="2314575" cy="879475"/>
        </p:xfrm>
        <a:graphic>
          <a:graphicData uri="http://schemas.openxmlformats.org/presentationml/2006/ole">
            <p:oleObj spid="_x0000_s21519" name="Equation" r:id="rId6" imgW="2323800" imgH="888840" progId="Equation.2">
              <p:embed/>
            </p:oleObj>
          </a:graphicData>
        </a:graphic>
      </p:graphicFrame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403600" y="35353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1401763" y="35353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3289300" y="34163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33512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1370013" y="3463925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1525" name="Object 21"/>
          <p:cNvGraphicFramePr>
            <a:graphicFrameLocks/>
          </p:cNvGraphicFramePr>
          <p:nvPr/>
        </p:nvGraphicFramePr>
        <p:xfrm>
          <a:off x="3244850" y="5626100"/>
          <a:ext cx="357188" cy="530225"/>
        </p:xfrm>
        <a:graphic>
          <a:graphicData uri="http://schemas.openxmlformats.org/presentationml/2006/ole">
            <p:oleObj spid="_x0000_s21525" name="Equation" r:id="rId7" imgW="368280" imgH="545760" progId="Equation.2">
              <p:embed/>
            </p:oleObj>
          </a:graphicData>
        </a:graphic>
      </p:graphicFrame>
      <p:graphicFrame>
        <p:nvGraphicFramePr>
          <p:cNvPr id="21526" name="Object 22"/>
          <p:cNvGraphicFramePr>
            <a:graphicFrameLocks/>
          </p:cNvGraphicFramePr>
          <p:nvPr/>
        </p:nvGraphicFramePr>
        <p:xfrm>
          <a:off x="1027113" y="3197225"/>
          <a:ext cx="334962" cy="509588"/>
        </p:xfrm>
        <a:graphic>
          <a:graphicData uri="http://schemas.openxmlformats.org/presentationml/2006/ole">
            <p:oleObj spid="_x0000_s21526" name="Equation" r:id="rId8" imgW="355320" imgH="533160" progId="Equation.2">
              <p:embed/>
            </p:oleObj>
          </a:graphicData>
        </a:graphic>
      </p:graphicFrame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Freeform 22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2535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22539" name="Object 11"/>
          <p:cNvGraphicFramePr>
            <a:graphicFrameLocks/>
          </p:cNvGraphicFramePr>
          <p:nvPr/>
        </p:nvGraphicFramePr>
        <p:xfrm>
          <a:off x="6453188" y="2979738"/>
          <a:ext cx="2314575" cy="879475"/>
        </p:xfrm>
        <a:graphic>
          <a:graphicData uri="http://schemas.openxmlformats.org/presentationml/2006/ole">
            <p:oleObj spid="_x0000_s22539" name="Equation" r:id="rId3" imgW="2323800" imgH="888840" progId="Equation.2">
              <p:embed/>
            </p:oleObj>
          </a:graphicData>
        </a:graphic>
      </p:graphicFrame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908175" y="966788"/>
            <a:ext cx="6735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Given p, w</a:t>
            </a:r>
            <a:r>
              <a:rPr lang="en-US" sz="2800" baseline="-25000"/>
              <a:t>1</a:t>
            </a:r>
            <a:r>
              <a:rPr lang="en-US" sz="2800"/>
              <a:t> and                 the short-run</a:t>
            </a:r>
            <a:br>
              <a:rPr lang="en-US" sz="2800"/>
            </a:br>
            <a:r>
              <a:rPr lang="en-US" sz="2800"/>
              <a:t>profit-maximizing plan is  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1435100" y="2173288"/>
            <a:ext cx="4551363" cy="2392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2555" name="Object 27"/>
          <p:cNvGraphicFramePr>
            <a:graphicFrameLocks/>
          </p:cNvGraphicFramePr>
          <p:nvPr/>
        </p:nvGraphicFramePr>
        <p:xfrm>
          <a:off x="6042025" y="2038350"/>
          <a:ext cx="1174750" cy="298450"/>
        </p:xfrm>
        <a:graphic>
          <a:graphicData uri="http://schemas.openxmlformats.org/presentationml/2006/ole">
            <p:oleObj spid="_x0000_s22555" name="Equation" r:id="rId4" imgW="1193760" imgH="317160" progId="Equation.2">
              <p:embed/>
            </p:oleObj>
          </a:graphicData>
        </a:graphic>
      </p:graphicFrame>
      <p:graphicFrame>
        <p:nvGraphicFramePr>
          <p:cNvPr id="22558" name="Object 30"/>
          <p:cNvGraphicFramePr>
            <a:graphicFrameLocks/>
          </p:cNvGraphicFramePr>
          <p:nvPr/>
        </p:nvGraphicFramePr>
        <p:xfrm>
          <a:off x="3244850" y="5626100"/>
          <a:ext cx="357188" cy="530225"/>
        </p:xfrm>
        <a:graphic>
          <a:graphicData uri="http://schemas.openxmlformats.org/presentationml/2006/ole">
            <p:oleObj spid="_x0000_s22558" name="Equation" r:id="rId5" imgW="368280" imgH="545760" progId="Equation.2">
              <p:embed/>
            </p:oleObj>
          </a:graphicData>
        </a:graphic>
      </p:graphicFrame>
      <p:graphicFrame>
        <p:nvGraphicFramePr>
          <p:cNvPr id="22559" name="Object 31"/>
          <p:cNvGraphicFramePr>
            <a:graphicFrameLocks/>
          </p:cNvGraphicFramePr>
          <p:nvPr/>
        </p:nvGraphicFramePr>
        <p:xfrm>
          <a:off x="1027113" y="3197225"/>
          <a:ext cx="334962" cy="509588"/>
        </p:xfrm>
        <a:graphic>
          <a:graphicData uri="http://schemas.openxmlformats.org/presentationml/2006/ole">
            <p:oleObj spid="_x0000_s22559" name="Equation" r:id="rId6" imgW="355320" imgH="533160" progId="Equation.2">
              <p:embed/>
            </p:oleObj>
          </a:graphicData>
        </a:graphic>
      </p:graphicFrame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3403600" y="3563938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1401763" y="35353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33512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1370013" y="3463925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3289300" y="34163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2564" name="Object 36"/>
          <p:cNvGraphicFramePr>
            <a:graphicFrameLocks/>
          </p:cNvGraphicFramePr>
          <p:nvPr/>
        </p:nvGraphicFramePr>
        <p:xfrm>
          <a:off x="4768850" y="1036638"/>
          <a:ext cx="1444625" cy="444500"/>
        </p:xfrm>
        <a:graphic>
          <a:graphicData uri="http://schemas.openxmlformats.org/presentationml/2006/ole">
            <p:oleObj spid="_x0000_s22564" name="Equation" r:id="rId7" imgW="1295280" imgH="419040" progId="Equation.2">
              <p:embed/>
            </p:oleObj>
          </a:graphicData>
        </a:graphic>
      </p:graphicFrame>
      <p:graphicFrame>
        <p:nvGraphicFramePr>
          <p:cNvPr id="22565" name="Object 37"/>
          <p:cNvGraphicFramePr>
            <a:graphicFrameLocks/>
          </p:cNvGraphicFramePr>
          <p:nvPr/>
        </p:nvGraphicFramePr>
        <p:xfrm>
          <a:off x="6324600" y="1331913"/>
          <a:ext cx="1944688" cy="569912"/>
        </p:xfrm>
        <a:graphic>
          <a:graphicData uri="http://schemas.openxmlformats.org/presentationml/2006/ole">
            <p:oleObj spid="_x0000_s22565" name="Equation" r:id="rId8" imgW="175248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500"/>
            <a:ext cx="7772400" cy="4457700"/>
          </a:xfrm>
          <a:noFill/>
          <a:ln/>
        </p:spPr>
        <p:txBody>
          <a:bodyPr/>
          <a:lstStyle/>
          <a:p>
            <a:r>
              <a:rPr lang="en-US"/>
              <a:t>A firm uses inputs j = 1…,m to make products i = 1,…n.</a:t>
            </a:r>
          </a:p>
          <a:p>
            <a:r>
              <a:rPr lang="en-US"/>
              <a:t>Output levels are y</a:t>
            </a:r>
            <a:r>
              <a:rPr lang="en-US" baseline="-25000"/>
              <a:t>1</a:t>
            </a:r>
            <a:r>
              <a:rPr lang="en-US"/>
              <a:t>,…,y</a:t>
            </a:r>
            <a:r>
              <a:rPr lang="en-US" baseline="-25000"/>
              <a:t>n</a:t>
            </a:r>
            <a:r>
              <a:rPr lang="en-US"/>
              <a:t>.</a:t>
            </a:r>
          </a:p>
          <a:p>
            <a:r>
              <a:rPr lang="en-US"/>
              <a:t>Input levels are x</a:t>
            </a:r>
            <a:r>
              <a:rPr lang="en-US" baseline="-25000"/>
              <a:t>1</a:t>
            </a:r>
            <a:r>
              <a:rPr lang="en-US"/>
              <a:t>,…,x</a:t>
            </a:r>
            <a:r>
              <a:rPr lang="en-US" baseline="-25000"/>
              <a:t>m</a:t>
            </a:r>
            <a:r>
              <a:rPr lang="en-US"/>
              <a:t>.</a:t>
            </a:r>
          </a:p>
          <a:p>
            <a:r>
              <a:rPr lang="en-US"/>
              <a:t>Product prices are p</a:t>
            </a:r>
            <a:r>
              <a:rPr lang="en-US" baseline="-25000"/>
              <a:t>1</a:t>
            </a:r>
            <a:r>
              <a:rPr lang="en-US"/>
              <a:t>,…,p</a:t>
            </a:r>
            <a:r>
              <a:rPr lang="en-US" baseline="-25000"/>
              <a:t>n</a:t>
            </a:r>
            <a:r>
              <a:rPr lang="en-US"/>
              <a:t>.</a:t>
            </a:r>
          </a:p>
          <a:p>
            <a:r>
              <a:rPr lang="en-US"/>
              <a:t>Input prices are w</a:t>
            </a:r>
            <a:r>
              <a:rPr lang="en-US" baseline="-25000"/>
              <a:t>1</a:t>
            </a:r>
            <a:r>
              <a:rPr lang="en-US"/>
              <a:t>,…,w</a:t>
            </a:r>
            <a:r>
              <a:rPr lang="en-US" baseline="-25000"/>
              <a:t>m.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Freeform 23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3559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23563" name="Object 11"/>
          <p:cNvGraphicFramePr>
            <a:graphicFrameLocks/>
          </p:cNvGraphicFramePr>
          <p:nvPr/>
        </p:nvGraphicFramePr>
        <p:xfrm>
          <a:off x="6453188" y="2979738"/>
          <a:ext cx="2314575" cy="879475"/>
        </p:xfrm>
        <a:graphic>
          <a:graphicData uri="http://schemas.openxmlformats.org/presentationml/2006/ole">
            <p:oleObj spid="_x0000_s23563" name="Equation" r:id="rId3" imgW="2323800" imgH="888840" progId="Equation.2">
              <p:embed/>
            </p:oleObj>
          </a:graphicData>
        </a:graphic>
      </p:graphicFrame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908175" y="966788"/>
            <a:ext cx="6735763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Given p, w</a:t>
            </a:r>
            <a:r>
              <a:rPr lang="en-US" sz="2800" baseline="-25000"/>
              <a:t>1</a:t>
            </a:r>
            <a:r>
              <a:rPr lang="en-US" sz="2800"/>
              <a:t> and                 the short-run</a:t>
            </a:r>
            <a:br>
              <a:rPr lang="en-US" sz="2800"/>
            </a:br>
            <a:r>
              <a:rPr lang="en-US" sz="2800"/>
              <a:t>profit-maximizing plan is  </a:t>
            </a:r>
            <a:br>
              <a:rPr lang="en-US" sz="2800"/>
            </a:br>
            <a:r>
              <a:rPr lang="en-US" sz="2800"/>
              <a:t>And the maximum</a:t>
            </a:r>
            <a:br>
              <a:rPr lang="en-US" sz="2800"/>
            </a:br>
            <a:r>
              <a:rPr lang="en-US" sz="2800"/>
              <a:t>possible profit</a:t>
            </a:r>
            <a:br>
              <a:rPr lang="en-US" sz="2800"/>
            </a:br>
            <a:r>
              <a:rPr lang="en-US" sz="2800"/>
              <a:t>is </a:t>
            </a:r>
          </a:p>
        </p:txBody>
      </p:sp>
      <p:graphicFrame>
        <p:nvGraphicFramePr>
          <p:cNvPr id="23572" name="Object 20"/>
          <p:cNvGraphicFramePr>
            <a:graphicFrameLocks/>
          </p:cNvGraphicFramePr>
          <p:nvPr/>
        </p:nvGraphicFramePr>
        <p:xfrm>
          <a:off x="4768850" y="1036638"/>
          <a:ext cx="1444625" cy="444500"/>
        </p:xfrm>
        <a:graphic>
          <a:graphicData uri="http://schemas.openxmlformats.org/presentationml/2006/ole">
            <p:oleObj spid="_x0000_s23572" name="Equation" r:id="rId4" imgW="1295280" imgH="419040" progId="Equation.2">
              <p:embed/>
            </p:oleObj>
          </a:graphicData>
        </a:graphic>
      </p:graphicFrame>
      <p:graphicFrame>
        <p:nvGraphicFramePr>
          <p:cNvPr id="23573" name="Object 21"/>
          <p:cNvGraphicFramePr>
            <a:graphicFrameLocks/>
          </p:cNvGraphicFramePr>
          <p:nvPr/>
        </p:nvGraphicFramePr>
        <p:xfrm>
          <a:off x="6324600" y="1331913"/>
          <a:ext cx="1944688" cy="569912"/>
        </p:xfrm>
        <a:graphic>
          <a:graphicData uri="http://schemas.openxmlformats.org/presentationml/2006/ole">
            <p:oleObj spid="_x0000_s23573" name="Equation" r:id="rId5" imgW="1752480" imgH="545760" progId="Equation.2">
              <p:embed/>
            </p:oleObj>
          </a:graphicData>
        </a:graphic>
      </p:graphicFrame>
      <p:graphicFrame>
        <p:nvGraphicFramePr>
          <p:cNvPr id="23574" name="Object 22"/>
          <p:cNvGraphicFramePr>
            <a:graphicFrameLocks/>
          </p:cNvGraphicFramePr>
          <p:nvPr/>
        </p:nvGraphicFramePr>
        <p:xfrm>
          <a:off x="2419350" y="2822575"/>
          <a:ext cx="560388" cy="279400"/>
        </p:xfrm>
        <a:graphic>
          <a:graphicData uri="http://schemas.openxmlformats.org/presentationml/2006/ole">
            <p:oleObj spid="_x0000_s23574" name="Equation" r:id="rId6" imgW="596880" imgH="317160" progId="Equation.2">
              <p:embed/>
            </p:oleObj>
          </a:graphicData>
        </a:graphic>
      </p:graphicFrame>
      <p:sp>
        <p:nvSpPr>
          <p:cNvPr id="23576" name="Line 24"/>
          <p:cNvSpPr>
            <a:spLocks noChangeShapeType="1"/>
          </p:cNvSpPr>
          <p:nvPr/>
        </p:nvSpPr>
        <p:spPr bwMode="auto">
          <a:xfrm flipV="1">
            <a:off x="1435100" y="2173288"/>
            <a:ext cx="4551363" cy="2392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3577" name="Object 25"/>
          <p:cNvGraphicFramePr>
            <a:graphicFrameLocks/>
          </p:cNvGraphicFramePr>
          <p:nvPr/>
        </p:nvGraphicFramePr>
        <p:xfrm>
          <a:off x="6042025" y="2038350"/>
          <a:ext cx="1174750" cy="298450"/>
        </p:xfrm>
        <a:graphic>
          <a:graphicData uri="http://schemas.openxmlformats.org/presentationml/2006/ole">
            <p:oleObj spid="_x0000_s23577" name="Equation" r:id="rId7" imgW="1193760" imgH="317160" progId="Equation.2">
              <p:embed/>
            </p:oleObj>
          </a:graphicData>
        </a:graphic>
      </p:graphicFrame>
      <p:graphicFrame>
        <p:nvGraphicFramePr>
          <p:cNvPr id="23578" name="Object 26"/>
          <p:cNvGraphicFramePr>
            <a:graphicFrameLocks/>
          </p:cNvGraphicFramePr>
          <p:nvPr/>
        </p:nvGraphicFramePr>
        <p:xfrm>
          <a:off x="3244850" y="5626100"/>
          <a:ext cx="357188" cy="530225"/>
        </p:xfrm>
        <a:graphic>
          <a:graphicData uri="http://schemas.openxmlformats.org/presentationml/2006/ole">
            <p:oleObj spid="_x0000_s23578" name="Equation" r:id="rId8" imgW="368280" imgH="545760" progId="Equation.2">
              <p:embed/>
            </p:oleObj>
          </a:graphicData>
        </a:graphic>
      </p:graphicFrame>
      <p:graphicFrame>
        <p:nvGraphicFramePr>
          <p:cNvPr id="23579" name="Object 27"/>
          <p:cNvGraphicFramePr>
            <a:graphicFrameLocks/>
          </p:cNvGraphicFramePr>
          <p:nvPr/>
        </p:nvGraphicFramePr>
        <p:xfrm>
          <a:off x="1027113" y="3197225"/>
          <a:ext cx="334962" cy="509588"/>
        </p:xfrm>
        <a:graphic>
          <a:graphicData uri="http://schemas.openxmlformats.org/presentationml/2006/ole">
            <p:oleObj spid="_x0000_s23579" name="Equation" r:id="rId9" imgW="355320" imgH="533160" progId="Equation.2">
              <p:embed/>
            </p:oleObj>
          </a:graphicData>
        </a:graphic>
      </p:graphicFrame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3403600" y="3563938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1401763" y="35353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33512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1370013" y="3463925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3289300" y="34163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" name="Freeform 20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4583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24587" name="Object 11"/>
          <p:cNvGraphicFramePr>
            <a:graphicFrameLocks/>
          </p:cNvGraphicFramePr>
          <p:nvPr/>
        </p:nvGraphicFramePr>
        <p:xfrm>
          <a:off x="6453188" y="2979738"/>
          <a:ext cx="2314575" cy="879475"/>
        </p:xfrm>
        <a:graphic>
          <a:graphicData uri="http://schemas.openxmlformats.org/presentationml/2006/ole">
            <p:oleObj spid="_x0000_s24587" name="Equation" r:id="rId3" imgW="2323800" imgH="888840" progId="Equation.2">
              <p:embed/>
            </p:oleObj>
          </a:graphicData>
        </a:graphic>
      </p:graphicFrame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550988" y="942975"/>
            <a:ext cx="74263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At the short-run profit-maximizing plan, the slopes of the short-run production function and the maximal</a:t>
            </a:r>
            <a:br>
              <a:rPr lang="en-US" sz="2800"/>
            </a:br>
            <a:r>
              <a:rPr lang="en-US" sz="2800"/>
              <a:t>iso-profit line are</a:t>
            </a:r>
            <a:br>
              <a:rPr lang="en-US" sz="2800"/>
            </a:br>
            <a:r>
              <a:rPr lang="en-US" sz="2800"/>
              <a:t>equal.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1435100" y="2173288"/>
            <a:ext cx="4551363" cy="2392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4600" name="Object 24"/>
          <p:cNvGraphicFramePr>
            <a:graphicFrameLocks/>
          </p:cNvGraphicFramePr>
          <p:nvPr/>
        </p:nvGraphicFramePr>
        <p:xfrm>
          <a:off x="6042025" y="2038350"/>
          <a:ext cx="1174750" cy="298450"/>
        </p:xfrm>
        <a:graphic>
          <a:graphicData uri="http://schemas.openxmlformats.org/presentationml/2006/ole">
            <p:oleObj spid="_x0000_s24600" name="Equation" r:id="rId4" imgW="1193760" imgH="317160" progId="Equation.2">
              <p:embed/>
            </p:oleObj>
          </a:graphicData>
        </a:graphic>
      </p:graphicFrame>
      <p:graphicFrame>
        <p:nvGraphicFramePr>
          <p:cNvPr id="24601" name="Object 25"/>
          <p:cNvGraphicFramePr>
            <a:graphicFrameLocks/>
          </p:cNvGraphicFramePr>
          <p:nvPr/>
        </p:nvGraphicFramePr>
        <p:xfrm>
          <a:off x="3244850" y="5626100"/>
          <a:ext cx="357188" cy="530225"/>
        </p:xfrm>
        <a:graphic>
          <a:graphicData uri="http://schemas.openxmlformats.org/presentationml/2006/ole">
            <p:oleObj spid="_x0000_s24601" name="Equation" r:id="rId5" imgW="368280" imgH="545760" progId="Equation.2">
              <p:embed/>
            </p:oleObj>
          </a:graphicData>
        </a:graphic>
      </p:graphicFrame>
      <p:graphicFrame>
        <p:nvGraphicFramePr>
          <p:cNvPr id="24602" name="Object 26"/>
          <p:cNvGraphicFramePr>
            <a:graphicFrameLocks/>
          </p:cNvGraphicFramePr>
          <p:nvPr/>
        </p:nvGraphicFramePr>
        <p:xfrm>
          <a:off x="1027113" y="3197225"/>
          <a:ext cx="334962" cy="509588"/>
        </p:xfrm>
        <a:graphic>
          <a:graphicData uri="http://schemas.openxmlformats.org/presentationml/2006/ole">
            <p:oleObj spid="_x0000_s24602" name="Equation" r:id="rId6" imgW="355320" imgH="533160" progId="Equation.2">
              <p:embed/>
            </p:oleObj>
          </a:graphicData>
        </a:graphic>
      </p:graphicFrame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403600" y="3563938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1401763" y="35353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33512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1370013" y="3463925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3289300" y="34163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Freeform 21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5607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25611" name="Object 11"/>
          <p:cNvGraphicFramePr>
            <a:graphicFrameLocks/>
          </p:cNvGraphicFramePr>
          <p:nvPr/>
        </p:nvGraphicFramePr>
        <p:xfrm>
          <a:off x="6453188" y="2979738"/>
          <a:ext cx="2314575" cy="879475"/>
        </p:xfrm>
        <a:graphic>
          <a:graphicData uri="http://schemas.openxmlformats.org/presentationml/2006/ole">
            <p:oleObj spid="_x0000_s25611" name="Equation" r:id="rId3" imgW="2323800" imgH="888840" progId="Equation.2">
              <p:embed/>
            </p:oleObj>
          </a:graphicData>
        </a:graphic>
      </p:graphicFrame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550988" y="942975"/>
            <a:ext cx="74263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At the short-run profit-maximizing plan, the slopes of the short-run production function and the maximal</a:t>
            </a:r>
            <a:br>
              <a:rPr lang="en-US" sz="2800"/>
            </a:br>
            <a:r>
              <a:rPr lang="en-US" sz="2800"/>
              <a:t>iso-profit line are</a:t>
            </a:r>
            <a:br>
              <a:rPr lang="en-US" sz="2800"/>
            </a:br>
            <a:r>
              <a:rPr lang="en-US" sz="2800"/>
              <a:t>equal.</a:t>
            </a:r>
          </a:p>
        </p:txBody>
      </p:sp>
      <p:graphicFrame>
        <p:nvGraphicFramePr>
          <p:cNvPr id="25620" name="Object 20"/>
          <p:cNvGraphicFramePr>
            <a:graphicFrameLocks/>
          </p:cNvGraphicFramePr>
          <p:nvPr/>
        </p:nvGraphicFramePr>
        <p:xfrm>
          <a:off x="3860800" y="3505200"/>
          <a:ext cx="2060575" cy="1535113"/>
        </p:xfrm>
        <a:graphic>
          <a:graphicData uri="http://schemas.openxmlformats.org/presentationml/2006/ole">
            <p:oleObj spid="_x0000_s25620" name="Equation" r:id="rId4" imgW="2082600" imgH="1562040" progId="Equation.2">
              <p:embed/>
            </p:oleObj>
          </a:graphicData>
        </a:graphic>
      </p:graphicFrame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435100" y="2173288"/>
            <a:ext cx="4551363" cy="2392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5623" name="Object 23"/>
          <p:cNvGraphicFramePr>
            <a:graphicFrameLocks/>
          </p:cNvGraphicFramePr>
          <p:nvPr/>
        </p:nvGraphicFramePr>
        <p:xfrm>
          <a:off x="6042025" y="2038350"/>
          <a:ext cx="1174750" cy="298450"/>
        </p:xfrm>
        <a:graphic>
          <a:graphicData uri="http://schemas.openxmlformats.org/presentationml/2006/ole">
            <p:oleObj spid="_x0000_s25623" name="Equation" r:id="rId5" imgW="1193760" imgH="317160" progId="Equation.2">
              <p:embed/>
            </p:oleObj>
          </a:graphicData>
        </a:graphic>
      </p:graphicFrame>
      <p:graphicFrame>
        <p:nvGraphicFramePr>
          <p:cNvPr id="25624" name="Object 24"/>
          <p:cNvGraphicFramePr>
            <a:graphicFrameLocks/>
          </p:cNvGraphicFramePr>
          <p:nvPr/>
        </p:nvGraphicFramePr>
        <p:xfrm>
          <a:off x="3244850" y="5626100"/>
          <a:ext cx="357188" cy="530225"/>
        </p:xfrm>
        <a:graphic>
          <a:graphicData uri="http://schemas.openxmlformats.org/presentationml/2006/ole">
            <p:oleObj spid="_x0000_s25624" name="Equation" r:id="rId6" imgW="368280" imgH="545760" progId="Equation.2">
              <p:embed/>
            </p:oleObj>
          </a:graphicData>
        </a:graphic>
      </p:graphicFrame>
      <p:graphicFrame>
        <p:nvGraphicFramePr>
          <p:cNvPr id="25625" name="Object 25"/>
          <p:cNvGraphicFramePr>
            <a:graphicFrameLocks/>
          </p:cNvGraphicFramePr>
          <p:nvPr/>
        </p:nvGraphicFramePr>
        <p:xfrm>
          <a:off x="1027113" y="3197225"/>
          <a:ext cx="334962" cy="509588"/>
        </p:xfrm>
        <a:graphic>
          <a:graphicData uri="http://schemas.openxmlformats.org/presentationml/2006/ole">
            <p:oleObj spid="_x0000_s25625" name="Equation" r:id="rId7" imgW="355320" imgH="533160" progId="Equation.2">
              <p:embed/>
            </p:oleObj>
          </a:graphicData>
        </a:graphic>
      </p:graphicFrame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403600" y="3563938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H="1">
            <a:off x="1401763" y="35353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33512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1370013" y="3463925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289300" y="34163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</a:t>
            </a:r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2208213" y="1271588"/>
          <a:ext cx="4691062" cy="895350"/>
        </p:xfrm>
        <a:graphic>
          <a:graphicData uri="http://schemas.openxmlformats.org/presentationml/2006/ole">
            <p:oleObj spid="_x0000_s26627" name="Equation" r:id="rId3" imgW="4584600" imgH="888840" progId="Equation.2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/>
          </p:cNvGraphicFramePr>
          <p:nvPr/>
        </p:nvGraphicFramePr>
        <p:xfrm>
          <a:off x="455613" y="2565400"/>
          <a:ext cx="1185862" cy="412750"/>
        </p:xfrm>
        <a:graphic>
          <a:graphicData uri="http://schemas.openxmlformats.org/presentationml/2006/ole">
            <p:oleObj spid="_x0000_s26628" name="Equation" r:id="rId4" imgW="1168200" imgH="419040" progId="Equation.2">
              <p:embed/>
            </p:oleObj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60363" y="2422525"/>
            <a:ext cx="865028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  </a:t>
            </a:r>
            <a:r>
              <a:rPr lang="en-US"/>
              <a:t>is the </a:t>
            </a:r>
            <a:r>
              <a:rPr lang="en-US">
                <a:solidFill>
                  <a:schemeClr val="tx2"/>
                </a:solidFill>
              </a:rPr>
              <a:t>marginal revenue product of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input 1</a:t>
            </a:r>
            <a:r>
              <a:rPr lang="en-US"/>
              <a:t>, the rate at which revenue increases</a:t>
            </a:r>
            <a:br>
              <a:rPr lang="en-US"/>
            </a:br>
            <a:r>
              <a:rPr lang="en-US"/>
              <a:t>with the amount used of input 1.</a:t>
            </a:r>
          </a:p>
          <a:p>
            <a:r>
              <a:rPr lang="en-US"/>
              <a:t>If                      then profit increases with x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If                      then profit decreases with x</a:t>
            </a:r>
            <a:r>
              <a:rPr lang="en-US" baseline="-25000"/>
              <a:t>1</a:t>
            </a:r>
            <a:r>
              <a:rPr lang="en-US"/>
              <a:t>.</a:t>
            </a:r>
            <a:r>
              <a:rPr lang="en-US" sz="2800"/>
              <a:t> </a:t>
            </a:r>
          </a:p>
        </p:txBody>
      </p:sp>
      <p:graphicFrame>
        <p:nvGraphicFramePr>
          <p:cNvPr id="26630" name="Object 6"/>
          <p:cNvGraphicFramePr>
            <a:graphicFrameLocks/>
          </p:cNvGraphicFramePr>
          <p:nvPr/>
        </p:nvGraphicFramePr>
        <p:xfrm>
          <a:off x="935038" y="4017963"/>
          <a:ext cx="2027237" cy="403225"/>
        </p:xfrm>
        <a:graphic>
          <a:graphicData uri="http://schemas.openxmlformats.org/presentationml/2006/ole">
            <p:oleObj spid="_x0000_s26630" name="Equation" r:id="rId5" imgW="2006280" imgH="419040" progId="Equation.2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/>
          </p:cNvGraphicFramePr>
          <p:nvPr/>
        </p:nvGraphicFramePr>
        <p:xfrm>
          <a:off x="935038" y="4518025"/>
          <a:ext cx="2027237" cy="403225"/>
        </p:xfrm>
        <a:graphic>
          <a:graphicData uri="http://schemas.openxmlformats.org/presentationml/2006/ole">
            <p:oleObj spid="_x0000_s26631" name="Equation" r:id="rId6" imgW="200628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Profit-Maximization; A Cobb-Douglas Example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12800" y="1493838"/>
            <a:ext cx="67643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Suppose the short-run production</a:t>
            </a:r>
            <a:br>
              <a:rPr lang="en-US"/>
            </a:br>
            <a:r>
              <a:rPr lang="en-US"/>
              <a:t>function is</a:t>
            </a:r>
          </a:p>
        </p:txBody>
      </p:sp>
      <p:graphicFrame>
        <p:nvGraphicFramePr>
          <p:cNvPr id="27652" name="Object 4"/>
          <p:cNvGraphicFramePr>
            <a:graphicFrameLocks/>
          </p:cNvGraphicFramePr>
          <p:nvPr/>
        </p:nvGraphicFramePr>
        <p:xfrm>
          <a:off x="3090863" y="1947863"/>
          <a:ext cx="2259012" cy="609600"/>
        </p:xfrm>
        <a:graphic>
          <a:graphicData uri="http://schemas.openxmlformats.org/presentationml/2006/ole">
            <p:oleObj spid="_x0000_s27652" name="Equation" r:id="rId3" imgW="1955520" imgH="545760" progId="Equation.2">
              <p:embed/>
            </p:oleObj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60425" y="2684463"/>
            <a:ext cx="7207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marginal product of the variable</a:t>
            </a:r>
            <a:br>
              <a:rPr lang="en-US"/>
            </a:br>
            <a:r>
              <a:rPr lang="en-US"/>
              <a:t>input 1 is</a:t>
            </a:r>
          </a:p>
        </p:txBody>
      </p:sp>
      <p:graphicFrame>
        <p:nvGraphicFramePr>
          <p:cNvPr id="27654" name="Object 6"/>
          <p:cNvGraphicFramePr>
            <a:graphicFrameLocks/>
          </p:cNvGraphicFramePr>
          <p:nvPr/>
        </p:nvGraphicFramePr>
        <p:xfrm>
          <a:off x="2981325" y="3254375"/>
          <a:ext cx="4464050" cy="1008063"/>
        </p:xfrm>
        <a:graphic>
          <a:graphicData uri="http://schemas.openxmlformats.org/presentationml/2006/ole">
            <p:oleObj spid="_x0000_s27654" name="Equation" r:id="rId4" imgW="3873240" imgH="914400" progId="Equation.2">
              <p:embed/>
            </p:oleObj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860425" y="4279900"/>
            <a:ext cx="6799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profit-maximizing condition is</a:t>
            </a:r>
          </a:p>
        </p:txBody>
      </p:sp>
      <p:graphicFrame>
        <p:nvGraphicFramePr>
          <p:cNvPr id="27656" name="Object 8"/>
          <p:cNvGraphicFramePr>
            <a:graphicFrameLocks/>
          </p:cNvGraphicFramePr>
          <p:nvPr/>
        </p:nvGraphicFramePr>
        <p:xfrm>
          <a:off x="971550" y="4827588"/>
          <a:ext cx="6873875" cy="869950"/>
        </p:xfrm>
        <a:graphic>
          <a:graphicData uri="http://schemas.openxmlformats.org/presentationml/2006/ole">
            <p:oleObj spid="_x0000_s27656" name="Equation" r:id="rId5" imgW="6006960" imgH="825480" progId="Equation.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Profit-Maximization; A Cobb-Douglas Example</a:t>
            </a:r>
          </a:p>
        </p:txBody>
      </p:sp>
      <p:graphicFrame>
        <p:nvGraphicFramePr>
          <p:cNvPr id="28675" name="Object 3"/>
          <p:cNvGraphicFramePr>
            <a:graphicFrameLocks/>
          </p:cNvGraphicFramePr>
          <p:nvPr/>
        </p:nvGraphicFramePr>
        <p:xfrm>
          <a:off x="2514600" y="1379538"/>
          <a:ext cx="3498850" cy="869950"/>
        </p:xfrm>
        <a:graphic>
          <a:graphicData uri="http://schemas.openxmlformats.org/presentationml/2006/ole">
            <p:oleObj spid="_x0000_s28675" name="Equation" r:id="rId3" imgW="3073320" imgH="825480" progId="Equation.2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60425" y="1493838"/>
            <a:ext cx="1652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Solving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51550" y="1493838"/>
            <a:ext cx="236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x</a:t>
            </a:r>
            <a:r>
              <a:rPr lang="en-US" baseline="-25000"/>
              <a:t>1</a:t>
            </a:r>
            <a:r>
              <a:rPr lang="en-US"/>
              <a:t> gives</a:t>
            </a:r>
          </a:p>
        </p:txBody>
      </p:sp>
      <p:graphicFrame>
        <p:nvGraphicFramePr>
          <p:cNvPr id="28678" name="Object 6"/>
          <p:cNvGraphicFramePr>
            <a:graphicFrameLocks/>
          </p:cNvGraphicFramePr>
          <p:nvPr/>
        </p:nvGraphicFramePr>
        <p:xfrm>
          <a:off x="2600325" y="2214563"/>
          <a:ext cx="3089275" cy="1049337"/>
        </p:xfrm>
        <a:graphic>
          <a:graphicData uri="http://schemas.openxmlformats.org/presentationml/2006/ole">
            <p:oleObj spid="_x0000_s28678" name="Equation" r:id="rId4" imgW="2717640" imgH="990360" progId="Equation.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Profit-Maximization; A Cobb-Douglas Example</a:t>
            </a:r>
          </a:p>
        </p:txBody>
      </p:sp>
      <p:graphicFrame>
        <p:nvGraphicFramePr>
          <p:cNvPr id="29699" name="Object 3"/>
          <p:cNvGraphicFramePr>
            <a:graphicFrameLocks/>
          </p:cNvGraphicFramePr>
          <p:nvPr/>
        </p:nvGraphicFramePr>
        <p:xfrm>
          <a:off x="2514600" y="1379538"/>
          <a:ext cx="3498850" cy="869950"/>
        </p:xfrm>
        <a:graphic>
          <a:graphicData uri="http://schemas.openxmlformats.org/presentationml/2006/ole">
            <p:oleObj spid="_x0000_s29699" name="Equation" r:id="rId3" imgW="3073320" imgH="825480" progId="Equation.2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60425" y="1493838"/>
            <a:ext cx="1652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Solving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51550" y="1493838"/>
            <a:ext cx="236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x</a:t>
            </a:r>
            <a:r>
              <a:rPr lang="en-US" baseline="-25000"/>
              <a:t>1</a:t>
            </a:r>
            <a:r>
              <a:rPr lang="en-US"/>
              <a:t> gives</a:t>
            </a:r>
          </a:p>
        </p:txBody>
      </p:sp>
      <p:graphicFrame>
        <p:nvGraphicFramePr>
          <p:cNvPr id="29702" name="Object 6"/>
          <p:cNvGraphicFramePr>
            <a:graphicFrameLocks/>
          </p:cNvGraphicFramePr>
          <p:nvPr/>
        </p:nvGraphicFramePr>
        <p:xfrm>
          <a:off x="2600325" y="2214563"/>
          <a:ext cx="3089275" cy="1049337"/>
        </p:xfrm>
        <a:graphic>
          <a:graphicData uri="http://schemas.openxmlformats.org/presentationml/2006/ole">
            <p:oleObj spid="_x0000_s29702" name="Equation" r:id="rId4" imgW="2717640" imgH="990360" progId="Equation.2">
              <p:embed/>
            </p:oleObj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884238" y="33750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That is,</a:t>
            </a:r>
          </a:p>
        </p:txBody>
      </p:sp>
      <p:graphicFrame>
        <p:nvGraphicFramePr>
          <p:cNvPr id="29704" name="Object 8"/>
          <p:cNvGraphicFramePr>
            <a:graphicFrameLocks/>
          </p:cNvGraphicFramePr>
          <p:nvPr/>
        </p:nvGraphicFramePr>
        <p:xfrm>
          <a:off x="2822575" y="3449638"/>
          <a:ext cx="2740025" cy="1104900"/>
        </p:xfrm>
        <a:graphic>
          <a:graphicData uri="http://schemas.openxmlformats.org/presentationml/2006/ole">
            <p:oleObj spid="_x0000_s29704" name="Equation" r:id="rId5" imgW="2412720" imgH="1041120" progId="Equation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Profit-Maximization; A Cobb-Douglas Example</a:t>
            </a:r>
          </a:p>
        </p:txBody>
      </p:sp>
      <p:graphicFrame>
        <p:nvGraphicFramePr>
          <p:cNvPr id="30723" name="Object 3"/>
          <p:cNvGraphicFramePr>
            <a:graphicFrameLocks/>
          </p:cNvGraphicFramePr>
          <p:nvPr/>
        </p:nvGraphicFramePr>
        <p:xfrm>
          <a:off x="2514600" y="1379538"/>
          <a:ext cx="3498850" cy="869950"/>
        </p:xfrm>
        <a:graphic>
          <a:graphicData uri="http://schemas.openxmlformats.org/presentationml/2006/ole">
            <p:oleObj spid="_x0000_s30723" name="Equation" r:id="rId3" imgW="3073320" imgH="825480" progId="Equation.2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60425" y="1493838"/>
            <a:ext cx="1652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Solving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51550" y="1493838"/>
            <a:ext cx="236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x</a:t>
            </a:r>
            <a:r>
              <a:rPr lang="en-US" baseline="-25000"/>
              <a:t>1</a:t>
            </a:r>
            <a:r>
              <a:rPr lang="en-US"/>
              <a:t> gives</a:t>
            </a:r>
          </a:p>
        </p:txBody>
      </p:sp>
      <p:graphicFrame>
        <p:nvGraphicFramePr>
          <p:cNvPr id="30726" name="Object 6"/>
          <p:cNvGraphicFramePr>
            <a:graphicFrameLocks/>
          </p:cNvGraphicFramePr>
          <p:nvPr/>
        </p:nvGraphicFramePr>
        <p:xfrm>
          <a:off x="2600325" y="2214563"/>
          <a:ext cx="3089275" cy="1049337"/>
        </p:xfrm>
        <a:graphic>
          <a:graphicData uri="http://schemas.openxmlformats.org/presentationml/2006/ole">
            <p:oleObj spid="_x0000_s30726" name="Equation" r:id="rId4" imgW="2717640" imgH="990360" progId="Equation.2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884238" y="33750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That is,</a:t>
            </a:r>
          </a:p>
        </p:txBody>
      </p:sp>
      <p:graphicFrame>
        <p:nvGraphicFramePr>
          <p:cNvPr id="30728" name="Object 8"/>
          <p:cNvGraphicFramePr>
            <a:graphicFrameLocks/>
          </p:cNvGraphicFramePr>
          <p:nvPr/>
        </p:nvGraphicFramePr>
        <p:xfrm>
          <a:off x="2822575" y="3449638"/>
          <a:ext cx="2740025" cy="1104900"/>
        </p:xfrm>
        <a:graphic>
          <a:graphicData uri="http://schemas.openxmlformats.org/presentationml/2006/ole">
            <p:oleObj spid="_x0000_s30728" name="Equation" r:id="rId5" imgW="2412720" imgH="1041120" progId="Equation.2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908050" y="5051425"/>
            <a:ext cx="657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</a:t>
            </a:r>
          </a:p>
        </p:txBody>
      </p:sp>
      <p:graphicFrame>
        <p:nvGraphicFramePr>
          <p:cNvPr id="30730" name="Object 10"/>
          <p:cNvGraphicFramePr>
            <a:graphicFrameLocks/>
          </p:cNvGraphicFramePr>
          <p:nvPr/>
        </p:nvGraphicFramePr>
        <p:xfrm>
          <a:off x="2000250" y="4660900"/>
          <a:ext cx="5792788" cy="1330325"/>
        </p:xfrm>
        <a:graphic>
          <a:graphicData uri="http://schemas.openxmlformats.org/presentationml/2006/ole">
            <p:oleObj spid="_x0000_s30730" name="Equation" r:id="rId6" imgW="5117760" imgH="1269720" progId="Equation.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Profit-Maximization; A Cobb-Douglas Example</a:t>
            </a:r>
          </a:p>
        </p:txBody>
      </p:sp>
      <p:graphicFrame>
        <p:nvGraphicFramePr>
          <p:cNvPr id="31747" name="Object 3"/>
          <p:cNvGraphicFramePr>
            <a:graphicFrameLocks/>
          </p:cNvGraphicFramePr>
          <p:nvPr/>
        </p:nvGraphicFramePr>
        <p:xfrm>
          <a:off x="1085850" y="1549400"/>
          <a:ext cx="3278188" cy="1160463"/>
        </p:xfrm>
        <a:graphic>
          <a:graphicData uri="http://schemas.openxmlformats.org/presentationml/2006/ole">
            <p:oleObj spid="_x0000_s31747" name="Equation" r:id="rId3" imgW="2908080" imgH="1117440" progId="Equation.2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908550" y="1922463"/>
            <a:ext cx="3660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is the firm’s</a:t>
            </a:r>
            <a:br>
              <a:rPr lang="en-US"/>
            </a:br>
            <a:r>
              <a:rPr lang="en-US"/>
              <a:t>short-run demand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884238" y="2898775"/>
            <a:ext cx="7545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for input 1 when the level of input 2 is fixed at       units. </a:t>
            </a:r>
          </a:p>
        </p:txBody>
      </p:sp>
      <p:graphicFrame>
        <p:nvGraphicFramePr>
          <p:cNvPr id="31750" name="Object 6"/>
          <p:cNvGraphicFramePr>
            <a:graphicFrameLocks/>
          </p:cNvGraphicFramePr>
          <p:nvPr/>
        </p:nvGraphicFramePr>
        <p:xfrm>
          <a:off x="2625725" y="3509963"/>
          <a:ext cx="436563" cy="428625"/>
        </p:xfrm>
        <a:graphic>
          <a:graphicData uri="http://schemas.openxmlformats.org/presentationml/2006/ole">
            <p:oleObj spid="_x0000_s31750" name="Equation" r:id="rId4" imgW="39348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Profit-Maximization; A Cobb-Douglas Example</a:t>
            </a:r>
          </a:p>
        </p:txBody>
      </p:sp>
      <p:graphicFrame>
        <p:nvGraphicFramePr>
          <p:cNvPr id="32771" name="Object 3"/>
          <p:cNvGraphicFramePr>
            <a:graphicFrameLocks/>
          </p:cNvGraphicFramePr>
          <p:nvPr/>
        </p:nvGraphicFramePr>
        <p:xfrm>
          <a:off x="1085850" y="1549400"/>
          <a:ext cx="3278188" cy="1160463"/>
        </p:xfrm>
        <a:graphic>
          <a:graphicData uri="http://schemas.openxmlformats.org/presentationml/2006/ole">
            <p:oleObj spid="_x0000_s32771" name="Equation" r:id="rId3" imgW="2908080" imgH="1117440" progId="Equation.2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908550" y="1922463"/>
            <a:ext cx="3660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is the firm’s</a:t>
            </a:r>
            <a:br>
              <a:rPr lang="en-US"/>
            </a:br>
            <a:r>
              <a:rPr lang="en-US"/>
              <a:t>short-run demand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84238" y="2898775"/>
            <a:ext cx="7545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for input 1 when the level of input 2 is fixed at       units. </a:t>
            </a:r>
          </a:p>
        </p:txBody>
      </p:sp>
      <p:graphicFrame>
        <p:nvGraphicFramePr>
          <p:cNvPr id="32774" name="Object 6"/>
          <p:cNvGraphicFramePr>
            <a:graphicFrameLocks/>
          </p:cNvGraphicFramePr>
          <p:nvPr/>
        </p:nvGraphicFramePr>
        <p:xfrm>
          <a:off x="2625725" y="3509963"/>
          <a:ext cx="436563" cy="428625"/>
        </p:xfrm>
        <a:graphic>
          <a:graphicData uri="http://schemas.openxmlformats.org/presentationml/2006/ole">
            <p:oleObj spid="_x0000_s32774" name="Equation" r:id="rId4" imgW="393480" imgH="419040" progId="Equation.2">
              <p:embed/>
            </p:oleObj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60425" y="4017963"/>
            <a:ext cx="786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firm’s short-run output level is thus</a:t>
            </a:r>
          </a:p>
        </p:txBody>
      </p:sp>
      <p:graphicFrame>
        <p:nvGraphicFramePr>
          <p:cNvPr id="32776" name="Object 8"/>
          <p:cNvGraphicFramePr>
            <a:graphicFrameLocks/>
          </p:cNvGraphicFramePr>
          <p:nvPr/>
        </p:nvGraphicFramePr>
        <p:xfrm>
          <a:off x="989013" y="4576763"/>
          <a:ext cx="5873750" cy="1220787"/>
        </p:xfrm>
        <a:graphic>
          <a:graphicData uri="http://schemas.openxmlformats.org/presentationml/2006/ole">
            <p:oleObj spid="_x0000_s32776" name="Equation" r:id="rId5" imgW="510516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Competitive Firm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competitive firm </a:t>
            </a:r>
            <a:r>
              <a:rPr lang="en-US">
                <a:solidFill>
                  <a:schemeClr val="tx2"/>
                </a:solidFill>
              </a:rPr>
              <a:t>takes</a:t>
            </a:r>
            <a:r>
              <a:rPr lang="en-US"/>
              <a:t> all output prices p</a:t>
            </a:r>
            <a:r>
              <a:rPr lang="en-US" baseline="-25000"/>
              <a:t>1</a:t>
            </a:r>
            <a:r>
              <a:rPr lang="en-US"/>
              <a:t>,…,p</a:t>
            </a:r>
            <a:r>
              <a:rPr lang="en-US" baseline="-25000"/>
              <a:t>n</a:t>
            </a:r>
            <a:r>
              <a:rPr lang="en-US"/>
              <a:t> and all input prices w</a:t>
            </a:r>
            <a:r>
              <a:rPr lang="en-US" baseline="-25000"/>
              <a:t>1</a:t>
            </a:r>
            <a:r>
              <a:rPr lang="en-US"/>
              <a:t>,…,w</a:t>
            </a:r>
            <a:r>
              <a:rPr lang="en-US" baseline="-25000"/>
              <a:t>m</a:t>
            </a:r>
            <a:r>
              <a:rPr lang="en-US"/>
              <a:t> as given constants.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happens to the short-run profit-maximizing production plan as the output price p changes?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graphicFrame>
        <p:nvGraphicFramePr>
          <p:cNvPr id="34819" name="Object 3"/>
          <p:cNvGraphicFramePr>
            <a:graphicFrameLocks/>
          </p:cNvGraphicFramePr>
          <p:nvPr/>
        </p:nvGraphicFramePr>
        <p:xfrm>
          <a:off x="1717675" y="2295525"/>
          <a:ext cx="4430713" cy="1133475"/>
        </p:xfrm>
        <a:graphic>
          <a:graphicData uri="http://schemas.openxmlformats.org/presentationml/2006/ole">
            <p:oleObj spid="_x0000_s34819" name="Equation" r:id="rId3" imgW="3365280" imgH="888840" progId="Equation.2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8488" y="1589088"/>
            <a:ext cx="8137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equation of a short-run iso-profit line</a:t>
            </a:r>
            <a:br>
              <a:rPr lang="en-US"/>
            </a:br>
            <a:r>
              <a:rPr lang="en-US"/>
              <a:t>is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3738" y="3684588"/>
            <a:ext cx="78851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 an increase in p causes</a:t>
            </a:r>
            <a:br>
              <a:rPr lang="en-US"/>
            </a:br>
            <a:r>
              <a:rPr lang="en-US"/>
              <a:t>   --  a reduction in the slope, and</a:t>
            </a:r>
          </a:p>
          <a:p>
            <a:r>
              <a:rPr lang="en-US"/>
              <a:t>   --  a reduction in the vertical intercept.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4" name="Freeform 24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35847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1435100" y="2044700"/>
            <a:ext cx="5637213" cy="29622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1435100" y="1611313"/>
            <a:ext cx="5637213" cy="2963862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1435100" y="1193800"/>
            <a:ext cx="5637213" cy="29622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5851" name="Object 11"/>
          <p:cNvGraphicFramePr>
            <a:graphicFrameLocks/>
          </p:cNvGraphicFramePr>
          <p:nvPr/>
        </p:nvGraphicFramePr>
        <p:xfrm>
          <a:off x="7113588" y="1874838"/>
          <a:ext cx="1108075" cy="307975"/>
        </p:xfrm>
        <a:graphic>
          <a:graphicData uri="http://schemas.openxmlformats.org/presentationml/2006/ole">
            <p:oleObj spid="_x0000_s35851" name="Equation" r:id="rId3" imgW="1117440" imgH="317160" progId="Equation.2">
              <p:embed/>
            </p:oleObj>
          </a:graphicData>
        </a:graphic>
      </p:graphicFrame>
      <p:graphicFrame>
        <p:nvGraphicFramePr>
          <p:cNvPr id="35852" name="Object 12"/>
          <p:cNvGraphicFramePr>
            <a:graphicFrameLocks/>
          </p:cNvGraphicFramePr>
          <p:nvPr/>
        </p:nvGraphicFramePr>
        <p:xfrm>
          <a:off x="7113588" y="1457325"/>
          <a:ext cx="1174750" cy="298450"/>
        </p:xfrm>
        <a:graphic>
          <a:graphicData uri="http://schemas.openxmlformats.org/presentationml/2006/ole">
            <p:oleObj spid="_x0000_s35852" name="Equation" r:id="rId4" imgW="1193760" imgH="317160" progId="Equation.2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/>
          </p:cNvGraphicFramePr>
          <p:nvPr/>
        </p:nvGraphicFramePr>
        <p:xfrm>
          <a:off x="7108825" y="1052513"/>
          <a:ext cx="1254125" cy="288925"/>
        </p:xfrm>
        <a:graphic>
          <a:graphicData uri="http://schemas.openxmlformats.org/presentationml/2006/ole">
            <p:oleObj spid="_x0000_s35853" name="Equation" r:id="rId5" imgW="1282680" imgH="317160" progId="Equation.2">
              <p:embed/>
            </p:oleObj>
          </a:graphicData>
        </a:graphic>
      </p:graphicFrame>
      <p:graphicFrame>
        <p:nvGraphicFramePr>
          <p:cNvPr id="35854" name="Object 14"/>
          <p:cNvGraphicFramePr>
            <a:graphicFrameLocks/>
          </p:cNvGraphicFramePr>
          <p:nvPr/>
        </p:nvGraphicFramePr>
        <p:xfrm>
          <a:off x="3952875" y="3646488"/>
          <a:ext cx="2314575" cy="879475"/>
        </p:xfrm>
        <a:graphic>
          <a:graphicData uri="http://schemas.openxmlformats.org/presentationml/2006/ole">
            <p:oleObj spid="_x0000_s35854" name="Equation" r:id="rId6" imgW="2323800" imgH="888840" progId="Equation.2">
              <p:embed/>
            </p:oleObj>
          </a:graphicData>
        </a:graphic>
      </p:graphicFrame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35856" name="Object 16"/>
          <p:cNvGraphicFramePr>
            <a:graphicFrameLocks/>
          </p:cNvGraphicFramePr>
          <p:nvPr/>
        </p:nvGraphicFramePr>
        <p:xfrm>
          <a:off x="6502400" y="2576513"/>
          <a:ext cx="2073275" cy="447675"/>
        </p:xfrm>
        <a:graphic>
          <a:graphicData uri="http://schemas.openxmlformats.org/presentationml/2006/ole">
            <p:oleObj spid="_x0000_s35856" name="Equation" r:id="rId7" imgW="1904760" imgH="419040" progId="Equation.2">
              <p:embed/>
            </p:oleObj>
          </a:graphicData>
        </a:graphic>
      </p:graphicFrame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460750" y="35734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1439863" y="35734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3327400" y="345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33893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1" name="Oval 21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5862" name="Object 22"/>
          <p:cNvGraphicFramePr>
            <a:graphicFrameLocks/>
          </p:cNvGraphicFramePr>
          <p:nvPr/>
        </p:nvGraphicFramePr>
        <p:xfrm>
          <a:off x="3282950" y="5626100"/>
          <a:ext cx="357188" cy="530225"/>
        </p:xfrm>
        <a:graphic>
          <a:graphicData uri="http://schemas.openxmlformats.org/presentationml/2006/ole">
            <p:oleObj spid="_x0000_s35862" name="Equation" r:id="rId8" imgW="368280" imgH="545760" progId="Equation.2">
              <p:embed/>
            </p:oleObj>
          </a:graphicData>
        </a:graphic>
      </p:graphicFrame>
      <p:graphicFrame>
        <p:nvGraphicFramePr>
          <p:cNvPr id="35863" name="Object 23"/>
          <p:cNvGraphicFramePr>
            <a:graphicFrameLocks/>
          </p:cNvGraphicFramePr>
          <p:nvPr/>
        </p:nvGraphicFramePr>
        <p:xfrm>
          <a:off x="1027113" y="3225800"/>
          <a:ext cx="334962" cy="509588"/>
        </p:xfrm>
        <a:graphic>
          <a:graphicData uri="http://schemas.openxmlformats.org/presentationml/2006/ole">
            <p:oleObj spid="_x0000_s35863" name="Equation" r:id="rId9" imgW="355320" imgH="533160" progId="Equation.2">
              <p:embed/>
            </p:oleObj>
          </a:graphicData>
        </a:graphic>
      </p:graphicFrame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8" name="Freeform 24"/>
          <p:cNvSpPr>
            <a:spLocks/>
          </p:cNvSpPr>
          <p:nvPr/>
        </p:nvSpPr>
        <p:spPr bwMode="auto">
          <a:xfrm>
            <a:off x="1447800" y="2844800"/>
            <a:ext cx="4902200" cy="271780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3088" y="1712"/>
              </a:cxn>
              <a:cxn ang="0">
                <a:pos x="0" y="1712"/>
              </a:cxn>
              <a:cxn ang="0">
                <a:pos x="104" y="1504"/>
              </a:cxn>
              <a:cxn ang="0">
                <a:pos x="200" y="1376"/>
              </a:cxn>
              <a:cxn ang="0">
                <a:pos x="288" y="1240"/>
              </a:cxn>
              <a:cxn ang="0">
                <a:pos x="400" y="1104"/>
              </a:cxn>
              <a:cxn ang="0">
                <a:pos x="592" y="936"/>
              </a:cxn>
              <a:cxn ang="0">
                <a:pos x="776" y="792"/>
              </a:cxn>
              <a:cxn ang="0">
                <a:pos x="952" y="672"/>
              </a:cxn>
              <a:cxn ang="0">
                <a:pos x="1144" y="568"/>
              </a:cxn>
              <a:cxn ang="0">
                <a:pos x="1376" y="432"/>
              </a:cxn>
              <a:cxn ang="0">
                <a:pos x="1608" y="344"/>
              </a:cxn>
              <a:cxn ang="0">
                <a:pos x="1848" y="248"/>
              </a:cxn>
              <a:cxn ang="0">
                <a:pos x="2128" y="168"/>
              </a:cxn>
              <a:cxn ang="0">
                <a:pos x="2400" y="96"/>
              </a:cxn>
              <a:cxn ang="0">
                <a:pos x="2672" y="48"/>
              </a:cxn>
              <a:cxn ang="0">
                <a:pos x="2896" y="8"/>
              </a:cxn>
              <a:cxn ang="0">
                <a:pos x="3088" y="0"/>
              </a:cxn>
            </a:cxnLst>
            <a:rect l="0" t="0" r="r" b="b"/>
            <a:pathLst>
              <a:path w="3088" h="1712">
                <a:moveTo>
                  <a:pt x="3088" y="0"/>
                </a:moveTo>
                <a:lnTo>
                  <a:pt x="3088" y="1712"/>
                </a:lnTo>
                <a:lnTo>
                  <a:pt x="0" y="1712"/>
                </a:lnTo>
                <a:lnTo>
                  <a:pt x="104" y="1504"/>
                </a:lnTo>
                <a:lnTo>
                  <a:pt x="200" y="1376"/>
                </a:lnTo>
                <a:lnTo>
                  <a:pt x="288" y="1240"/>
                </a:lnTo>
                <a:lnTo>
                  <a:pt x="400" y="1104"/>
                </a:lnTo>
                <a:lnTo>
                  <a:pt x="592" y="936"/>
                </a:lnTo>
                <a:lnTo>
                  <a:pt x="776" y="792"/>
                </a:lnTo>
                <a:lnTo>
                  <a:pt x="952" y="672"/>
                </a:lnTo>
                <a:lnTo>
                  <a:pt x="1144" y="568"/>
                </a:lnTo>
                <a:lnTo>
                  <a:pt x="1376" y="432"/>
                </a:lnTo>
                <a:lnTo>
                  <a:pt x="1608" y="344"/>
                </a:lnTo>
                <a:lnTo>
                  <a:pt x="1848" y="248"/>
                </a:lnTo>
                <a:lnTo>
                  <a:pt x="2128" y="168"/>
                </a:lnTo>
                <a:lnTo>
                  <a:pt x="2400" y="96"/>
                </a:lnTo>
                <a:lnTo>
                  <a:pt x="2672" y="48"/>
                </a:lnTo>
                <a:lnTo>
                  <a:pt x="2896" y="8"/>
                </a:lnTo>
                <a:lnTo>
                  <a:pt x="3088" y="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36871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1435100" y="1943100"/>
            <a:ext cx="5878513" cy="2336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6876" name="Object 12"/>
          <p:cNvGraphicFramePr>
            <a:graphicFrameLocks/>
          </p:cNvGraphicFramePr>
          <p:nvPr/>
        </p:nvGraphicFramePr>
        <p:xfrm>
          <a:off x="3933825" y="4237038"/>
          <a:ext cx="2314575" cy="879475"/>
        </p:xfrm>
        <a:graphic>
          <a:graphicData uri="http://schemas.openxmlformats.org/presentationml/2006/ole">
            <p:oleObj spid="_x0000_s36876" name="Equation" r:id="rId3" imgW="2323800" imgH="888840" progId="Equation.2">
              <p:embed/>
            </p:oleObj>
          </a:graphicData>
        </a:graphic>
      </p:graphicFrame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36878" name="Object 14"/>
          <p:cNvGraphicFramePr>
            <a:graphicFrameLocks/>
          </p:cNvGraphicFramePr>
          <p:nvPr/>
        </p:nvGraphicFramePr>
        <p:xfrm>
          <a:off x="6502400" y="2576513"/>
          <a:ext cx="2073275" cy="447675"/>
        </p:xfrm>
        <a:graphic>
          <a:graphicData uri="http://schemas.openxmlformats.org/presentationml/2006/ole">
            <p:oleObj spid="_x0000_s36878" name="Equation" r:id="rId4" imgW="1904760" imgH="419040" progId="Equation.2">
              <p:embed/>
            </p:oleObj>
          </a:graphicData>
        </a:graphic>
      </p:graphicFrame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1435100" y="2359025"/>
            <a:ext cx="5878513" cy="2336800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1435100" y="2774950"/>
            <a:ext cx="5878513" cy="233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3460750" y="35734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1439863" y="35734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3" name="Oval 19"/>
          <p:cNvSpPr>
            <a:spLocks noChangeArrowheads="1"/>
          </p:cNvSpPr>
          <p:nvPr/>
        </p:nvSpPr>
        <p:spPr bwMode="auto">
          <a:xfrm>
            <a:off x="3327400" y="345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4" name="Oval 20"/>
          <p:cNvSpPr>
            <a:spLocks noChangeArrowheads="1"/>
          </p:cNvSpPr>
          <p:nvPr/>
        </p:nvSpPr>
        <p:spPr bwMode="auto">
          <a:xfrm>
            <a:off x="33893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6886" name="Object 22"/>
          <p:cNvGraphicFramePr>
            <a:graphicFrameLocks/>
          </p:cNvGraphicFramePr>
          <p:nvPr/>
        </p:nvGraphicFramePr>
        <p:xfrm>
          <a:off x="3282950" y="5626100"/>
          <a:ext cx="357188" cy="530225"/>
        </p:xfrm>
        <a:graphic>
          <a:graphicData uri="http://schemas.openxmlformats.org/presentationml/2006/ole">
            <p:oleObj spid="_x0000_s36886" name="Equation" r:id="rId5" imgW="368280" imgH="545760" progId="Equation.2">
              <p:embed/>
            </p:oleObj>
          </a:graphicData>
        </a:graphic>
      </p:graphicFrame>
      <p:graphicFrame>
        <p:nvGraphicFramePr>
          <p:cNvPr id="36887" name="Object 23"/>
          <p:cNvGraphicFramePr>
            <a:graphicFrameLocks/>
          </p:cNvGraphicFramePr>
          <p:nvPr/>
        </p:nvGraphicFramePr>
        <p:xfrm>
          <a:off x="1027113" y="3225800"/>
          <a:ext cx="334962" cy="509588"/>
        </p:xfrm>
        <a:graphic>
          <a:graphicData uri="http://schemas.openxmlformats.org/presentationml/2006/ole">
            <p:oleObj spid="_x0000_s36887" name="Equation" r:id="rId6" imgW="355320" imgH="533160" progId="Equation.2">
              <p:embed/>
            </p:oleObj>
          </a:graphicData>
        </a:graphic>
      </p:graphicFrame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37894" name="Freeform 6"/>
          <p:cNvSpPr>
            <a:spLocks/>
          </p:cNvSpPr>
          <p:nvPr/>
        </p:nvSpPr>
        <p:spPr bwMode="auto">
          <a:xfrm>
            <a:off x="1457325" y="2809875"/>
            <a:ext cx="4821238" cy="2773363"/>
          </a:xfrm>
          <a:custGeom>
            <a:avLst/>
            <a:gdLst/>
            <a:ahLst/>
            <a:cxnLst>
              <a:cxn ang="0">
                <a:pos x="18" y="1674"/>
              </a:cxn>
              <a:cxn ang="0">
                <a:pos x="60" y="1608"/>
              </a:cxn>
              <a:cxn ang="0">
                <a:pos x="84" y="1554"/>
              </a:cxn>
              <a:cxn ang="0">
                <a:pos x="120" y="1494"/>
              </a:cxn>
              <a:cxn ang="0">
                <a:pos x="156" y="1440"/>
              </a:cxn>
              <a:cxn ang="0">
                <a:pos x="192" y="1380"/>
              </a:cxn>
              <a:cxn ang="0">
                <a:pos x="240" y="1320"/>
              </a:cxn>
              <a:cxn ang="0">
                <a:pos x="270" y="1272"/>
              </a:cxn>
              <a:cxn ang="0">
                <a:pos x="312" y="1224"/>
              </a:cxn>
              <a:cxn ang="0">
                <a:pos x="366" y="1182"/>
              </a:cxn>
              <a:cxn ang="0">
                <a:pos x="402" y="1140"/>
              </a:cxn>
              <a:cxn ang="0">
                <a:pos x="462" y="1104"/>
              </a:cxn>
              <a:cxn ang="0">
                <a:pos x="510" y="1056"/>
              </a:cxn>
              <a:cxn ang="0">
                <a:pos x="558" y="996"/>
              </a:cxn>
              <a:cxn ang="0">
                <a:pos x="618" y="936"/>
              </a:cxn>
              <a:cxn ang="0">
                <a:pos x="678" y="888"/>
              </a:cxn>
              <a:cxn ang="0">
                <a:pos x="732" y="846"/>
              </a:cxn>
              <a:cxn ang="0">
                <a:pos x="798" y="804"/>
              </a:cxn>
              <a:cxn ang="0">
                <a:pos x="852" y="756"/>
              </a:cxn>
              <a:cxn ang="0">
                <a:pos x="906" y="720"/>
              </a:cxn>
              <a:cxn ang="0">
                <a:pos x="960" y="684"/>
              </a:cxn>
              <a:cxn ang="0">
                <a:pos x="1026" y="648"/>
              </a:cxn>
              <a:cxn ang="0">
                <a:pos x="1092" y="618"/>
              </a:cxn>
              <a:cxn ang="0">
                <a:pos x="1152" y="582"/>
              </a:cxn>
              <a:cxn ang="0">
                <a:pos x="1212" y="540"/>
              </a:cxn>
              <a:cxn ang="0">
                <a:pos x="1254" y="480"/>
              </a:cxn>
              <a:cxn ang="0">
                <a:pos x="1350" y="462"/>
              </a:cxn>
              <a:cxn ang="0">
                <a:pos x="1446" y="444"/>
              </a:cxn>
              <a:cxn ang="0">
                <a:pos x="1512" y="408"/>
              </a:cxn>
              <a:cxn ang="0">
                <a:pos x="1578" y="372"/>
              </a:cxn>
              <a:cxn ang="0">
                <a:pos x="1650" y="348"/>
              </a:cxn>
              <a:cxn ang="0">
                <a:pos x="1710" y="330"/>
              </a:cxn>
              <a:cxn ang="0">
                <a:pos x="1770" y="312"/>
              </a:cxn>
              <a:cxn ang="0">
                <a:pos x="1872" y="282"/>
              </a:cxn>
              <a:cxn ang="0">
                <a:pos x="1962" y="234"/>
              </a:cxn>
              <a:cxn ang="0">
                <a:pos x="2034" y="204"/>
              </a:cxn>
              <a:cxn ang="0">
                <a:pos x="2124" y="180"/>
              </a:cxn>
              <a:cxn ang="0">
                <a:pos x="2184" y="168"/>
              </a:cxn>
              <a:cxn ang="0">
                <a:pos x="2262" y="138"/>
              </a:cxn>
              <a:cxn ang="0">
                <a:pos x="2370" y="126"/>
              </a:cxn>
              <a:cxn ang="0">
                <a:pos x="2430" y="108"/>
              </a:cxn>
              <a:cxn ang="0">
                <a:pos x="2514" y="84"/>
              </a:cxn>
              <a:cxn ang="0">
                <a:pos x="2586" y="66"/>
              </a:cxn>
              <a:cxn ang="0">
                <a:pos x="2652" y="60"/>
              </a:cxn>
              <a:cxn ang="0">
                <a:pos x="2730" y="60"/>
              </a:cxn>
              <a:cxn ang="0">
                <a:pos x="2826" y="36"/>
              </a:cxn>
              <a:cxn ang="0">
                <a:pos x="2892" y="36"/>
              </a:cxn>
              <a:cxn ang="0">
                <a:pos x="2958" y="18"/>
              </a:cxn>
              <a:cxn ang="0">
                <a:pos x="3036" y="0"/>
              </a:cxn>
              <a:cxn ang="0">
                <a:pos x="0" y="1746"/>
              </a:cxn>
            </a:cxnLst>
            <a:rect l="0" t="0" r="r" b="b"/>
            <a:pathLst>
              <a:path w="3037" h="1747">
                <a:moveTo>
                  <a:pt x="6" y="1722"/>
                </a:moveTo>
                <a:lnTo>
                  <a:pt x="12" y="1698"/>
                </a:lnTo>
                <a:lnTo>
                  <a:pt x="18" y="1674"/>
                </a:lnTo>
                <a:lnTo>
                  <a:pt x="30" y="1656"/>
                </a:lnTo>
                <a:lnTo>
                  <a:pt x="48" y="1632"/>
                </a:lnTo>
                <a:lnTo>
                  <a:pt x="60" y="1608"/>
                </a:lnTo>
                <a:lnTo>
                  <a:pt x="72" y="1590"/>
                </a:lnTo>
                <a:lnTo>
                  <a:pt x="78" y="1572"/>
                </a:lnTo>
                <a:lnTo>
                  <a:pt x="84" y="1554"/>
                </a:lnTo>
                <a:lnTo>
                  <a:pt x="102" y="1530"/>
                </a:lnTo>
                <a:lnTo>
                  <a:pt x="108" y="1512"/>
                </a:lnTo>
                <a:lnTo>
                  <a:pt x="120" y="1494"/>
                </a:lnTo>
                <a:lnTo>
                  <a:pt x="132" y="1476"/>
                </a:lnTo>
                <a:lnTo>
                  <a:pt x="144" y="1458"/>
                </a:lnTo>
                <a:lnTo>
                  <a:pt x="156" y="1440"/>
                </a:lnTo>
                <a:lnTo>
                  <a:pt x="168" y="1422"/>
                </a:lnTo>
                <a:lnTo>
                  <a:pt x="180" y="1404"/>
                </a:lnTo>
                <a:lnTo>
                  <a:pt x="192" y="1380"/>
                </a:lnTo>
                <a:lnTo>
                  <a:pt x="216" y="1356"/>
                </a:lnTo>
                <a:lnTo>
                  <a:pt x="228" y="1338"/>
                </a:lnTo>
                <a:lnTo>
                  <a:pt x="240" y="1320"/>
                </a:lnTo>
                <a:lnTo>
                  <a:pt x="252" y="1302"/>
                </a:lnTo>
                <a:lnTo>
                  <a:pt x="252" y="1284"/>
                </a:lnTo>
                <a:lnTo>
                  <a:pt x="270" y="1272"/>
                </a:lnTo>
                <a:lnTo>
                  <a:pt x="288" y="1260"/>
                </a:lnTo>
                <a:lnTo>
                  <a:pt x="288" y="1242"/>
                </a:lnTo>
                <a:lnTo>
                  <a:pt x="312" y="1224"/>
                </a:lnTo>
                <a:lnTo>
                  <a:pt x="318" y="1206"/>
                </a:lnTo>
                <a:lnTo>
                  <a:pt x="318" y="1188"/>
                </a:lnTo>
                <a:lnTo>
                  <a:pt x="366" y="1182"/>
                </a:lnTo>
                <a:lnTo>
                  <a:pt x="384" y="1182"/>
                </a:lnTo>
                <a:lnTo>
                  <a:pt x="384" y="1164"/>
                </a:lnTo>
                <a:lnTo>
                  <a:pt x="402" y="1140"/>
                </a:lnTo>
                <a:lnTo>
                  <a:pt x="420" y="1128"/>
                </a:lnTo>
                <a:lnTo>
                  <a:pt x="438" y="1116"/>
                </a:lnTo>
                <a:lnTo>
                  <a:pt x="462" y="1104"/>
                </a:lnTo>
                <a:lnTo>
                  <a:pt x="474" y="1086"/>
                </a:lnTo>
                <a:lnTo>
                  <a:pt x="492" y="1068"/>
                </a:lnTo>
                <a:lnTo>
                  <a:pt x="510" y="1056"/>
                </a:lnTo>
                <a:lnTo>
                  <a:pt x="522" y="1032"/>
                </a:lnTo>
                <a:lnTo>
                  <a:pt x="546" y="1014"/>
                </a:lnTo>
                <a:lnTo>
                  <a:pt x="558" y="996"/>
                </a:lnTo>
                <a:lnTo>
                  <a:pt x="576" y="984"/>
                </a:lnTo>
                <a:lnTo>
                  <a:pt x="594" y="960"/>
                </a:lnTo>
                <a:lnTo>
                  <a:pt x="618" y="936"/>
                </a:lnTo>
                <a:lnTo>
                  <a:pt x="636" y="912"/>
                </a:lnTo>
                <a:lnTo>
                  <a:pt x="660" y="900"/>
                </a:lnTo>
                <a:lnTo>
                  <a:pt x="678" y="888"/>
                </a:lnTo>
                <a:lnTo>
                  <a:pt x="696" y="870"/>
                </a:lnTo>
                <a:lnTo>
                  <a:pt x="714" y="858"/>
                </a:lnTo>
                <a:lnTo>
                  <a:pt x="732" y="846"/>
                </a:lnTo>
                <a:lnTo>
                  <a:pt x="750" y="834"/>
                </a:lnTo>
                <a:lnTo>
                  <a:pt x="780" y="816"/>
                </a:lnTo>
                <a:lnTo>
                  <a:pt x="798" y="804"/>
                </a:lnTo>
                <a:lnTo>
                  <a:pt x="816" y="792"/>
                </a:lnTo>
                <a:lnTo>
                  <a:pt x="828" y="774"/>
                </a:lnTo>
                <a:lnTo>
                  <a:pt x="852" y="756"/>
                </a:lnTo>
                <a:lnTo>
                  <a:pt x="870" y="750"/>
                </a:lnTo>
                <a:lnTo>
                  <a:pt x="888" y="732"/>
                </a:lnTo>
                <a:lnTo>
                  <a:pt x="906" y="720"/>
                </a:lnTo>
                <a:lnTo>
                  <a:pt x="924" y="702"/>
                </a:lnTo>
                <a:lnTo>
                  <a:pt x="942" y="690"/>
                </a:lnTo>
                <a:lnTo>
                  <a:pt x="960" y="684"/>
                </a:lnTo>
                <a:lnTo>
                  <a:pt x="978" y="666"/>
                </a:lnTo>
                <a:lnTo>
                  <a:pt x="1002" y="654"/>
                </a:lnTo>
                <a:lnTo>
                  <a:pt x="1026" y="648"/>
                </a:lnTo>
                <a:lnTo>
                  <a:pt x="1044" y="642"/>
                </a:lnTo>
                <a:lnTo>
                  <a:pt x="1062" y="636"/>
                </a:lnTo>
                <a:lnTo>
                  <a:pt x="1092" y="618"/>
                </a:lnTo>
                <a:lnTo>
                  <a:pt x="1110" y="612"/>
                </a:lnTo>
                <a:lnTo>
                  <a:pt x="1128" y="594"/>
                </a:lnTo>
                <a:lnTo>
                  <a:pt x="1152" y="582"/>
                </a:lnTo>
                <a:lnTo>
                  <a:pt x="1170" y="564"/>
                </a:lnTo>
                <a:lnTo>
                  <a:pt x="1194" y="546"/>
                </a:lnTo>
                <a:lnTo>
                  <a:pt x="1212" y="540"/>
                </a:lnTo>
                <a:lnTo>
                  <a:pt x="1224" y="522"/>
                </a:lnTo>
                <a:lnTo>
                  <a:pt x="1242" y="504"/>
                </a:lnTo>
                <a:lnTo>
                  <a:pt x="1254" y="480"/>
                </a:lnTo>
                <a:lnTo>
                  <a:pt x="1278" y="480"/>
                </a:lnTo>
                <a:lnTo>
                  <a:pt x="1314" y="462"/>
                </a:lnTo>
                <a:lnTo>
                  <a:pt x="1350" y="462"/>
                </a:lnTo>
                <a:lnTo>
                  <a:pt x="1368" y="450"/>
                </a:lnTo>
                <a:lnTo>
                  <a:pt x="1404" y="444"/>
                </a:lnTo>
                <a:lnTo>
                  <a:pt x="1446" y="444"/>
                </a:lnTo>
                <a:lnTo>
                  <a:pt x="1470" y="432"/>
                </a:lnTo>
                <a:lnTo>
                  <a:pt x="1494" y="420"/>
                </a:lnTo>
                <a:lnTo>
                  <a:pt x="1512" y="408"/>
                </a:lnTo>
                <a:lnTo>
                  <a:pt x="1542" y="396"/>
                </a:lnTo>
                <a:lnTo>
                  <a:pt x="1560" y="384"/>
                </a:lnTo>
                <a:lnTo>
                  <a:pt x="1578" y="372"/>
                </a:lnTo>
                <a:lnTo>
                  <a:pt x="1596" y="360"/>
                </a:lnTo>
                <a:lnTo>
                  <a:pt x="1620" y="354"/>
                </a:lnTo>
                <a:lnTo>
                  <a:pt x="1650" y="348"/>
                </a:lnTo>
                <a:lnTo>
                  <a:pt x="1668" y="342"/>
                </a:lnTo>
                <a:lnTo>
                  <a:pt x="1686" y="336"/>
                </a:lnTo>
                <a:lnTo>
                  <a:pt x="1710" y="330"/>
                </a:lnTo>
                <a:lnTo>
                  <a:pt x="1734" y="324"/>
                </a:lnTo>
                <a:lnTo>
                  <a:pt x="1752" y="312"/>
                </a:lnTo>
                <a:lnTo>
                  <a:pt x="1770" y="312"/>
                </a:lnTo>
                <a:lnTo>
                  <a:pt x="1794" y="306"/>
                </a:lnTo>
                <a:lnTo>
                  <a:pt x="1818" y="300"/>
                </a:lnTo>
                <a:lnTo>
                  <a:pt x="1872" y="282"/>
                </a:lnTo>
                <a:lnTo>
                  <a:pt x="1902" y="276"/>
                </a:lnTo>
                <a:lnTo>
                  <a:pt x="1938" y="252"/>
                </a:lnTo>
                <a:lnTo>
                  <a:pt x="1962" y="234"/>
                </a:lnTo>
                <a:lnTo>
                  <a:pt x="1980" y="228"/>
                </a:lnTo>
                <a:lnTo>
                  <a:pt x="1998" y="216"/>
                </a:lnTo>
                <a:lnTo>
                  <a:pt x="2034" y="204"/>
                </a:lnTo>
                <a:lnTo>
                  <a:pt x="2058" y="192"/>
                </a:lnTo>
                <a:lnTo>
                  <a:pt x="2076" y="192"/>
                </a:lnTo>
                <a:lnTo>
                  <a:pt x="2124" y="180"/>
                </a:lnTo>
                <a:lnTo>
                  <a:pt x="2148" y="180"/>
                </a:lnTo>
                <a:lnTo>
                  <a:pt x="2166" y="174"/>
                </a:lnTo>
                <a:lnTo>
                  <a:pt x="2184" y="168"/>
                </a:lnTo>
                <a:lnTo>
                  <a:pt x="2214" y="156"/>
                </a:lnTo>
                <a:lnTo>
                  <a:pt x="2232" y="150"/>
                </a:lnTo>
                <a:lnTo>
                  <a:pt x="2262" y="138"/>
                </a:lnTo>
                <a:lnTo>
                  <a:pt x="2304" y="138"/>
                </a:lnTo>
                <a:lnTo>
                  <a:pt x="2340" y="126"/>
                </a:lnTo>
                <a:lnTo>
                  <a:pt x="2370" y="126"/>
                </a:lnTo>
                <a:lnTo>
                  <a:pt x="2388" y="120"/>
                </a:lnTo>
                <a:lnTo>
                  <a:pt x="2406" y="114"/>
                </a:lnTo>
                <a:lnTo>
                  <a:pt x="2430" y="108"/>
                </a:lnTo>
                <a:lnTo>
                  <a:pt x="2454" y="102"/>
                </a:lnTo>
                <a:lnTo>
                  <a:pt x="2484" y="96"/>
                </a:lnTo>
                <a:lnTo>
                  <a:pt x="2514" y="84"/>
                </a:lnTo>
                <a:lnTo>
                  <a:pt x="2544" y="78"/>
                </a:lnTo>
                <a:lnTo>
                  <a:pt x="2562" y="72"/>
                </a:lnTo>
                <a:lnTo>
                  <a:pt x="2586" y="66"/>
                </a:lnTo>
                <a:lnTo>
                  <a:pt x="2610" y="60"/>
                </a:lnTo>
                <a:lnTo>
                  <a:pt x="2634" y="60"/>
                </a:lnTo>
                <a:lnTo>
                  <a:pt x="2652" y="60"/>
                </a:lnTo>
                <a:lnTo>
                  <a:pt x="2670" y="60"/>
                </a:lnTo>
                <a:lnTo>
                  <a:pt x="2706" y="60"/>
                </a:lnTo>
                <a:lnTo>
                  <a:pt x="2730" y="60"/>
                </a:lnTo>
                <a:lnTo>
                  <a:pt x="2766" y="54"/>
                </a:lnTo>
                <a:lnTo>
                  <a:pt x="2802" y="48"/>
                </a:lnTo>
                <a:lnTo>
                  <a:pt x="2826" y="36"/>
                </a:lnTo>
                <a:lnTo>
                  <a:pt x="2844" y="36"/>
                </a:lnTo>
                <a:lnTo>
                  <a:pt x="2862" y="36"/>
                </a:lnTo>
                <a:lnTo>
                  <a:pt x="2892" y="36"/>
                </a:lnTo>
                <a:lnTo>
                  <a:pt x="2910" y="30"/>
                </a:lnTo>
                <a:lnTo>
                  <a:pt x="2940" y="24"/>
                </a:lnTo>
                <a:lnTo>
                  <a:pt x="2958" y="18"/>
                </a:lnTo>
                <a:lnTo>
                  <a:pt x="2988" y="12"/>
                </a:lnTo>
                <a:lnTo>
                  <a:pt x="3018" y="12"/>
                </a:lnTo>
                <a:lnTo>
                  <a:pt x="3036" y="0"/>
                </a:lnTo>
                <a:lnTo>
                  <a:pt x="3036" y="1734"/>
                </a:lnTo>
                <a:lnTo>
                  <a:pt x="0" y="1734"/>
                </a:lnTo>
                <a:lnTo>
                  <a:pt x="0" y="1746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895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7900" name="Object 12"/>
          <p:cNvGraphicFramePr>
            <a:graphicFrameLocks/>
          </p:cNvGraphicFramePr>
          <p:nvPr/>
        </p:nvGraphicFramePr>
        <p:xfrm>
          <a:off x="3933825" y="4237038"/>
          <a:ext cx="2314575" cy="879475"/>
        </p:xfrm>
        <a:graphic>
          <a:graphicData uri="http://schemas.openxmlformats.org/presentationml/2006/ole">
            <p:oleObj spid="_x0000_s37900" name="Equation" r:id="rId3" imgW="2323800" imgH="888840" progId="Equation.2">
              <p:embed/>
            </p:oleObj>
          </a:graphicData>
        </a:graphic>
      </p:graphicFrame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37902" name="Object 14"/>
          <p:cNvGraphicFramePr>
            <a:graphicFrameLocks/>
          </p:cNvGraphicFramePr>
          <p:nvPr/>
        </p:nvGraphicFramePr>
        <p:xfrm>
          <a:off x="6502400" y="2576513"/>
          <a:ext cx="2073275" cy="447675"/>
        </p:xfrm>
        <a:graphic>
          <a:graphicData uri="http://schemas.openxmlformats.org/presentationml/2006/ole">
            <p:oleObj spid="_x0000_s37902" name="Equation" r:id="rId4" imgW="1904760" imgH="419040" progId="Equation.2">
              <p:embed/>
            </p:oleObj>
          </a:graphicData>
        </a:graphic>
      </p:graphicFrame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3460750" y="35734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1439863" y="35734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327400" y="345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33893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7910" name="Object 22"/>
          <p:cNvGraphicFramePr>
            <a:graphicFrameLocks/>
          </p:cNvGraphicFramePr>
          <p:nvPr/>
        </p:nvGraphicFramePr>
        <p:xfrm>
          <a:off x="3925888" y="5626100"/>
          <a:ext cx="357187" cy="530225"/>
        </p:xfrm>
        <a:graphic>
          <a:graphicData uri="http://schemas.openxmlformats.org/presentationml/2006/ole">
            <p:oleObj spid="_x0000_s37910" name="Equation" r:id="rId5" imgW="368280" imgH="545760" progId="Equation.2">
              <p:embed/>
            </p:oleObj>
          </a:graphicData>
        </a:graphic>
      </p:graphicFrame>
      <p:graphicFrame>
        <p:nvGraphicFramePr>
          <p:cNvPr id="37911" name="Object 23"/>
          <p:cNvGraphicFramePr>
            <a:graphicFrameLocks/>
          </p:cNvGraphicFramePr>
          <p:nvPr/>
        </p:nvGraphicFramePr>
        <p:xfrm>
          <a:off x="1012825" y="2895600"/>
          <a:ext cx="334963" cy="509588"/>
        </p:xfrm>
        <a:graphic>
          <a:graphicData uri="http://schemas.openxmlformats.org/presentationml/2006/ole">
            <p:oleObj spid="_x0000_s37911" name="Equation" r:id="rId6" imgW="355320" imgH="533160" progId="Equation.2">
              <p:embed/>
            </p:oleObj>
          </a:graphicData>
        </a:graphic>
      </p:graphicFrame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4081463" y="3257550"/>
            <a:ext cx="0" cy="23066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H="1">
            <a:off x="1439863" y="3241675"/>
            <a:ext cx="26273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1370013" y="3175000"/>
            <a:ext cx="128587" cy="12858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4010025" y="5511800"/>
            <a:ext cx="128588" cy="12858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6" name="Oval 28"/>
          <p:cNvSpPr>
            <a:spLocks noChangeArrowheads="1"/>
          </p:cNvSpPr>
          <p:nvPr/>
        </p:nvSpPr>
        <p:spPr bwMode="auto">
          <a:xfrm>
            <a:off x="3960813" y="3125788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7" name="AutoShape 29"/>
          <p:cNvSpPr>
            <a:spLocks noChangeArrowheads="1"/>
          </p:cNvSpPr>
          <p:nvPr/>
        </p:nvSpPr>
        <p:spPr bwMode="auto">
          <a:xfrm>
            <a:off x="3465513" y="5164138"/>
            <a:ext cx="608012" cy="246062"/>
          </a:xfrm>
          <a:prstGeom prst="rightArrow">
            <a:avLst>
              <a:gd name="adj1" fmla="val 50000"/>
              <a:gd name="adj2" fmla="val 12356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8" name="AutoShape 30"/>
          <p:cNvSpPr>
            <a:spLocks noChangeArrowheads="1"/>
          </p:cNvSpPr>
          <p:nvPr/>
        </p:nvSpPr>
        <p:spPr bwMode="auto">
          <a:xfrm>
            <a:off x="1647825" y="3219450"/>
            <a:ext cx="255588" cy="333375"/>
          </a:xfrm>
          <a:prstGeom prst="upArrow">
            <a:avLst>
              <a:gd name="adj1" fmla="val 50000"/>
              <a:gd name="adj2" fmla="val 6521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V="1">
            <a:off x="1435100" y="1943100"/>
            <a:ext cx="5878513" cy="2336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flipV="1">
            <a:off x="1435100" y="2359025"/>
            <a:ext cx="5878513" cy="2336800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V="1">
            <a:off x="1435100" y="2774950"/>
            <a:ext cx="5878513" cy="233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9688"/>
            <a:ext cx="7772400" cy="4667250"/>
          </a:xfrm>
          <a:noFill/>
          <a:ln/>
        </p:spPr>
        <p:txBody>
          <a:bodyPr/>
          <a:lstStyle/>
          <a:p>
            <a:r>
              <a:rPr lang="en-US"/>
              <a:t>An increase in p, the price of the firm’s output, causes</a:t>
            </a:r>
          </a:p>
          <a:p>
            <a:pPr lvl="1"/>
            <a:r>
              <a:rPr lang="en-US"/>
              <a:t>an increase in the firm’s output level (the firm’s supply curve slopes upward), and</a:t>
            </a:r>
          </a:p>
          <a:p>
            <a:pPr lvl="1"/>
            <a:r>
              <a:rPr lang="en-US"/>
              <a:t>an increase in the level of the firm’s variable input (the firm’s demand curve for its variable input shifts outward).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graphicFrame>
        <p:nvGraphicFramePr>
          <p:cNvPr id="39939" name="Object 3"/>
          <p:cNvGraphicFramePr>
            <a:graphicFrameLocks/>
          </p:cNvGraphicFramePr>
          <p:nvPr/>
        </p:nvGraphicFramePr>
        <p:xfrm>
          <a:off x="846138" y="3192463"/>
          <a:ext cx="3224212" cy="1131887"/>
        </p:xfrm>
        <a:graphic>
          <a:graphicData uri="http://schemas.openxmlformats.org/presentationml/2006/ole">
            <p:oleObj spid="_x0000_s39939" name="Equation" r:id="rId3" imgW="2882880" imgH="1117440" progId="Equation.2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41363" y="2184400"/>
            <a:ext cx="727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39942" name="Object 6"/>
          <p:cNvGraphicFramePr>
            <a:graphicFrameLocks/>
          </p:cNvGraphicFramePr>
          <p:nvPr/>
        </p:nvGraphicFramePr>
        <p:xfrm>
          <a:off x="741363" y="2081213"/>
          <a:ext cx="2117725" cy="600075"/>
        </p:xfrm>
        <a:graphic>
          <a:graphicData uri="http://schemas.openxmlformats.org/presentationml/2006/ole">
            <p:oleObj spid="_x0000_s39942" name="Equation" r:id="rId4" imgW="1841400" imgH="545760" progId="Equation.2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/>
          </p:cNvGraphicFramePr>
          <p:nvPr/>
        </p:nvGraphicFramePr>
        <p:xfrm>
          <a:off x="846138" y="4291013"/>
          <a:ext cx="3424237" cy="1211262"/>
        </p:xfrm>
        <a:graphic>
          <a:graphicData uri="http://schemas.openxmlformats.org/presentationml/2006/ole">
            <p:oleObj spid="_x0000_s39943" name="Equation" r:id="rId5" imgW="2984400" imgH="1117440" progId="Equation.2">
              <p:embed/>
            </p:oleObj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41363" y="2184400"/>
            <a:ext cx="727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40966" name="Object 6"/>
          <p:cNvGraphicFramePr>
            <a:graphicFrameLocks/>
          </p:cNvGraphicFramePr>
          <p:nvPr/>
        </p:nvGraphicFramePr>
        <p:xfrm>
          <a:off x="741363" y="2081213"/>
          <a:ext cx="2117725" cy="600075"/>
        </p:xfrm>
        <a:graphic>
          <a:graphicData uri="http://schemas.openxmlformats.org/presentationml/2006/ole">
            <p:oleObj spid="_x0000_s40966" name="Equation" r:id="rId3" imgW="1841400" imgH="545760" progId="Equation.2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/>
          </p:cNvGraphicFramePr>
          <p:nvPr/>
        </p:nvGraphicFramePr>
        <p:xfrm>
          <a:off x="849313" y="5426075"/>
          <a:ext cx="406400" cy="558800"/>
        </p:xfrm>
        <a:graphic>
          <a:graphicData uri="http://schemas.openxmlformats.org/presentationml/2006/ole">
            <p:oleObj spid="_x0000_s40967" name="Equation" r:id="rId4" imgW="368280" imgH="545760" progId="Equation.2">
              <p:embed/>
            </p:oleObj>
          </a:graphicData>
        </a:graphic>
      </p:graphicFrame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303338" y="5422900"/>
            <a:ext cx="5076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increases as p increases.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  <p:graphicFrame>
        <p:nvGraphicFramePr>
          <p:cNvPr id="40971" name="Object 11"/>
          <p:cNvGraphicFramePr>
            <a:graphicFrameLocks/>
          </p:cNvGraphicFramePr>
          <p:nvPr/>
        </p:nvGraphicFramePr>
        <p:xfrm>
          <a:off x="846138" y="3192463"/>
          <a:ext cx="3224212" cy="1131887"/>
        </p:xfrm>
        <a:graphic>
          <a:graphicData uri="http://schemas.openxmlformats.org/presentationml/2006/ole">
            <p:oleObj spid="_x0000_s40971" name="Equation" r:id="rId5" imgW="2882880" imgH="1117440" progId="Equation.2">
              <p:embed/>
            </p:oleObj>
          </a:graphicData>
        </a:graphic>
      </p:graphicFrame>
      <p:graphicFrame>
        <p:nvGraphicFramePr>
          <p:cNvPr id="40972" name="Object 12"/>
          <p:cNvGraphicFramePr>
            <a:graphicFrameLocks/>
          </p:cNvGraphicFramePr>
          <p:nvPr/>
        </p:nvGraphicFramePr>
        <p:xfrm>
          <a:off x="846138" y="4291013"/>
          <a:ext cx="3424237" cy="1211262"/>
        </p:xfrm>
        <a:graphic>
          <a:graphicData uri="http://schemas.openxmlformats.org/presentationml/2006/ole">
            <p:oleObj spid="_x0000_s40972" name="Equation" r:id="rId6" imgW="298440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41363" y="2184400"/>
            <a:ext cx="727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41990" name="Object 6"/>
          <p:cNvGraphicFramePr>
            <a:graphicFrameLocks/>
          </p:cNvGraphicFramePr>
          <p:nvPr/>
        </p:nvGraphicFramePr>
        <p:xfrm>
          <a:off x="741363" y="2081213"/>
          <a:ext cx="2117725" cy="600075"/>
        </p:xfrm>
        <a:graphic>
          <a:graphicData uri="http://schemas.openxmlformats.org/presentationml/2006/ole">
            <p:oleObj spid="_x0000_s41990" name="Equation" r:id="rId3" imgW="1841400" imgH="545760" progId="Equation.2">
              <p:embed/>
            </p:oleObj>
          </a:graphicData>
        </a:graphic>
      </p:graphicFrame>
      <p:graphicFrame>
        <p:nvGraphicFramePr>
          <p:cNvPr id="41993" name="Object 9"/>
          <p:cNvGraphicFramePr>
            <a:graphicFrameLocks/>
          </p:cNvGraphicFramePr>
          <p:nvPr/>
        </p:nvGraphicFramePr>
        <p:xfrm>
          <a:off x="884238" y="5970588"/>
          <a:ext cx="382587" cy="536575"/>
        </p:xfrm>
        <a:graphic>
          <a:graphicData uri="http://schemas.openxmlformats.org/presentationml/2006/ole">
            <p:oleObj spid="_x0000_s41993" name="Equation" r:id="rId4" imgW="355320" imgH="533160" progId="Equation.2">
              <p:embed/>
            </p:oleObj>
          </a:graphicData>
        </a:graphic>
      </p:graphicFrame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279525" y="5980113"/>
            <a:ext cx="5076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increases as p increases.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  <p:graphicFrame>
        <p:nvGraphicFramePr>
          <p:cNvPr id="41997" name="Object 13"/>
          <p:cNvGraphicFramePr>
            <a:graphicFrameLocks/>
          </p:cNvGraphicFramePr>
          <p:nvPr/>
        </p:nvGraphicFramePr>
        <p:xfrm>
          <a:off x="849313" y="5426075"/>
          <a:ext cx="406400" cy="558800"/>
        </p:xfrm>
        <a:graphic>
          <a:graphicData uri="http://schemas.openxmlformats.org/presentationml/2006/ole">
            <p:oleObj spid="_x0000_s41997" name="Equation" r:id="rId5" imgW="368280" imgH="545760" progId="Equation.2">
              <p:embed/>
            </p:oleObj>
          </a:graphicData>
        </a:graphic>
      </p:graphicFrame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1303338" y="5422900"/>
            <a:ext cx="5076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increases as p increases.</a:t>
            </a:r>
          </a:p>
        </p:txBody>
      </p:sp>
      <p:graphicFrame>
        <p:nvGraphicFramePr>
          <p:cNvPr id="41999" name="Object 15"/>
          <p:cNvGraphicFramePr>
            <a:graphicFrameLocks/>
          </p:cNvGraphicFramePr>
          <p:nvPr/>
        </p:nvGraphicFramePr>
        <p:xfrm>
          <a:off x="846138" y="3192463"/>
          <a:ext cx="3224212" cy="1131887"/>
        </p:xfrm>
        <a:graphic>
          <a:graphicData uri="http://schemas.openxmlformats.org/presentationml/2006/ole">
            <p:oleObj spid="_x0000_s41999" name="Equation" r:id="rId6" imgW="2882880" imgH="1117440" progId="Equation.2">
              <p:embed/>
            </p:oleObj>
          </a:graphicData>
        </a:graphic>
      </p:graphicFrame>
      <p:graphicFrame>
        <p:nvGraphicFramePr>
          <p:cNvPr id="42000" name="Object 16"/>
          <p:cNvGraphicFramePr>
            <a:graphicFrameLocks/>
          </p:cNvGraphicFramePr>
          <p:nvPr/>
        </p:nvGraphicFramePr>
        <p:xfrm>
          <a:off x="846138" y="4291013"/>
          <a:ext cx="3424237" cy="1211262"/>
        </p:xfrm>
        <a:graphic>
          <a:graphicData uri="http://schemas.openxmlformats.org/presentationml/2006/ole">
            <p:oleObj spid="_x0000_s42000" name="Equation" r:id="rId7" imgW="298440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happens to the short-run profit-maximizing production plan as the variable input price w</a:t>
            </a:r>
            <a:r>
              <a:rPr lang="en-US" baseline="-25000"/>
              <a:t>1</a:t>
            </a:r>
            <a:r>
              <a:rPr lang="en-US"/>
              <a:t> changes?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economic profit</a:t>
            </a:r>
            <a:r>
              <a:rPr lang="en-US"/>
              <a:t> generated by the production plan (x</a:t>
            </a:r>
            <a:r>
              <a:rPr lang="en-US" baseline="-25000"/>
              <a:t>1</a:t>
            </a:r>
            <a:r>
              <a:rPr lang="en-US"/>
              <a:t>,…,x</a:t>
            </a:r>
            <a:r>
              <a:rPr lang="en-US" baseline="-25000"/>
              <a:t>m</a:t>
            </a:r>
            <a:r>
              <a:rPr lang="en-US"/>
              <a:t>,y</a:t>
            </a:r>
            <a:r>
              <a:rPr lang="en-US" baseline="-25000"/>
              <a:t>1</a:t>
            </a:r>
            <a:r>
              <a:rPr lang="en-US"/>
              <a:t>,…,y</a:t>
            </a:r>
            <a:r>
              <a:rPr lang="en-US" baseline="-25000"/>
              <a:t>n</a:t>
            </a:r>
            <a:r>
              <a:rPr lang="en-US"/>
              <a:t>) is</a:t>
            </a:r>
          </a:p>
        </p:txBody>
      </p:sp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4256088" y="3278188"/>
          <a:ext cx="612775" cy="282575"/>
        </p:xfrm>
        <a:graphic>
          <a:graphicData uri="http://schemas.openxmlformats.org/presentationml/2006/ole">
            <p:oleObj spid="_x0000_s7172" name="Equation" r:id="rId3" imgW="622080" imgH="291960" progId="Equation.2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/>
          </p:cNvGraphicFramePr>
          <p:nvPr/>
        </p:nvGraphicFramePr>
        <p:xfrm>
          <a:off x="838200" y="3116263"/>
          <a:ext cx="7745413" cy="539750"/>
        </p:xfrm>
        <a:graphic>
          <a:graphicData uri="http://schemas.openxmlformats.org/presentationml/2006/ole">
            <p:oleObj spid="_x0000_s7173" name="Equation" r:id="rId4" imgW="57783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graphicFrame>
        <p:nvGraphicFramePr>
          <p:cNvPr id="44035" name="Object 3"/>
          <p:cNvGraphicFramePr>
            <a:graphicFrameLocks/>
          </p:cNvGraphicFramePr>
          <p:nvPr/>
        </p:nvGraphicFramePr>
        <p:xfrm>
          <a:off x="1717675" y="2271713"/>
          <a:ext cx="4430713" cy="1133475"/>
        </p:xfrm>
        <a:graphic>
          <a:graphicData uri="http://schemas.openxmlformats.org/presentationml/2006/ole">
            <p:oleObj spid="_x0000_s44035" name="Equation" r:id="rId3" imgW="3365280" imgH="888840" progId="Equation.2">
              <p:embed/>
            </p:oleObj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98488" y="1589088"/>
            <a:ext cx="8137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equation of a short-run iso-profit line</a:t>
            </a:r>
            <a:br>
              <a:rPr lang="en-US"/>
            </a:br>
            <a:r>
              <a:rPr lang="en-US"/>
              <a:t>is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93738" y="3684588"/>
            <a:ext cx="77485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 an increase in w</a:t>
            </a:r>
            <a:r>
              <a:rPr lang="en-US" baseline="-25000"/>
              <a:t>1</a:t>
            </a:r>
            <a:r>
              <a:rPr lang="en-US"/>
              <a:t> causes</a:t>
            </a:r>
            <a:br>
              <a:rPr lang="en-US"/>
            </a:br>
            <a:r>
              <a:rPr lang="en-US"/>
              <a:t>   --  an increase in the slope, and</a:t>
            </a:r>
          </a:p>
          <a:p>
            <a:r>
              <a:rPr lang="en-US"/>
              <a:t>   --  no change to the vertical intercept.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0" name="Freeform 24"/>
          <p:cNvSpPr>
            <a:spLocks/>
          </p:cNvSpPr>
          <p:nvPr/>
        </p:nvSpPr>
        <p:spPr bwMode="auto">
          <a:xfrm>
            <a:off x="1419225" y="2809875"/>
            <a:ext cx="4821238" cy="2773363"/>
          </a:xfrm>
          <a:custGeom>
            <a:avLst/>
            <a:gdLst/>
            <a:ahLst/>
            <a:cxnLst>
              <a:cxn ang="0">
                <a:pos x="18" y="1674"/>
              </a:cxn>
              <a:cxn ang="0">
                <a:pos x="60" y="1608"/>
              </a:cxn>
              <a:cxn ang="0">
                <a:pos x="84" y="1554"/>
              </a:cxn>
              <a:cxn ang="0">
                <a:pos x="120" y="1494"/>
              </a:cxn>
              <a:cxn ang="0">
                <a:pos x="156" y="1440"/>
              </a:cxn>
              <a:cxn ang="0">
                <a:pos x="192" y="1380"/>
              </a:cxn>
              <a:cxn ang="0">
                <a:pos x="240" y="1320"/>
              </a:cxn>
              <a:cxn ang="0">
                <a:pos x="270" y="1272"/>
              </a:cxn>
              <a:cxn ang="0">
                <a:pos x="312" y="1224"/>
              </a:cxn>
              <a:cxn ang="0">
                <a:pos x="366" y="1182"/>
              </a:cxn>
              <a:cxn ang="0">
                <a:pos x="402" y="1140"/>
              </a:cxn>
              <a:cxn ang="0">
                <a:pos x="462" y="1104"/>
              </a:cxn>
              <a:cxn ang="0">
                <a:pos x="510" y="1056"/>
              </a:cxn>
              <a:cxn ang="0">
                <a:pos x="558" y="996"/>
              </a:cxn>
              <a:cxn ang="0">
                <a:pos x="618" y="936"/>
              </a:cxn>
              <a:cxn ang="0">
                <a:pos x="678" y="888"/>
              </a:cxn>
              <a:cxn ang="0">
                <a:pos x="732" y="846"/>
              </a:cxn>
              <a:cxn ang="0">
                <a:pos x="798" y="804"/>
              </a:cxn>
              <a:cxn ang="0">
                <a:pos x="852" y="756"/>
              </a:cxn>
              <a:cxn ang="0">
                <a:pos x="906" y="720"/>
              </a:cxn>
              <a:cxn ang="0">
                <a:pos x="960" y="684"/>
              </a:cxn>
              <a:cxn ang="0">
                <a:pos x="1026" y="648"/>
              </a:cxn>
              <a:cxn ang="0">
                <a:pos x="1092" y="618"/>
              </a:cxn>
              <a:cxn ang="0">
                <a:pos x="1152" y="582"/>
              </a:cxn>
              <a:cxn ang="0">
                <a:pos x="1212" y="540"/>
              </a:cxn>
              <a:cxn ang="0">
                <a:pos x="1254" y="480"/>
              </a:cxn>
              <a:cxn ang="0">
                <a:pos x="1350" y="462"/>
              </a:cxn>
              <a:cxn ang="0">
                <a:pos x="1446" y="444"/>
              </a:cxn>
              <a:cxn ang="0">
                <a:pos x="1512" y="408"/>
              </a:cxn>
              <a:cxn ang="0">
                <a:pos x="1578" y="372"/>
              </a:cxn>
              <a:cxn ang="0">
                <a:pos x="1650" y="348"/>
              </a:cxn>
              <a:cxn ang="0">
                <a:pos x="1710" y="330"/>
              </a:cxn>
              <a:cxn ang="0">
                <a:pos x="1770" y="312"/>
              </a:cxn>
              <a:cxn ang="0">
                <a:pos x="1872" y="282"/>
              </a:cxn>
              <a:cxn ang="0">
                <a:pos x="1962" y="234"/>
              </a:cxn>
              <a:cxn ang="0">
                <a:pos x="2034" y="204"/>
              </a:cxn>
              <a:cxn ang="0">
                <a:pos x="2124" y="180"/>
              </a:cxn>
              <a:cxn ang="0">
                <a:pos x="2184" y="168"/>
              </a:cxn>
              <a:cxn ang="0">
                <a:pos x="2262" y="138"/>
              </a:cxn>
              <a:cxn ang="0">
                <a:pos x="2370" y="126"/>
              </a:cxn>
              <a:cxn ang="0">
                <a:pos x="2430" y="108"/>
              </a:cxn>
              <a:cxn ang="0">
                <a:pos x="2514" y="84"/>
              </a:cxn>
              <a:cxn ang="0">
                <a:pos x="2586" y="66"/>
              </a:cxn>
              <a:cxn ang="0">
                <a:pos x="2652" y="60"/>
              </a:cxn>
              <a:cxn ang="0">
                <a:pos x="2730" y="60"/>
              </a:cxn>
              <a:cxn ang="0">
                <a:pos x="2826" y="36"/>
              </a:cxn>
              <a:cxn ang="0">
                <a:pos x="2892" y="36"/>
              </a:cxn>
              <a:cxn ang="0">
                <a:pos x="2958" y="18"/>
              </a:cxn>
              <a:cxn ang="0">
                <a:pos x="3036" y="0"/>
              </a:cxn>
              <a:cxn ang="0">
                <a:pos x="0" y="1746"/>
              </a:cxn>
            </a:cxnLst>
            <a:rect l="0" t="0" r="r" b="b"/>
            <a:pathLst>
              <a:path w="3037" h="1747">
                <a:moveTo>
                  <a:pt x="6" y="1722"/>
                </a:moveTo>
                <a:lnTo>
                  <a:pt x="12" y="1698"/>
                </a:lnTo>
                <a:lnTo>
                  <a:pt x="18" y="1674"/>
                </a:lnTo>
                <a:lnTo>
                  <a:pt x="30" y="1656"/>
                </a:lnTo>
                <a:lnTo>
                  <a:pt x="48" y="1632"/>
                </a:lnTo>
                <a:lnTo>
                  <a:pt x="60" y="1608"/>
                </a:lnTo>
                <a:lnTo>
                  <a:pt x="72" y="1590"/>
                </a:lnTo>
                <a:lnTo>
                  <a:pt x="78" y="1572"/>
                </a:lnTo>
                <a:lnTo>
                  <a:pt x="84" y="1554"/>
                </a:lnTo>
                <a:lnTo>
                  <a:pt x="102" y="1530"/>
                </a:lnTo>
                <a:lnTo>
                  <a:pt x="108" y="1512"/>
                </a:lnTo>
                <a:lnTo>
                  <a:pt x="120" y="1494"/>
                </a:lnTo>
                <a:lnTo>
                  <a:pt x="132" y="1476"/>
                </a:lnTo>
                <a:lnTo>
                  <a:pt x="144" y="1458"/>
                </a:lnTo>
                <a:lnTo>
                  <a:pt x="156" y="1440"/>
                </a:lnTo>
                <a:lnTo>
                  <a:pt x="168" y="1422"/>
                </a:lnTo>
                <a:lnTo>
                  <a:pt x="180" y="1404"/>
                </a:lnTo>
                <a:lnTo>
                  <a:pt x="192" y="1380"/>
                </a:lnTo>
                <a:lnTo>
                  <a:pt x="216" y="1356"/>
                </a:lnTo>
                <a:lnTo>
                  <a:pt x="228" y="1338"/>
                </a:lnTo>
                <a:lnTo>
                  <a:pt x="240" y="1320"/>
                </a:lnTo>
                <a:lnTo>
                  <a:pt x="252" y="1302"/>
                </a:lnTo>
                <a:lnTo>
                  <a:pt x="252" y="1284"/>
                </a:lnTo>
                <a:lnTo>
                  <a:pt x="270" y="1272"/>
                </a:lnTo>
                <a:lnTo>
                  <a:pt x="288" y="1260"/>
                </a:lnTo>
                <a:lnTo>
                  <a:pt x="288" y="1242"/>
                </a:lnTo>
                <a:lnTo>
                  <a:pt x="312" y="1224"/>
                </a:lnTo>
                <a:lnTo>
                  <a:pt x="318" y="1206"/>
                </a:lnTo>
                <a:lnTo>
                  <a:pt x="318" y="1188"/>
                </a:lnTo>
                <a:lnTo>
                  <a:pt x="366" y="1182"/>
                </a:lnTo>
                <a:lnTo>
                  <a:pt x="384" y="1182"/>
                </a:lnTo>
                <a:lnTo>
                  <a:pt x="384" y="1164"/>
                </a:lnTo>
                <a:lnTo>
                  <a:pt x="402" y="1140"/>
                </a:lnTo>
                <a:lnTo>
                  <a:pt x="420" y="1128"/>
                </a:lnTo>
                <a:lnTo>
                  <a:pt x="438" y="1116"/>
                </a:lnTo>
                <a:lnTo>
                  <a:pt x="462" y="1104"/>
                </a:lnTo>
                <a:lnTo>
                  <a:pt x="474" y="1086"/>
                </a:lnTo>
                <a:lnTo>
                  <a:pt x="492" y="1068"/>
                </a:lnTo>
                <a:lnTo>
                  <a:pt x="510" y="1056"/>
                </a:lnTo>
                <a:lnTo>
                  <a:pt x="522" y="1032"/>
                </a:lnTo>
                <a:lnTo>
                  <a:pt x="546" y="1014"/>
                </a:lnTo>
                <a:lnTo>
                  <a:pt x="558" y="996"/>
                </a:lnTo>
                <a:lnTo>
                  <a:pt x="576" y="984"/>
                </a:lnTo>
                <a:lnTo>
                  <a:pt x="594" y="960"/>
                </a:lnTo>
                <a:lnTo>
                  <a:pt x="618" y="936"/>
                </a:lnTo>
                <a:lnTo>
                  <a:pt x="636" y="912"/>
                </a:lnTo>
                <a:lnTo>
                  <a:pt x="660" y="900"/>
                </a:lnTo>
                <a:lnTo>
                  <a:pt x="678" y="888"/>
                </a:lnTo>
                <a:lnTo>
                  <a:pt x="696" y="870"/>
                </a:lnTo>
                <a:lnTo>
                  <a:pt x="714" y="858"/>
                </a:lnTo>
                <a:lnTo>
                  <a:pt x="732" y="846"/>
                </a:lnTo>
                <a:lnTo>
                  <a:pt x="750" y="834"/>
                </a:lnTo>
                <a:lnTo>
                  <a:pt x="780" y="816"/>
                </a:lnTo>
                <a:lnTo>
                  <a:pt x="798" y="804"/>
                </a:lnTo>
                <a:lnTo>
                  <a:pt x="816" y="792"/>
                </a:lnTo>
                <a:lnTo>
                  <a:pt x="828" y="774"/>
                </a:lnTo>
                <a:lnTo>
                  <a:pt x="852" y="756"/>
                </a:lnTo>
                <a:lnTo>
                  <a:pt x="870" y="750"/>
                </a:lnTo>
                <a:lnTo>
                  <a:pt x="888" y="732"/>
                </a:lnTo>
                <a:lnTo>
                  <a:pt x="906" y="720"/>
                </a:lnTo>
                <a:lnTo>
                  <a:pt x="924" y="702"/>
                </a:lnTo>
                <a:lnTo>
                  <a:pt x="942" y="690"/>
                </a:lnTo>
                <a:lnTo>
                  <a:pt x="960" y="684"/>
                </a:lnTo>
                <a:lnTo>
                  <a:pt x="978" y="666"/>
                </a:lnTo>
                <a:lnTo>
                  <a:pt x="1002" y="654"/>
                </a:lnTo>
                <a:lnTo>
                  <a:pt x="1026" y="648"/>
                </a:lnTo>
                <a:lnTo>
                  <a:pt x="1044" y="642"/>
                </a:lnTo>
                <a:lnTo>
                  <a:pt x="1062" y="636"/>
                </a:lnTo>
                <a:lnTo>
                  <a:pt x="1092" y="618"/>
                </a:lnTo>
                <a:lnTo>
                  <a:pt x="1110" y="612"/>
                </a:lnTo>
                <a:lnTo>
                  <a:pt x="1128" y="594"/>
                </a:lnTo>
                <a:lnTo>
                  <a:pt x="1152" y="582"/>
                </a:lnTo>
                <a:lnTo>
                  <a:pt x="1170" y="564"/>
                </a:lnTo>
                <a:lnTo>
                  <a:pt x="1194" y="546"/>
                </a:lnTo>
                <a:lnTo>
                  <a:pt x="1212" y="540"/>
                </a:lnTo>
                <a:lnTo>
                  <a:pt x="1224" y="522"/>
                </a:lnTo>
                <a:lnTo>
                  <a:pt x="1242" y="504"/>
                </a:lnTo>
                <a:lnTo>
                  <a:pt x="1254" y="480"/>
                </a:lnTo>
                <a:lnTo>
                  <a:pt x="1278" y="480"/>
                </a:lnTo>
                <a:lnTo>
                  <a:pt x="1314" y="462"/>
                </a:lnTo>
                <a:lnTo>
                  <a:pt x="1350" y="462"/>
                </a:lnTo>
                <a:lnTo>
                  <a:pt x="1368" y="450"/>
                </a:lnTo>
                <a:lnTo>
                  <a:pt x="1404" y="444"/>
                </a:lnTo>
                <a:lnTo>
                  <a:pt x="1446" y="444"/>
                </a:lnTo>
                <a:lnTo>
                  <a:pt x="1470" y="432"/>
                </a:lnTo>
                <a:lnTo>
                  <a:pt x="1494" y="420"/>
                </a:lnTo>
                <a:lnTo>
                  <a:pt x="1512" y="408"/>
                </a:lnTo>
                <a:lnTo>
                  <a:pt x="1542" y="396"/>
                </a:lnTo>
                <a:lnTo>
                  <a:pt x="1560" y="384"/>
                </a:lnTo>
                <a:lnTo>
                  <a:pt x="1578" y="372"/>
                </a:lnTo>
                <a:lnTo>
                  <a:pt x="1596" y="360"/>
                </a:lnTo>
                <a:lnTo>
                  <a:pt x="1620" y="354"/>
                </a:lnTo>
                <a:lnTo>
                  <a:pt x="1650" y="348"/>
                </a:lnTo>
                <a:lnTo>
                  <a:pt x="1668" y="342"/>
                </a:lnTo>
                <a:lnTo>
                  <a:pt x="1686" y="336"/>
                </a:lnTo>
                <a:lnTo>
                  <a:pt x="1710" y="330"/>
                </a:lnTo>
                <a:lnTo>
                  <a:pt x="1734" y="324"/>
                </a:lnTo>
                <a:lnTo>
                  <a:pt x="1752" y="312"/>
                </a:lnTo>
                <a:lnTo>
                  <a:pt x="1770" y="312"/>
                </a:lnTo>
                <a:lnTo>
                  <a:pt x="1794" y="306"/>
                </a:lnTo>
                <a:lnTo>
                  <a:pt x="1818" y="300"/>
                </a:lnTo>
                <a:lnTo>
                  <a:pt x="1872" y="282"/>
                </a:lnTo>
                <a:lnTo>
                  <a:pt x="1902" y="276"/>
                </a:lnTo>
                <a:lnTo>
                  <a:pt x="1938" y="252"/>
                </a:lnTo>
                <a:lnTo>
                  <a:pt x="1962" y="234"/>
                </a:lnTo>
                <a:lnTo>
                  <a:pt x="1980" y="228"/>
                </a:lnTo>
                <a:lnTo>
                  <a:pt x="1998" y="216"/>
                </a:lnTo>
                <a:lnTo>
                  <a:pt x="2034" y="204"/>
                </a:lnTo>
                <a:lnTo>
                  <a:pt x="2058" y="192"/>
                </a:lnTo>
                <a:lnTo>
                  <a:pt x="2076" y="192"/>
                </a:lnTo>
                <a:lnTo>
                  <a:pt x="2124" y="180"/>
                </a:lnTo>
                <a:lnTo>
                  <a:pt x="2148" y="180"/>
                </a:lnTo>
                <a:lnTo>
                  <a:pt x="2166" y="174"/>
                </a:lnTo>
                <a:lnTo>
                  <a:pt x="2184" y="168"/>
                </a:lnTo>
                <a:lnTo>
                  <a:pt x="2214" y="156"/>
                </a:lnTo>
                <a:lnTo>
                  <a:pt x="2232" y="150"/>
                </a:lnTo>
                <a:lnTo>
                  <a:pt x="2262" y="138"/>
                </a:lnTo>
                <a:lnTo>
                  <a:pt x="2304" y="138"/>
                </a:lnTo>
                <a:lnTo>
                  <a:pt x="2340" y="126"/>
                </a:lnTo>
                <a:lnTo>
                  <a:pt x="2370" y="126"/>
                </a:lnTo>
                <a:lnTo>
                  <a:pt x="2388" y="120"/>
                </a:lnTo>
                <a:lnTo>
                  <a:pt x="2406" y="114"/>
                </a:lnTo>
                <a:lnTo>
                  <a:pt x="2430" y="108"/>
                </a:lnTo>
                <a:lnTo>
                  <a:pt x="2454" y="102"/>
                </a:lnTo>
                <a:lnTo>
                  <a:pt x="2484" y="96"/>
                </a:lnTo>
                <a:lnTo>
                  <a:pt x="2514" y="84"/>
                </a:lnTo>
                <a:lnTo>
                  <a:pt x="2544" y="78"/>
                </a:lnTo>
                <a:lnTo>
                  <a:pt x="2562" y="72"/>
                </a:lnTo>
                <a:lnTo>
                  <a:pt x="2586" y="66"/>
                </a:lnTo>
                <a:lnTo>
                  <a:pt x="2610" y="60"/>
                </a:lnTo>
                <a:lnTo>
                  <a:pt x="2634" y="60"/>
                </a:lnTo>
                <a:lnTo>
                  <a:pt x="2652" y="60"/>
                </a:lnTo>
                <a:lnTo>
                  <a:pt x="2670" y="60"/>
                </a:lnTo>
                <a:lnTo>
                  <a:pt x="2706" y="60"/>
                </a:lnTo>
                <a:lnTo>
                  <a:pt x="2730" y="60"/>
                </a:lnTo>
                <a:lnTo>
                  <a:pt x="2766" y="54"/>
                </a:lnTo>
                <a:lnTo>
                  <a:pt x="2802" y="48"/>
                </a:lnTo>
                <a:lnTo>
                  <a:pt x="2826" y="36"/>
                </a:lnTo>
                <a:lnTo>
                  <a:pt x="2844" y="36"/>
                </a:lnTo>
                <a:lnTo>
                  <a:pt x="2862" y="36"/>
                </a:lnTo>
                <a:lnTo>
                  <a:pt x="2892" y="36"/>
                </a:lnTo>
                <a:lnTo>
                  <a:pt x="2910" y="30"/>
                </a:lnTo>
                <a:lnTo>
                  <a:pt x="2940" y="24"/>
                </a:lnTo>
                <a:lnTo>
                  <a:pt x="2958" y="18"/>
                </a:lnTo>
                <a:lnTo>
                  <a:pt x="2988" y="12"/>
                </a:lnTo>
                <a:lnTo>
                  <a:pt x="3018" y="12"/>
                </a:lnTo>
                <a:lnTo>
                  <a:pt x="3036" y="0"/>
                </a:lnTo>
                <a:lnTo>
                  <a:pt x="3036" y="1734"/>
                </a:lnTo>
                <a:lnTo>
                  <a:pt x="0" y="1734"/>
                </a:lnTo>
                <a:lnTo>
                  <a:pt x="0" y="1746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45063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1435100" y="2035175"/>
            <a:ext cx="5637213" cy="29622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1435100" y="1601788"/>
            <a:ext cx="5637213" cy="29638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1435100" y="1184275"/>
            <a:ext cx="5637213" cy="29622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5067" name="Object 11"/>
          <p:cNvGraphicFramePr>
            <a:graphicFrameLocks/>
          </p:cNvGraphicFramePr>
          <p:nvPr/>
        </p:nvGraphicFramePr>
        <p:xfrm>
          <a:off x="7113588" y="1865313"/>
          <a:ext cx="1108075" cy="307975"/>
        </p:xfrm>
        <a:graphic>
          <a:graphicData uri="http://schemas.openxmlformats.org/presentationml/2006/ole">
            <p:oleObj spid="_x0000_s45067" name="Equation" r:id="rId3" imgW="1117440" imgH="317160" progId="Equation.2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/>
          </p:cNvGraphicFramePr>
          <p:nvPr/>
        </p:nvGraphicFramePr>
        <p:xfrm>
          <a:off x="7113588" y="1447800"/>
          <a:ext cx="1174750" cy="298450"/>
        </p:xfrm>
        <a:graphic>
          <a:graphicData uri="http://schemas.openxmlformats.org/presentationml/2006/ole">
            <p:oleObj spid="_x0000_s45068" name="Equation" r:id="rId4" imgW="1193760" imgH="317160" progId="Equation.2">
              <p:embed/>
            </p:oleObj>
          </a:graphicData>
        </a:graphic>
      </p:graphicFrame>
      <p:graphicFrame>
        <p:nvGraphicFramePr>
          <p:cNvPr id="45069" name="Object 13"/>
          <p:cNvGraphicFramePr>
            <a:graphicFrameLocks/>
          </p:cNvGraphicFramePr>
          <p:nvPr/>
        </p:nvGraphicFramePr>
        <p:xfrm>
          <a:off x="7108825" y="1042988"/>
          <a:ext cx="1254125" cy="288925"/>
        </p:xfrm>
        <a:graphic>
          <a:graphicData uri="http://schemas.openxmlformats.org/presentationml/2006/ole">
            <p:oleObj spid="_x0000_s45069" name="Equation" r:id="rId5" imgW="1282680" imgH="317160" progId="Equation.2">
              <p:embed/>
            </p:oleObj>
          </a:graphicData>
        </a:graphic>
      </p:graphicFrame>
      <p:graphicFrame>
        <p:nvGraphicFramePr>
          <p:cNvPr id="45070" name="Object 14"/>
          <p:cNvGraphicFramePr>
            <a:graphicFrameLocks/>
          </p:cNvGraphicFramePr>
          <p:nvPr/>
        </p:nvGraphicFramePr>
        <p:xfrm>
          <a:off x="3952875" y="3646488"/>
          <a:ext cx="2314575" cy="879475"/>
        </p:xfrm>
        <a:graphic>
          <a:graphicData uri="http://schemas.openxmlformats.org/presentationml/2006/ole">
            <p:oleObj spid="_x0000_s45070" name="Equation" r:id="rId6" imgW="2323800" imgH="888840" progId="Equation.2">
              <p:embed/>
            </p:oleObj>
          </a:graphicData>
        </a:graphic>
      </p:graphicFrame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45072" name="Object 16"/>
          <p:cNvGraphicFramePr>
            <a:graphicFrameLocks/>
          </p:cNvGraphicFramePr>
          <p:nvPr/>
        </p:nvGraphicFramePr>
        <p:xfrm>
          <a:off x="6502400" y="2576513"/>
          <a:ext cx="2073275" cy="447675"/>
        </p:xfrm>
        <a:graphic>
          <a:graphicData uri="http://schemas.openxmlformats.org/presentationml/2006/ole">
            <p:oleObj spid="_x0000_s45072" name="Equation" r:id="rId7" imgW="1904760" imgH="419040" progId="Equation.2">
              <p:embed/>
            </p:oleObj>
          </a:graphicData>
        </a:graphic>
      </p:graphicFrame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3460750" y="35734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1439863" y="35734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3327400" y="345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33893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5078" name="Object 22"/>
          <p:cNvGraphicFramePr>
            <a:graphicFrameLocks/>
          </p:cNvGraphicFramePr>
          <p:nvPr/>
        </p:nvGraphicFramePr>
        <p:xfrm>
          <a:off x="3282950" y="5626100"/>
          <a:ext cx="357188" cy="530225"/>
        </p:xfrm>
        <a:graphic>
          <a:graphicData uri="http://schemas.openxmlformats.org/presentationml/2006/ole">
            <p:oleObj spid="_x0000_s45078" name="Equation" r:id="rId8" imgW="368280" imgH="545760" progId="Equation.2">
              <p:embed/>
            </p:oleObj>
          </a:graphicData>
        </a:graphic>
      </p:graphicFrame>
      <p:graphicFrame>
        <p:nvGraphicFramePr>
          <p:cNvPr id="45079" name="Object 23"/>
          <p:cNvGraphicFramePr>
            <a:graphicFrameLocks/>
          </p:cNvGraphicFramePr>
          <p:nvPr/>
        </p:nvGraphicFramePr>
        <p:xfrm>
          <a:off x="1027113" y="3225800"/>
          <a:ext cx="334962" cy="509588"/>
        </p:xfrm>
        <a:graphic>
          <a:graphicData uri="http://schemas.openxmlformats.org/presentationml/2006/ole">
            <p:oleObj spid="_x0000_s45079" name="Equation" r:id="rId9" imgW="355320" imgH="533160" progId="Equation.2">
              <p:embed/>
            </p:oleObj>
          </a:graphicData>
        </a:graphic>
      </p:graphicFrame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4" name="Freeform 24"/>
          <p:cNvSpPr>
            <a:spLocks/>
          </p:cNvSpPr>
          <p:nvPr/>
        </p:nvSpPr>
        <p:spPr bwMode="auto">
          <a:xfrm>
            <a:off x="1419225" y="2809875"/>
            <a:ext cx="4821238" cy="2773363"/>
          </a:xfrm>
          <a:custGeom>
            <a:avLst/>
            <a:gdLst/>
            <a:ahLst/>
            <a:cxnLst>
              <a:cxn ang="0">
                <a:pos x="18" y="1674"/>
              </a:cxn>
              <a:cxn ang="0">
                <a:pos x="60" y="1608"/>
              </a:cxn>
              <a:cxn ang="0">
                <a:pos x="84" y="1554"/>
              </a:cxn>
              <a:cxn ang="0">
                <a:pos x="120" y="1494"/>
              </a:cxn>
              <a:cxn ang="0">
                <a:pos x="156" y="1440"/>
              </a:cxn>
              <a:cxn ang="0">
                <a:pos x="192" y="1380"/>
              </a:cxn>
              <a:cxn ang="0">
                <a:pos x="240" y="1320"/>
              </a:cxn>
              <a:cxn ang="0">
                <a:pos x="270" y="1272"/>
              </a:cxn>
              <a:cxn ang="0">
                <a:pos x="312" y="1224"/>
              </a:cxn>
              <a:cxn ang="0">
                <a:pos x="366" y="1182"/>
              </a:cxn>
              <a:cxn ang="0">
                <a:pos x="402" y="1140"/>
              </a:cxn>
              <a:cxn ang="0">
                <a:pos x="462" y="1104"/>
              </a:cxn>
              <a:cxn ang="0">
                <a:pos x="510" y="1056"/>
              </a:cxn>
              <a:cxn ang="0">
                <a:pos x="558" y="996"/>
              </a:cxn>
              <a:cxn ang="0">
                <a:pos x="618" y="936"/>
              </a:cxn>
              <a:cxn ang="0">
                <a:pos x="678" y="888"/>
              </a:cxn>
              <a:cxn ang="0">
                <a:pos x="732" y="846"/>
              </a:cxn>
              <a:cxn ang="0">
                <a:pos x="798" y="804"/>
              </a:cxn>
              <a:cxn ang="0">
                <a:pos x="852" y="756"/>
              </a:cxn>
              <a:cxn ang="0">
                <a:pos x="906" y="720"/>
              </a:cxn>
              <a:cxn ang="0">
                <a:pos x="960" y="684"/>
              </a:cxn>
              <a:cxn ang="0">
                <a:pos x="1026" y="648"/>
              </a:cxn>
              <a:cxn ang="0">
                <a:pos x="1092" y="618"/>
              </a:cxn>
              <a:cxn ang="0">
                <a:pos x="1152" y="582"/>
              </a:cxn>
              <a:cxn ang="0">
                <a:pos x="1212" y="540"/>
              </a:cxn>
              <a:cxn ang="0">
                <a:pos x="1254" y="480"/>
              </a:cxn>
              <a:cxn ang="0">
                <a:pos x="1350" y="462"/>
              </a:cxn>
              <a:cxn ang="0">
                <a:pos x="1446" y="444"/>
              </a:cxn>
              <a:cxn ang="0">
                <a:pos x="1512" y="408"/>
              </a:cxn>
              <a:cxn ang="0">
                <a:pos x="1578" y="372"/>
              </a:cxn>
              <a:cxn ang="0">
                <a:pos x="1650" y="348"/>
              </a:cxn>
              <a:cxn ang="0">
                <a:pos x="1710" y="330"/>
              </a:cxn>
              <a:cxn ang="0">
                <a:pos x="1770" y="312"/>
              </a:cxn>
              <a:cxn ang="0">
                <a:pos x="1872" y="282"/>
              </a:cxn>
              <a:cxn ang="0">
                <a:pos x="1962" y="234"/>
              </a:cxn>
              <a:cxn ang="0">
                <a:pos x="2034" y="204"/>
              </a:cxn>
              <a:cxn ang="0">
                <a:pos x="2124" y="180"/>
              </a:cxn>
              <a:cxn ang="0">
                <a:pos x="2184" y="168"/>
              </a:cxn>
              <a:cxn ang="0">
                <a:pos x="2262" y="138"/>
              </a:cxn>
              <a:cxn ang="0">
                <a:pos x="2370" y="126"/>
              </a:cxn>
              <a:cxn ang="0">
                <a:pos x="2430" y="108"/>
              </a:cxn>
              <a:cxn ang="0">
                <a:pos x="2514" y="84"/>
              </a:cxn>
              <a:cxn ang="0">
                <a:pos x="2586" y="66"/>
              </a:cxn>
              <a:cxn ang="0">
                <a:pos x="2652" y="60"/>
              </a:cxn>
              <a:cxn ang="0">
                <a:pos x="2730" y="60"/>
              </a:cxn>
              <a:cxn ang="0">
                <a:pos x="2826" y="36"/>
              </a:cxn>
              <a:cxn ang="0">
                <a:pos x="2892" y="36"/>
              </a:cxn>
              <a:cxn ang="0">
                <a:pos x="2958" y="18"/>
              </a:cxn>
              <a:cxn ang="0">
                <a:pos x="3036" y="0"/>
              </a:cxn>
              <a:cxn ang="0">
                <a:pos x="0" y="1746"/>
              </a:cxn>
            </a:cxnLst>
            <a:rect l="0" t="0" r="r" b="b"/>
            <a:pathLst>
              <a:path w="3037" h="1747">
                <a:moveTo>
                  <a:pt x="6" y="1722"/>
                </a:moveTo>
                <a:lnTo>
                  <a:pt x="12" y="1698"/>
                </a:lnTo>
                <a:lnTo>
                  <a:pt x="18" y="1674"/>
                </a:lnTo>
                <a:lnTo>
                  <a:pt x="30" y="1656"/>
                </a:lnTo>
                <a:lnTo>
                  <a:pt x="48" y="1632"/>
                </a:lnTo>
                <a:lnTo>
                  <a:pt x="60" y="1608"/>
                </a:lnTo>
                <a:lnTo>
                  <a:pt x="72" y="1590"/>
                </a:lnTo>
                <a:lnTo>
                  <a:pt x="78" y="1572"/>
                </a:lnTo>
                <a:lnTo>
                  <a:pt x="84" y="1554"/>
                </a:lnTo>
                <a:lnTo>
                  <a:pt x="102" y="1530"/>
                </a:lnTo>
                <a:lnTo>
                  <a:pt x="108" y="1512"/>
                </a:lnTo>
                <a:lnTo>
                  <a:pt x="120" y="1494"/>
                </a:lnTo>
                <a:lnTo>
                  <a:pt x="132" y="1476"/>
                </a:lnTo>
                <a:lnTo>
                  <a:pt x="144" y="1458"/>
                </a:lnTo>
                <a:lnTo>
                  <a:pt x="156" y="1440"/>
                </a:lnTo>
                <a:lnTo>
                  <a:pt x="168" y="1422"/>
                </a:lnTo>
                <a:lnTo>
                  <a:pt x="180" y="1404"/>
                </a:lnTo>
                <a:lnTo>
                  <a:pt x="192" y="1380"/>
                </a:lnTo>
                <a:lnTo>
                  <a:pt x="216" y="1356"/>
                </a:lnTo>
                <a:lnTo>
                  <a:pt x="228" y="1338"/>
                </a:lnTo>
                <a:lnTo>
                  <a:pt x="240" y="1320"/>
                </a:lnTo>
                <a:lnTo>
                  <a:pt x="252" y="1302"/>
                </a:lnTo>
                <a:lnTo>
                  <a:pt x="252" y="1284"/>
                </a:lnTo>
                <a:lnTo>
                  <a:pt x="270" y="1272"/>
                </a:lnTo>
                <a:lnTo>
                  <a:pt x="288" y="1260"/>
                </a:lnTo>
                <a:lnTo>
                  <a:pt x="288" y="1242"/>
                </a:lnTo>
                <a:lnTo>
                  <a:pt x="312" y="1224"/>
                </a:lnTo>
                <a:lnTo>
                  <a:pt x="318" y="1206"/>
                </a:lnTo>
                <a:lnTo>
                  <a:pt x="318" y="1188"/>
                </a:lnTo>
                <a:lnTo>
                  <a:pt x="366" y="1182"/>
                </a:lnTo>
                <a:lnTo>
                  <a:pt x="384" y="1182"/>
                </a:lnTo>
                <a:lnTo>
                  <a:pt x="384" y="1164"/>
                </a:lnTo>
                <a:lnTo>
                  <a:pt x="402" y="1140"/>
                </a:lnTo>
                <a:lnTo>
                  <a:pt x="420" y="1128"/>
                </a:lnTo>
                <a:lnTo>
                  <a:pt x="438" y="1116"/>
                </a:lnTo>
                <a:lnTo>
                  <a:pt x="462" y="1104"/>
                </a:lnTo>
                <a:lnTo>
                  <a:pt x="474" y="1086"/>
                </a:lnTo>
                <a:lnTo>
                  <a:pt x="492" y="1068"/>
                </a:lnTo>
                <a:lnTo>
                  <a:pt x="510" y="1056"/>
                </a:lnTo>
                <a:lnTo>
                  <a:pt x="522" y="1032"/>
                </a:lnTo>
                <a:lnTo>
                  <a:pt x="546" y="1014"/>
                </a:lnTo>
                <a:lnTo>
                  <a:pt x="558" y="996"/>
                </a:lnTo>
                <a:lnTo>
                  <a:pt x="576" y="984"/>
                </a:lnTo>
                <a:lnTo>
                  <a:pt x="594" y="960"/>
                </a:lnTo>
                <a:lnTo>
                  <a:pt x="618" y="936"/>
                </a:lnTo>
                <a:lnTo>
                  <a:pt x="636" y="912"/>
                </a:lnTo>
                <a:lnTo>
                  <a:pt x="660" y="900"/>
                </a:lnTo>
                <a:lnTo>
                  <a:pt x="678" y="888"/>
                </a:lnTo>
                <a:lnTo>
                  <a:pt x="696" y="870"/>
                </a:lnTo>
                <a:lnTo>
                  <a:pt x="714" y="858"/>
                </a:lnTo>
                <a:lnTo>
                  <a:pt x="732" y="846"/>
                </a:lnTo>
                <a:lnTo>
                  <a:pt x="750" y="834"/>
                </a:lnTo>
                <a:lnTo>
                  <a:pt x="780" y="816"/>
                </a:lnTo>
                <a:lnTo>
                  <a:pt x="798" y="804"/>
                </a:lnTo>
                <a:lnTo>
                  <a:pt x="816" y="792"/>
                </a:lnTo>
                <a:lnTo>
                  <a:pt x="828" y="774"/>
                </a:lnTo>
                <a:lnTo>
                  <a:pt x="852" y="756"/>
                </a:lnTo>
                <a:lnTo>
                  <a:pt x="870" y="750"/>
                </a:lnTo>
                <a:lnTo>
                  <a:pt x="888" y="732"/>
                </a:lnTo>
                <a:lnTo>
                  <a:pt x="906" y="720"/>
                </a:lnTo>
                <a:lnTo>
                  <a:pt x="924" y="702"/>
                </a:lnTo>
                <a:lnTo>
                  <a:pt x="942" y="690"/>
                </a:lnTo>
                <a:lnTo>
                  <a:pt x="960" y="684"/>
                </a:lnTo>
                <a:lnTo>
                  <a:pt x="978" y="666"/>
                </a:lnTo>
                <a:lnTo>
                  <a:pt x="1002" y="654"/>
                </a:lnTo>
                <a:lnTo>
                  <a:pt x="1026" y="648"/>
                </a:lnTo>
                <a:lnTo>
                  <a:pt x="1044" y="642"/>
                </a:lnTo>
                <a:lnTo>
                  <a:pt x="1062" y="636"/>
                </a:lnTo>
                <a:lnTo>
                  <a:pt x="1092" y="618"/>
                </a:lnTo>
                <a:lnTo>
                  <a:pt x="1110" y="612"/>
                </a:lnTo>
                <a:lnTo>
                  <a:pt x="1128" y="594"/>
                </a:lnTo>
                <a:lnTo>
                  <a:pt x="1152" y="582"/>
                </a:lnTo>
                <a:lnTo>
                  <a:pt x="1170" y="564"/>
                </a:lnTo>
                <a:lnTo>
                  <a:pt x="1194" y="546"/>
                </a:lnTo>
                <a:lnTo>
                  <a:pt x="1212" y="540"/>
                </a:lnTo>
                <a:lnTo>
                  <a:pt x="1224" y="522"/>
                </a:lnTo>
                <a:lnTo>
                  <a:pt x="1242" y="504"/>
                </a:lnTo>
                <a:lnTo>
                  <a:pt x="1254" y="480"/>
                </a:lnTo>
                <a:lnTo>
                  <a:pt x="1278" y="480"/>
                </a:lnTo>
                <a:lnTo>
                  <a:pt x="1314" y="462"/>
                </a:lnTo>
                <a:lnTo>
                  <a:pt x="1350" y="462"/>
                </a:lnTo>
                <a:lnTo>
                  <a:pt x="1368" y="450"/>
                </a:lnTo>
                <a:lnTo>
                  <a:pt x="1404" y="444"/>
                </a:lnTo>
                <a:lnTo>
                  <a:pt x="1446" y="444"/>
                </a:lnTo>
                <a:lnTo>
                  <a:pt x="1470" y="432"/>
                </a:lnTo>
                <a:lnTo>
                  <a:pt x="1494" y="420"/>
                </a:lnTo>
                <a:lnTo>
                  <a:pt x="1512" y="408"/>
                </a:lnTo>
                <a:lnTo>
                  <a:pt x="1542" y="396"/>
                </a:lnTo>
                <a:lnTo>
                  <a:pt x="1560" y="384"/>
                </a:lnTo>
                <a:lnTo>
                  <a:pt x="1578" y="372"/>
                </a:lnTo>
                <a:lnTo>
                  <a:pt x="1596" y="360"/>
                </a:lnTo>
                <a:lnTo>
                  <a:pt x="1620" y="354"/>
                </a:lnTo>
                <a:lnTo>
                  <a:pt x="1650" y="348"/>
                </a:lnTo>
                <a:lnTo>
                  <a:pt x="1668" y="342"/>
                </a:lnTo>
                <a:lnTo>
                  <a:pt x="1686" y="336"/>
                </a:lnTo>
                <a:lnTo>
                  <a:pt x="1710" y="330"/>
                </a:lnTo>
                <a:lnTo>
                  <a:pt x="1734" y="324"/>
                </a:lnTo>
                <a:lnTo>
                  <a:pt x="1752" y="312"/>
                </a:lnTo>
                <a:lnTo>
                  <a:pt x="1770" y="312"/>
                </a:lnTo>
                <a:lnTo>
                  <a:pt x="1794" y="306"/>
                </a:lnTo>
                <a:lnTo>
                  <a:pt x="1818" y="300"/>
                </a:lnTo>
                <a:lnTo>
                  <a:pt x="1872" y="282"/>
                </a:lnTo>
                <a:lnTo>
                  <a:pt x="1902" y="276"/>
                </a:lnTo>
                <a:lnTo>
                  <a:pt x="1938" y="252"/>
                </a:lnTo>
                <a:lnTo>
                  <a:pt x="1962" y="234"/>
                </a:lnTo>
                <a:lnTo>
                  <a:pt x="1980" y="228"/>
                </a:lnTo>
                <a:lnTo>
                  <a:pt x="1998" y="216"/>
                </a:lnTo>
                <a:lnTo>
                  <a:pt x="2034" y="204"/>
                </a:lnTo>
                <a:lnTo>
                  <a:pt x="2058" y="192"/>
                </a:lnTo>
                <a:lnTo>
                  <a:pt x="2076" y="192"/>
                </a:lnTo>
                <a:lnTo>
                  <a:pt x="2124" y="180"/>
                </a:lnTo>
                <a:lnTo>
                  <a:pt x="2148" y="180"/>
                </a:lnTo>
                <a:lnTo>
                  <a:pt x="2166" y="174"/>
                </a:lnTo>
                <a:lnTo>
                  <a:pt x="2184" y="168"/>
                </a:lnTo>
                <a:lnTo>
                  <a:pt x="2214" y="156"/>
                </a:lnTo>
                <a:lnTo>
                  <a:pt x="2232" y="150"/>
                </a:lnTo>
                <a:lnTo>
                  <a:pt x="2262" y="138"/>
                </a:lnTo>
                <a:lnTo>
                  <a:pt x="2304" y="138"/>
                </a:lnTo>
                <a:lnTo>
                  <a:pt x="2340" y="126"/>
                </a:lnTo>
                <a:lnTo>
                  <a:pt x="2370" y="126"/>
                </a:lnTo>
                <a:lnTo>
                  <a:pt x="2388" y="120"/>
                </a:lnTo>
                <a:lnTo>
                  <a:pt x="2406" y="114"/>
                </a:lnTo>
                <a:lnTo>
                  <a:pt x="2430" y="108"/>
                </a:lnTo>
                <a:lnTo>
                  <a:pt x="2454" y="102"/>
                </a:lnTo>
                <a:lnTo>
                  <a:pt x="2484" y="96"/>
                </a:lnTo>
                <a:lnTo>
                  <a:pt x="2514" y="84"/>
                </a:lnTo>
                <a:lnTo>
                  <a:pt x="2544" y="78"/>
                </a:lnTo>
                <a:lnTo>
                  <a:pt x="2562" y="72"/>
                </a:lnTo>
                <a:lnTo>
                  <a:pt x="2586" y="66"/>
                </a:lnTo>
                <a:lnTo>
                  <a:pt x="2610" y="60"/>
                </a:lnTo>
                <a:lnTo>
                  <a:pt x="2634" y="60"/>
                </a:lnTo>
                <a:lnTo>
                  <a:pt x="2652" y="60"/>
                </a:lnTo>
                <a:lnTo>
                  <a:pt x="2670" y="60"/>
                </a:lnTo>
                <a:lnTo>
                  <a:pt x="2706" y="60"/>
                </a:lnTo>
                <a:lnTo>
                  <a:pt x="2730" y="60"/>
                </a:lnTo>
                <a:lnTo>
                  <a:pt x="2766" y="54"/>
                </a:lnTo>
                <a:lnTo>
                  <a:pt x="2802" y="48"/>
                </a:lnTo>
                <a:lnTo>
                  <a:pt x="2826" y="36"/>
                </a:lnTo>
                <a:lnTo>
                  <a:pt x="2844" y="36"/>
                </a:lnTo>
                <a:lnTo>
                  <a:pt x="2862" y="36"/>
                </a:lnTo>
                <a:lnTo>
                  <a:pt x="2892" y="36"/>
                </a:lnTo>
                <a:lnTo>
                  <a:pt x="2910" y="30"/>
                </a:lnTo>
                <a:lnTo>
                  <a:pt x="2940" y="24"/>
                </a:lnTo>
                <a:lnTo>
                  <a:pt x="2958" y="18"/>
                </a:lnTo>
                <a:lnTo>
                  <a:pt x="2988" y="12"/>
                </a:lnTo>
                <a:lnTo>
                  <a:pt x="3018" y="12"/>
                </a:lnTo>
                <a:lnTo>
                  <a:pt x="3036" y="0"/>
                </a:lnTo>
                <a:lnTo>
                  <a:pt x="3036" y="1734"/>
                </a:lnTo>
                <a:lnTo>
                  <a:pt x="0" y="1734"/>
                </a:lnTo>
                <a:lnTo>
                  <a:pt x="0" y="1746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46087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6088" name="Object 8"/>
          <p:cNvGraphicFramePr>
            <a:graphicFrameLocks/>
          </p:cNvGraphicFramePr>
          <p:nvPr/>
        </p:nvGraphicFramePr>
        <p:xfrm>
          <a:off x="3952875" y="3646488"/>
          <a:ext cx="2314575" cy="879475"/>
        </p:xfrm>
        <a:graphic>
          <a:graphicData uri="http://schemas.openxmlformats.org/presentationml/2006/ole">
            <p:oleObj spid="_x0000_s46088" name="Equation" r:id="rId3" imgW="2323800" imgH="888840" progId="Equation.2">
              <p:embed/>
            </p:oleObj>
          </a:graphicData>
        </a:graphic>
      </p:graphicFrame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46090" name="Object 10"/>
          <p:cNvGraphicFramePr>
            <a:graphicFrameLocks/>
          </p:cNvGraphicFramePr>
          <p:nvPr/>
        </p:nvGraphicFramePr>
        <p:xfrm>
          <a:off x="6502400" y="2576513"/>
          <a:ext cx="2073275" cy="447675"/>
        </p:xfrm>
        <a:graphic>
          <a:graphicData uri="http://schemas.openxmlformats.org/presentationml/2006/ole">
            <p:oleObj spid="_x0000_s46090" name="Equation" r:id="rId4" imgW="1904760" imgH="419040" progId="Equation.2">
              <p:embed/>
            </p:oleObj>
          </a:graphicData>
        </a:graphic>
      </p:graphicFrame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3460750" y="35734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1439863" y="35734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3327400" y="345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33893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6096" name="Object 16"/>
          <p:cNvGraphicFramePr>
            <a:graphicFrameLocks/>
          </p:cNvGraphicFramePr>
          <p:nvPr/>
        </p:nvGraphicFramePr>
        <p:xfrm>
          <a:off x="3282950" y="5626100"/>
          <a:ext cx="357188" cy="530225"/>
        </p:xfrm>
        <a:graphic>
          <a:graphicData uri="http://schemas.openxmlformats.org/presentationml/2006/ole">
            <p:oleObj spid="_x0000_s46096" name="Equation" r:id="rId5" imgW="368280" imgH="545760" progId="Equation.2">
              <p:embed/>
            </p:oleObj>
          </a:graphicData>
        </a:graphic>
      </p:graphicFrame>
      <p:graphicFrame>
        <p:nvGraphicFramePr>
          <p:cNvPr id="46097" name="Object 17"/>
          <p:cNvGraphicFramePr>
            <a:graphicFrameLocks/>
          </p:cNvGraphicFramePr>
          <p:nvPr/>
        </p:nvGraphicFramePr>
        <p:xfrm>
          <a:off x="1027113" y="3225800"/>
          <a:ext cx="334962" cy="509588"/>
        </p:xfrm>
        <a:graphic>
          <a:graphicData uri="http://schemas.openxmlformats.org/presentationml/2006/ole">
            <p:oleObj spid="_x0000_s46097" name="Equation" r:id="rId6" imgW="355320" imgH="533160" progId="Equation.2">
              <p:embed/>
            </p:oleObj>
          </a:graphicData>
        </a:graphic>
      </p:graphicFrame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1435100" y="2193925"/>
            <a:ext cx="3203575" cy="28321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6099" name="Object 19"/>
          <p:cNvGraphicFramePr>
            <a:graphicFrameLocks/>
          </p:cNvGraphicFramePr>
          <p:nvPr/>
        </p:nvGraphicFramePr>
        <p:xfrm>
          <a:off x="4676775" y="2022475"/>
          <a:ext cx="1108075" cy="307975"/>
        </p:xfrm>
        <a:graphic>
          <a:graphicData uri="http://schemas.openxmlformats.org/presentationml/2006/ole">
            <p:oleObj spid="_x0000_s46099" name="Equation" r:id="rId7" imgW="1117440" imgH="317160" progId="Equation.2">
              <p:embed/>
            </p:oleObj>
          </a:graphicData>
        </a:graphic>
      </p:graphicFrame>
      <p:graphicFrame>
        <p:nvGraphicFramePr>
          <p:cNvPr id="46100" name="Object 20"/>
          <p:cNvGraphicFramePr>
            <a:graphicFrameLocks/>
          </p:cNvGraphicFramePr>
          <p:nvPr/>
        </p:nvGraphicFramePr>
        <p:xfrm>
          <a:off x="4676775" y="1604963"/>
          <a:ext cx="1174750" cy="298450"/>
        </p:xfrm>
        <a:graphic>
          <a:graphicData uri="http://schemas.openxmlformats.org/presentationml/2006/ole">
            <p:oleObj spid="_x0000_s46100" name="Equation" r:id="rId8" imgW="1193760" imgH="317160" progId="Equation.2">
              <p:embed/>
            </p:oleObj>
          </a:graphicData>
        </a:graphic>
      </p:graphicFrame>
      <p:graphicFrame>
        <p:nvGraphicFramePr>
          <p:cNvPr id="46101" name="Object 21"/>
          <p:cNvGraphicFramePr>
            <a:graphicFrameLocks/>
          </p:cNvGraphicFramePr>
          <p:nvPr/>
        </p:nvGraphicFramePr>
        <p:xfrm>
          <a:off x="4672013" y="1200150"/>
          <a:ext cx="1254125" cy="288925"/>
        </p:xfrm>
        <a:graphic>
          <a:graphicData uri="http://schemas.openxmlformats.org/presentationml/2006/ole">
            <p:oleObj spid="_x0000_s46101" name="Equation" r:id="rId9" imgW="1282680" imgH="317160" progId="Equation.2">
              <p:embed/>
            </p:oleObj>
          </a:graphicData>
        </a:graphic>
      </p:graphicFrame>
      <p:sp>
        <p:nvSpPr>
          <p:cNvPr id="46102" name="Line 22"/>
          <p:cNvSpPr>
            <a:spLocks noChangeShapeType="1"/>
          </p:cNvSpPr>
          <p:nvPr/>
        </p:nvSpPr>
        <p:spPr bwMode="auto">
          <a:xfrm flipV="1">
            <a:off x="1435100" y="1746250"/>
            <a:ext cx="3190875" cy="282098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1435100" y="1339850"/>
            <a:ext cx="3179763" cy="281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35" name="Freeform 31"/>
          <p:cNvSpPr>
            <a:spLocks/>
          </p:cNvSpPr>
          <p:nvPr/>
        </p:nvSpPr>
        <p:spPr bwMode="auto">
          <a:xfrm>
            <a:off x="1419225" y="2809875"/>
            <a:ext cx="4821238" cy="2773363"/>
          </a:xfrm>
          <a:custGeom>
            <a:avLst/>
            <a:gdLst/>
            <a:ahLst/>
            <a:cxnLst>
              <a:cxn ang="0">
                <a:pos x="18" y="1674"/>
              </a:cxn>
              <a:cxn ang="0">
                <a:pos x="60" y="1608"/>
              </a:cxn>
              <a:cxn ang="0">
                <a:pos x="84" y="1554"/>
              </a:cxn>
              <a:cxn ang="0">
                <a:pos x="120" y="1494"/>
              </a:cxn>
              <a:cxn ang="0">
                <a:pos x="156" y="1440"/>
              </a:cxn>
              <a:cxn ang="0">
                <a:pos x="192" y="1380"/>
              </a:cxn>
              <a:cxn ang="0">
                <a:pos x="240" y="1320"/>
              </a:cxn>
              <a:cxn ang="0">
                <a:pos x="270" y="1272"/>
              </a:cxn>
              <a:cxn ang="0">
                <a:pos x="312" y="1224"/>
              </a:cxn>
              <a:cxn ang="0">
                <a:pos x="366" y="1182"/>
              </a:cxn>
              <a:cxn ang="0">
                <a:pos x="402" y="1140"/>
              </a:cxn>
              <a:cxn ang="0">
                <a:pos x="462" y="1104"/>
              </a:cxn>
              <a:cxn ang="0">
                <a:pos x="510" y="1056"/>
              </a:cxn>
              <a:cxn ang="0">
                <a:pos x="558" y="996"/>
              </a:cxn>
              <a:cxn ang="0">
                <a:pos x="618" y="936"/>
              </a:cxn>
              <a:cxn ang="0">
                <a:pos x="678" y="888"/>
              </a:cxn>
              <a:cxn ang="0">
                <a:pos x="732" y="846"/>
              </a:cxn>
              <a:cxn ang="0">
                <a:pos x="798" y="804"/>
              </a:cxn>
              <a:cxn ang="0">
                <a:pos x="852" y="756"/>
              </a:cxn>
              <a:cxn ang="0">
                <a:pos x="906" y="720"/>
              </a:cxn>
              <a:cxn ang="0">
                <a:pos x="960" y="684"/>
              </a:cxn>
              <a:cxn ang="0">
                <a:pos x="1026" y="648"/>
              </a:cxn>
              <a:cxn ang="0">
                <a:pos x="1092" y="618"/>
              </a:cxn>
              <a:cxn ang="0">
                <a:pos x="1152" y="582"/>
              </a:cxn>
              <a:cxn ang="0">
                <a:pos x="1212" y="540"/>
              </a:cxn>
              <a:cxn ang="0">
                <a:pos x="1254" y="480"/>
              </a:cxn>
              <a:cxn ang="0">
                <a:pos x="1350" y="462"/>
              </a:cxn>
              <a:cxn ang="0">
                <a:pos x="1446" y="444"/>
              </a:cxn>
              <a:cxn ang="0">
                <a:pos x="1512" y="408"/>
              </a:cxn>
              <a:cxn ang="0">
                <a:pos x="1578" y="372"/>
              </a:cxn>
              <a:cxn ang="0">
                <a:pos x="1650" y="348"/>
              </a:cxn>
              <a:cxn ang="0">
                <a:pos x="1710" y="330"/>
              </a:cxn>
              <a:cxn ang="0">
                <a:pos x="1770" y="312"/>
              </a:cxn>
              <a:cxn ang="0">
                <a:pos x="1872" y="282"/>
              </a:cxn>
              <a:cxn ang="0">
                <a:pos x="1962" y="234"/>
              </a:cxn>
              <a:cxn ang="0">
                <a:pos x="2034" y="204"/>
              </a:cxn>
              <a:cxn ang="0">
                <a:pos x="2124" y="180"/>
              </a:cxn>
              <a:cxn ang="0">
                <a:pos x="2184" y="168"/>
              </a:cxn>
              <a:cxn ang="0">
                <a:pos x="2262" y="138"/>
              </a:cxn>
              <a:cxn ang="0">
                <a:pos x="2370" y="126"/>
              </a:cxn>
              <a:cxn ang="0">
                <a:pos x="2430" y="108"/>
              </a:cxn>
              <a:cxn ang="0">
                <a:pos x="2514" y="84"/>
              </a:cxn>
              <a:cxn ang="0">
                <a:pos x="2586" y="66"/>
              </a:cxn>
              <a:cxn ang="0">
                <a:pos x="2652" y="60"/>
              </a:cxn>
              <a:cxn ang="0">
                <a:pos x="2730" y="60"/>
              </a:cxn>
              <a:cxn ang="0">
                <a:pos x="2826" y="36"/>
              </a:cxn>
              <a:cxn ang="0">
                <a:pos x="2892" y="36"/>
              </a:cxn>
              <a:cxn ang="0">
                <a:pos x="2958" y="18"/>
              </a:cxn>
              <a:cxn ang="0">
                <a:pos x="3036" y="0"/>
              </a:cxn>
              <a:cxn ang="0">
                <a:pos x="0" y="1746"/>
              </a:cxn>
            </a:cxnLst>
            <a:rect l="0" t="0" r="r" b="b"/>
            <a:pathLst>
              <a:path w="3037" h="1747">
                <a:moveTo>
                  <a:pt x="6" y="1722"/>
                </a:moveTo>
                <a:lnTo>
                  <a:pt x="12" y="1698"/>
                </a:lnTo>
                <a:lnTo>
                  <a:pt x="18" y="1674"/>
                </a:lnTo>
                <a:lnTo>
                  <a:pt x="30" y="1656"/>
                </a:lnTo>
                <a:lnTo>
                  <a:pt x="48" y="1632"/>
                </a:lnTo>
                <a:lnTo>
                  <a:pt x="60" y="1608"/>
                </a:lnTo>
                <a:lnTo>
                  <a:pt x="72" y="1590"/>
                </a:lnTo>
                <a:lnTo>
                  <a:pt x="78" y="1572"/>
                </a:lnTo>
                <a:lnTo>
                  <a:pt x="84" y="1554"/>
                </a:lnTo>
                <a:lnTo>
                  <a:pt x="102" y="1530"/>
                </a:lnTo>
                <a:lnTo>
                  <a:pt x="108" y="1512"/>
                </a:lnTo>
                <a:lnTo>
                  <a:pt x="120" y="1494"/>
                </a:lnTo>
                <a:lnTo>
                  <a:pt x="132" y="1476"/>
                </a:lnTo>
                <a:lnTo>
                  <a:pt x="144" y="1458"/>
                </a:lnTo>
                <a:lnTo>
                  <a:pt x="156" y="1440"/>
                </a:lnTo>
                <a:lnTo>
                  <a:pt x="168" y="1422"/>
                </a:lnTo>
                <a:lnTo>
                  <a:pt x="180" y="1404"/>
                </a:lnTo>
                <a:lnTo>
                  <a:pt x="192" y="1380"/>
                </a:lnTo>
                <a:lnTo>
                  <a:pt x="216" y="1356"/>
                </a:lnTo>
                <a:lnTo>
                  <a:pt x="228" y="1338"/>
                </a:lnTo>
                <a:lnTo>
                  <a:pt x="240" y="1320"/>
                </a:lnTo>
                <a:lnTo>
                  <a:pt x="252" y="1302"/>
                </a:lnTo>
                <a:lnTo>
                  <a:pt x="252" y="1284"/>
                </a:lnTo>
                <a:lnTo>
                  <a:pt x="270" y="1272"/>
                </a:lnTo>
                <a:lnTo>
                  <a:pt x="288" y="1260"/>
                </a:lnTo>
                <a:lnTo>
                  <a:pt x="288" y="1242"/>
                </a:lnTo>
                <a:lnTo>
                  <a:pt x="312" y="1224"/>
                </a:lnTo>
                <a:lnTo>
                  <a:pt x="318" y="1206"/>
                </a:lnTo>
                <a:lnTo>
                  <a:pt x="318" y="1188"/>
                </a:lnTo>
                <a:lnTo>
                  <a:pt x="366" y="1182"/>
                </a:lnTo>
                <a:lnTo>
                  <a:pt x="384" y="1182"/>
                </a:lnTo>
                <a:lnTo>
                  <a:pt x="384" y="1164"/>
                </a:lnTo>
                <a:lnTo>
                  <a:pt x="402" y="1140"/>
                </a:lnTo>
                <a:lnTo>
                  <a:pt x="420" y="1128"/>
                </a:lnTo>
                <a:lnTo>
                  <a:pt x="438" y="1116"/>
                </a:lnTo>
                <a:lnTo>
                  <a:pt x="462" y="1104"/>
                </a:lnTo>
                <a:lnTo>
                  <a:pt x="474" y="1086"/>
                </a:lnTo>
                <a:lnTo>
                  <a:pt x="492" y="1068"/>
                </a:lnTo>
                <a:lnTo>
                  <a:pt x="510" y="1056"/>
                </a:lnTo>
                <a:lnTo>
                  <a:pt x="522" y="1032"/>
                </a:lnTo>
                <a:lnTo>
                  <a:pt x="546" y="1014"/>
                </a:lnTo>
                <a:lnTo>
                  <a:pt x="558" y="996"/>
                </a:lnTo>
                <a:lnTo>
                  <a:pt x="576" y="984"/>
                </a:lnTo>
                <a:lnTo>
                  <a:pt x="594" y="960"/>
                </a:lnTo>
                <a:lnTo>
                  <a:pt x="618" y="936"/>
                </a:lnTo>
                <a:lnTo>
                  <a:pt x="636" y="912"/>
                </a:lnTo>
                <a:lnTo>
                  <a:pt x="660" y="900"/>
                </a:lnTo>
                <a:lnTo>
                  <a:pt x="678" y="888"/>
                </a:lnTo>
                <a:lnTo>
                  <a:pt x="696" y="870"/>
                </a:lnTo>
                <a:lnTo>
                  <a:pt x="714" y="858"/>
                </a:lnTo>
                <a:lnTo>
                  <a:pt x="732" y="846"/>
                </a:lnTo>
                <a:lnTo>
                  <a:pt x="750" y="834"/>
                </a:lnTo>
                <a:lnTo>
                  <a:pt x="780" y="816"/>
                </a:lnTo>
                <a:lnTo>
                  <a:pt x="798" y="804"/>
                </a:lnTo>
                <a:lnTo>
                  <a:pt x="816" y="792"/>
                </a:lnTo>
                <a:lnTo>
                  <a:pt x="828" y="774"/>
                </a:lnTo>
                <a:lnTo>
                  <a:pt x="852" y="756"/>
                </a:lnTo>
                <a:lnTo>
                  <a:pt x="870" y="750"/>
                </a:lnTo>
                <a:lnTo>
                  <a:pt x="888" y="732"/>
                </a:lnTo>
                <a:lnTo>
                  <a:pt x="906" y="720"/>
                </a:lnTo>
                <a:lnTo>
                  <a:pt x="924" y="702"/>
                </a:lnTo>
                <a:lnTo>
                  <a:pt x="942" y="690"/>
                </a:lnTo>
                <a:lnTo>
                  <a:pt x="960" y="684"/>
                </a:lnTo>
                <a:lnTo>
                  <a:pt x="978" y="666"/>
                </a:lnTo>
                <a:lnTo>
                  <a:pt x="1002" y="654"/>
                </a:lnTo>
                <a:lnTo>
                  <a:pt x="1026" y="648"/>
                </a:lnTo>
                <a:lnTo>
                  <a:pt x="1044" y="642"/>
                </a:lnTo>
                <a:lnTo>
                  <a:pt x="1062" y="636"/>
                </a:lnTo>
                <a:lnTo>
                  <a:pt x="1092" y="618"/>
                </a:lnTo>
                <a:lnTo>
                  <a:pt x="1110" y="612"/>
                </a:lnTo>
                <a:lnTo>
                  <a:pt x="1128" y="594"/>
                </a:lnTo>
                <a:lnTo>
                  <a:pt x="1152" y="582"/>
                </a:lnTo>
                <a:lnTo>
                  <a:pt x="1170" y="564"/>
                </a:lnTo>
                <a:lnTo>
                  <a:pt x="1194" y="546"/>
                </a:lnTo>
                <a:lnTo>
                  <a:pt x="1212" y="540"/>
                </a:lnTo>
                <a:lnTo>
                  <a:pt x="1224" y="522"/>
                </a:lnTo>
                <a:lnTo>
                  <a:pt x="1242" y="504"/>
                </a:lnTo>
                <a:lnTo>
                  <a:pt x="1254" y="480"/>
                </a:lnTo>
                <a:lnTo>
                  <a:pt x="1278" y="480"/>
                </a:lnTo>
                <a:lnTo>
                  <a:pt x="1314" y="462"/>
                </a:lnTo>
                <a:lnTo>
                  <a:pt x="1350" y="462"/>
                </a:lnTo>
                <a:lnTo>
                  <a:pt x="1368" y="450"/>
                </a:lnTo>
                <a:lnTo>
                  <a:pt x="1404" y="444"/>
                </a:lnTo>
                <a:lnTo>
                  <a:pt x="1446" y="444"/>
                </a:lnTo>
                <a:lnTo>
                  <a:pt x="1470" y="432"/>
                </a:lnTo>
                <a:lnTo>
                  <a:pt x="1494" y="420"/>
                </a:lnTo>
                <a:lnTo>
                  <a:pt x="1512" y="408"/>
                </a:lnTo>
                <a:lnTo>
                  <a:pt x="1542" y="396"/>
                </a:lnTo>
                <a:lnTo>
                  <a:pt x="1560" y="384"/>
                </a:lnTo>
                <a:lnTo>
                  <a:pt x="1578" y="372"/>
                </a:lnTo>
                <a:lnTo>
                  <a:pt x="1596" y="360"/>
                </a:lnTo>
                <a:lnTo>
                  <a:pt x="1620" y="354"/>
                </a:lnTo>
                <a:lnTo>
                  <a:pt x="1650" y="348"/>
                </a:lnTo>
                <a:lnTo>
                  <a:pt x="1668" y="342"/>
                </a:lnTo>
                <a:lnTo>
                  <a:pt x="1686" y="336"/>
                </a:lnTo>
                <a:lnTo>
                  <a:pt x="1710" y="330"/>
                </a:lnTo>
                <a:lnTo>
                  <a:pt x="1734" y="324"/>
                </a:lnTo>
                <a:lnTo>
                  <a:pt x="1752" y="312"/>
                </a:lnTo>
                <a:lnTo>
                  <a:pt x="1770" y="312"/>
                </a:lnTo>
                <a:lnTo>
                  <a:pt x="1794" y="306"/>
                </a:lnTo>
                <a:lnTo>
                  <a:pt x="1818" y="300"/>
                </a:lnTo>
                <a:lnTo>
                  <a:pt x="1872" y="282"/>
                </a:lnTo>
                <a:lnTo>
                  <a:pt x="1902" y="276"/>
                </a:lnTo>
                <a:lnTo>
                  <a:pt x="1938" y="252"/>
                </a:lnTo>
                <a:lnTo>
                  <a:pt x="1962" y="234"/>
                </a:lnTo>
                <a:lnTo>
                  <a:pt x="1980" y="228"/>
                </a:lnTo>
                <a:lnTo>
                  <a:pt x="1998" y="216"/>
                </a:lnTo>
                <a:lnTo>
                  <a:pt x="2034" y="204"/>
                </a:lnTo>
                <a:lnTo>
                  <a:pt x="2058" y="192"/>
                </a:lnTo>
                <a:lnTo>
                  <a:pt x="2076" y="192"/>
                </a:lnTo>
                <a:lnTo>
                  <a:pt x="2124" y="180"/>
                </a:lnTo>
                <a:lnTo>
                  <a:pt x="2148" y="180"/>
                </a:lnTo>
                <a:lnTo>
                  <a:pt x="2166" y="174"/>
                </a:lnTo>
                <a:lnTo>
                  <a:pt x="2184" y="168"/>
                </a:lnTo>
                <a:lnTo>
                  <a:pt x="2214" y="156"/>
                </a:lnTo>
                <a:lnTo>
                  <a:pt x="2232" y="150"/>
                </a:lnTo>
                <a:lnTo>
                  <a:pt x="2262" y="138"/>
                </a:lnTo>
                <a:lnTo>
                  <a:pt x="2304" y="138"/>
                </a:lnTo>
                <a:lnTo>
                  <a:pt x="2340" y="126"/>
                </a:lnTo>
                <a:lnTo>
                  <a:pt x="2370" y="126"/>
                </a:lnTo>
                <a:lnTo>
                  <a:pt x="2388" y="120"/>
                </a:lnTo>
                <a:lnTo>
                  <a:pt x="2406" y="114"/>
                </a:lnTo>
                <a:lnTo>
                  <a:pt x="2430" y="108"/>
                </a:lnTo>
                <a:lnTo>
                  <a:pt x="2454" y="102"/>
                </a:lnTo>
                <a:lnTo>
                  <a:pt x="2484" y="96"/>
                </a:lnTo>
                <a:lnTo>
                  <a:pt x="2514" y="84"/>
                </a:lnTo>
                <a:lnTo>
                  <a:pt x="2544" y="78"/>
                </a:lnTo>
                <a:lnTo>
                  <a:pt x="2562" y="72"/>
                </a:lnTo>
                <a:lnTo>
                  <a:pt x="2586" y="66"/>
                </a:lnTo>
                <a:lnTo>
                  <a:pt x="2610" y="60"/>
                </a:lnTo>
                <a:lnTo>
                  <a:pt x="2634" y="60"/>
                </a:lnTo>
                <a:lnTo>
                  <a:pt x="2652" y="60"/>
                </a:lnTo>
                <a:lnTo>
                  <a:pt x="2670" y="60"/>
                </a:lnTo>
                <a:lnTo>
                  <a:pt x="2706" y="60"/>
                </a:lnTo>
                <a:lnTo>
                  <a:pt x="2730" y="60"/>
                </a:lnTo>
                <a:lnTo>
                  <a:pt x="2766" y="54"/>
                </a:lnTo>
                <a:lnTo>
                  <a:pt x="2802" y="48"/>
                </a:lnTo>
                <a:lnTo>
                  <a:pt x="2826" y="36"/>
                </a:lnTo>
                <a:lnTo>
                  <a:pt x="2844" y="36"/>
                </a:lnTo>
                <a:lnTo>
                  <a:pt x="2862" y="36"/>
                </a:lnTo>
                <a:lnTo>
                  <a:pt x="2892" y="36"/>
                </a:lnTo>
                <a:lnTo>
                  <a:pt x="2910" y="30"/>
                </a:lnTo>
                <a:lnTo>
                  <a:pt x="2940" y="24"/>
                </a:lnTo>
                <a:lnTo>
                  <a:pt x="2958" y="18"/>
                </a:lnTo>
                <a:lnTo>
                  <a:pt x="2988" y="12"/>
                </a:lnTo>
                <a:lnTo>
                  <a:pt x="3018" y="12"/>
                </a:lnTo>
                <a:lnTo>
                  <a:pt x="3036" y="0"/>
                </a:lnTo>
                <a:lnTo>
                  <a:pt x="3036" y="1734"/>
                </a:lnTo>
                <a:lnTo>
                  <a:pt x="0" y="1734"/>
                </a:lnTo>
                <a:lnTo>
                  <a:pt x="0" y="1746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47111" name="Arc 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016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7112" name="Object 8"/>
          <p:cNvGraphicFramePr>
            <a:graphicFrameLocks/>
          </p:cNvGraphicFramePr>
          <p:nvPr/>
        </p:nvGraphicFramePr>
        <p:xfrm>
          <a:off x="3952875" y="3646488"/>
          <a:ext cx="2314575" cy="879475"/>
        </p:xfrm>
        <a:graphic>
          <a:graphicData uri="http://schemas.openxmlformats.org/presentationml/2006/ole">
            <p:oleObj spid="_x0000_s47112" name="Equation" r:id="rId3" imgW="2323800" imgH="888840" progId="Equation.2">
              <p:embed/>
            </p:oleObj>
          </a:graphicData>
        </a:graphic>
      </p:graphicFrame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47114" name="Object 10"/>
          <p:cNvGraphicFramePr>
            <a:graphicFrameLocks/>
          </p:cNvGraphicFramePr>
          <p:nvPr/>
        </p:nvGraphicFramePr>
        <p:xfrm>
          <a:off x="6502400" y="2576513"/>
          <a:ext cx="2073275" cy="447675"/>
        </p:xfrm>
        <a:graphic>
          <a:graphicData uri="http://schemas.openxmlformats.org/presentationml/2006/ole">
            <p:oleObj spid="_x0000_s47114" name="Equation" r:id="rId4" imgW="1904760" imgH="419040" progId="Equation.2">
              <p:embed/>
            </p:oleObj>
          </a:graphicData>
        </a:graphic>
      </p:graphicFrame>
      <p:graphicFrame>
        <p:nvGraphicFramePr>
          <p:cNvPr id="47115" name="Object 11"/>
          <p:cNvGraphicFramePr>
            <a:graphicFrameLocks/>
          </p:cNvGraphicFramePr>
          <p:nvPr/>
        </p:nvGraphicFramePr>
        <p:xfrm>
          <a:off x="2168525" y="5626100"/>
          <a:ext cx="357188" cy="530225"/>
        </p:xfrm>
        <a:graphic>
          <a:graphicData uri="http://schemas.openxmlformats.org/presentationml/2006/ole">
            <p:oleObj spid="_x0000_s47115" name="Equation" r:id="rId5" imgW="368280" imgH="545760" progId="Equation.2">
              <p:embed/>
            </p:oleObj>
          </a:graphicData>
        </a:graphic>
      </p:graphicFrame>
      <p:graphicFrame>
        <p:nvGraphicFramePr>
          <p:cNvPr id="47116" name="Object 12"/>
          <p:cNvGraphicFramePr>
            <a:graphicFrameLocks/>
          </p:cNvGraphicFramePr>
          <p:nvPr/>
        </p:nvGraphicFramePr>
        <p:xfrm>
          <a:off x="1027113" y="3968750"/>
          <a:ext cx="334962" cy="509588"/>
        </p:xfrm>
        <a:graphic>
          <a:graphicData uri="http://schemas.openxmlformats.org/presentationml/2006/ole">
            <p:oleObj spid="_x0000_s47116" name="Equation" r:id="rId6" imgW="355320" imgH="533160" progId="Equation.2">
              <p:embed/>
            </p:oleObj>
          </a:graphicData>
        </a:graphic>
      </p:graphicFrame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2295525" y="4294188"/>
            <a:ext cx="0" cy="1270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454150" y="4302125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1370013" y="4237038"/>
            <a:ext cx="128587" cy="1285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2224088" y="5511800"/>
            <a:ext cx="128587" cy="12858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3460750" y="3573463"/>
            <a:ext cx="0" cy="19907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H="1">
            <a:off x="1439863" y="357346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3327400" y="3454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4" name="Oval 20"/>
          <p:cNvSpPr>
            <a:spLocks noChangeArrowheads="1"/>
          </p:cNvSpPr>
          <p:nvPr/>
        </p:nvSpPr>
        <p:spPr bwMode="auto">
          <a:xfrm>
            <a:off x="3389313" y="55118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auto">
          <a:xfrm>
            <a:off x="1370013" y="3492500"/>
            <a:ext cx="128587" cy="128588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2298700" y="5160963"/>
            <a:ext cx="1160463" cy="266700"/>
          </a:xfrm>
          <a:prstGeom prst="leftArrow">
            <a:avLst>
              <a:gd name="adj1" fmla="val 50000"/>
              <a:gd name="adj2" fmla="val 21753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34" name="Oval 30"/>
          <p:cNvSpPr>
            <a:spLocks noChangeArrowheads="1"/>
          </p:cNvSpPr>
          <p:nvPr/>
        </p:nvSpPr>
        <p:spPr bwMode="auto">
          <a:xfrm>
            <a:off x="2176463" y="417353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V="1">
            <a:off x="1435100" y="2193925"/>
            <a:ext cx="3203575" cy="28321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47137" name="Object 33"/>
          <p:cNvGraphicFramePr>
            <a:graphicFrameLocks/>
          </p:cNvGraphicFramePr>
          <p:nvPr/>
        </p:nvGraphicFramePr>
        <p:xfrm>
          <a:off x="4676775" y="2022475"/>
          <a:ext cx="1108075" cy="307975"/>
        </p:xfrm>
        <a:graphic>
          <a:graphicData uri="http://schemas.openxmlformats.org/presentationml/2006/ole">
            <p:oleObj spid="_x0000_s47137" name="Equation" r:id="rId7" imgW="1117440" imgH="317160" progId="Equation.2">
              <p:embed/>
            </p:oleObj>
          </a:graphicData>
        </a:graphic>
      </p:graphicFrame>
      <p:graphicFrame>
        <p:nvGraphicFramePr>
          <p:cNvPr id="47138" name="Object 34"/>
          <p:cNvGraphicFramePr>
            <a:graphicFrameLocks/>
          </p:cNvGraphicFramePr>
          <p:nvPr/>
        </p:nvGraphicFramePr>
        <p:xfrm>
          <a:off x="4676775" y="1604963"/>
          <a:ext cx="1174750" cy="298450"/>
        </p:xfrm>
        <a:graphic>
          <a:graphicData uri="http://schemas.openxmlformats.org/presentationml/2006/ole">
            <p:oleObj spid="_x0000_s47138" name="Equation" r:id="rId8" imgW="1193760" imgH="317160" progId="Equation.2">
              <p:embed/>
            </p:oleObj>
          </a:graphicData>
        </a:graphic>
      </p:graphicFrame>
      <p:graphicFrame>
        <p:nvGraphicFramePr>
          <p:cNvPr id="47139" name="Object 35"/>
          <p:cNvGraphicFramePr>
            <a:graphicFrameLocks/>
          </p:cNvGraphicFramePr>
          <p:nvPr/>
        </p:nvGraphicFramePr>
        <p:xfrm>
          <a:off x="4672013" y="1200150"/>
          <a:ext cx="1254125" cy="288925"/>
        </p:xfrm>
        <a:graphic>
          <a:graphicData uri="http://schemas.openxmlformats.org/presentationml/2006/ole">
            <p:oleObj spid="_x0000_s47139" name="Equation" r:id="rId9" imgW="1282680" imgH="317160" progId="Equation.2">
              <p:embed/>
            </p:oleObj>
          </a:graphicData>
        </a:graphic>
      </p:graphicFrame>
      <p:sp>
        <p:nvSpPr>
          <p:cNvPr id="47140" name="Line 36"/>
          <p:cNvSpPr>
            <a:spLocks noChangeShapeType="1"/>
          </p:cNvSpPr>
          <p:nvPr/>
        </p:nvSpPr>
        <p:spPr bwMode="auto">
          <a:xfrm flipV="1">
            <a:off x="1435100" y="1746250"/>
            <a:ext cx="3190875" cy="282098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flipV="1">
            <a:off x="1435100" y="1339850"/>
            <a:ext cx="3179763" cy="281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>
            <a:off x="1647825" y="3565525"/>
            <a:ext cx="320675" cy="736600"/>
          </a:xfrm>
          <a:prstGeom prst="downArrow">
            <a:avLst>
              <a:gd name="adj1" fmla="val 50000"/>
              <a:gd name="adj2" fmla="val 11486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9688"/>
            <a:ext cx="7772400" cy="4667250"/>
          </a:xfrm>
          <a:noFill/>
          <a:ln/>
        </p:spPr>
        <p:txBody>
          <a:bodyPr/>
          <a:lstStyle/>
          <a:p>
            <a:r>
              <a:rPr lang="en-US"/>
              <a:t>An increase in w</a:t>
            </a:r>
            <a:r>
              <a:rPr lang="en-US" baseline="-25000"/>
              <a:t>1</a:t>
            </a:r>
            <a:r>
              <a:rPr lang="en-US"/>
              <a:t>, the price of the firm’s variable input, causes</a:t>
            </a:r>
          </a:p>
          <a:p>
            <a:pPr lvl="1"/>
            <a:r>
              <a:rPr lang="en-US"/>
              <a:t>a decrease in the firm’s output level (the firm’s supply curve shifts inward), and</a:t>
            </a:r>
          </a:p>
          <a:p>
            <a:pPr lvl="1"/>
            <a:r>
              <a:rPr lang="en-US"/>
              <a:t>a decrease in the level of the firm’s variable input (the firm’s demand curve for its variable input slopes downward).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graphicFrame>
        <p:nvGraphicFramePr>
          <p:cNvPr id="49155" name="Object 3"/>
          <p:cNvGraphicFramePr>
            <a:graphicFrameLocks/>
          </p:cNvGraphicFramePr>
          <p:nvPr/>
        </p:nvGraphicFramePr>
        <p:xfrm>
          <a:off x="866775" y="3192463"/>
          <a:ext cx="3224213" cy="1131887"/>
        </p:xfrm>
        <a:graphic>
          <a:graphicData uri="http://schemas.openxmlformats.org/presentationml/2006/ole">
            <p:oleObj spid="_x0000_s49155" name="Equation" r:id="rId3" imgW="2882880" imgH="1117440" progId="Equation.2">
              <p:embed/>
            </p:oleObj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41363" y="2127250"/>
            <a:ext cx="72628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49158" name="Object 6"/>
          <p:cNvGraphicFramePr>
            <a:graphicFrameLocks/>
          </p:cNvGraphicFramePr>
          <p:nvPr/>
        </p:nvGraphicFramePr>
        <p:xfrm>
          <a:off x="741363" y="2081213"/>
          <a:ext cx="2117725" cy="600075"/>
        </p:xfrm>
        <a:graphic>
          <a:graphicData uri="http://schemas.openxmlformats.org/presentationml/2006/ole">
            <p:oleObj spid="_x0000_s49158" name="Equation" r:id="rId4" imgW="1841400" imgH="545760" progId="Equation.2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/>
          </p:cNvGraphicFramePr>
          <p:nvPr/>
        </p:nvGraphicFramePr>
        <p:xfrm>
          <a:off x="865188" y="4291013"/>
          <a:ext cx="3424237" cy="1211262"/>
        </p:xfrm>
        <a:graphic>
          <a:graphicData uri="http://schemas.openxmlformats.org/presentationml/2006/ole">
            <p:oleObj spid="_x0000_s49159" name="Equation" r:id="rId5" imgW="2984400" imgH="1117440" progId="Equation.2">
              <p:embed/>
            </p:oleObj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graphicFrame>
        <p:nvGraphicFramePr>
          <p:cNvPr id="50179" name="Object 3"/>
          <p:cNvGraphicFramePr>
            <a:graphicFrameLocks/>
          </p:cNvGraphicFramePr>
          <p:nvPr/>
        </p:nvGraphicFramePr>
        <p:xfrm>
          <a:off x="866775" y="3192463"/>
          <a:ext cx="3224213" cy="1131887"/>
        </p:xfrm>
        <a:graphic>
          <a:graphicData uri="http://schemas.openxmlformats.org/presentationml/2006/ole">
            <p:oleObj spid="_x0000_s50179" name="Equation" r:id="rId3" imgW="2882880" imgH="1117440" progId="Equation.2">
              <p:embed/>
            </p:oleObj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41363" y="2127250"/>
            <a:ext cx="72628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50182" name="Object 6"/>
          <p:cNvGraphicFramePr>
            <a:graphicFrameLocks/>
          </p:cNvGraphicFramePr>
          <p:nvPr/>
        </p:nvGraphicFramePr>
        <p:xfrm>
          <a:off x="741363" y="2081213"/>
          <a:ext cx="2117725" cy="600075"/>
        </p:xfrm>
        <a:graphic>
          <a:graphicData uri="http://schemas.openxmlformats.org/presentationml/2006/ole">
            <p:oleObj spid="_x0000_s50182" name="Equation" r:id="rId4" imgW="1841400" imgH="545760" progId="Equation.2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/>
          </p:cNvGraphicFramePr>
          <p:nvPr/>
        </p:nvGraphicFramePr>
        <p:xfrm>
          <a:off x="849313" y="5426075"/>
          <a:ext cx="406400" cy="558800"/>
        </p:xfrm>
        <a:graphic>
          <a:graphicData uri="http://schemas.openxmlformats.org/presentationml/2006/ole">
            <p:oleObj spid="_x0000_s50183" name="Equation" r:id="rId5" imgW="368280" imgH="545760" progId="Equation.2">
              <p:embed/>
            </p:oleObj>
          </a:graphicData>
        </a:graphic>
      </p:graphicFrame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303338" y="5422900"/>
            <a:ext cx="5405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decreases as w</a:t>
            </a:r>
            <a:r>
              <a:rPr lang="en-US" baseline="-25000"/>
              <a:t>1</a:t>
            </a:r>
            <a:r>
              <a:rPr lang="en-US"/>
              <a:t> increases.</a:t>
            </a:r>
          </a:p>
        </p:txBody>
      </p:sp>
      <p:graphicFrame>
        <p:nvGraphicFramePr>
          <p:cNvPr id="50185" name="Object 9"/>
          <p:cNvGraphicFramePr>
            <a:graphicFrameLocks/>
          </p:cNvGraphicFramePr>
          <p:nvPr/>
        </p:nvGraphicFramePr>
        <p:xfrm>
          <a:off x="865188" y="4291013"/>
          <a:ext cx="3424237" cy="1211262"/>
        </p:xfrm>
        <a:graphic>
          <a:graphicData uri="http://schemas.openxmlformats.org/presentationml/2006/ole">
            <p:oleObj spid="_x0000_s50185" name="Equation" r:id="rId6" imgW="2984400" imgH="1117440" progId="Equation.2">
              <p:embed/>
            </p:oleObj>
          </a:graphicData>
        </a:graphic>
      </p:graphicFrame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Comparative Statics of Short-Run Profit-Maximization</a:t>
            </a:r>
          </a:p>
        </p:txBody>
      </p:sp>
      <p:graphicFrame>
        <p:nvGraphicFramePr>
          <p:cNvPr id="51203" name="Object 3"/>
          <p:cNvGraphicFramePr>
            <a:graphicFrameLocks/>
          </p:cNvGraphicFramePr>
          <p:nvPr/>
        </p:nvGraphicFramePr>
        <p:xfrm>
          <a:off x="866775" y="3192463"/>
          <a:ext cx="3224213" cy="1131887"/>
        </p:xfrm>
        <a:graphic>
          <a:graphicData uri="http://schemas.openxmlformats.org/presentationml/2006/ole">
            <p:oleObj spid="_x0000_s51203" name="Equation" r:id="rId3" imgW="2882880" imgH="1117440" progId="Equation.2">
              <p:embed/>
            </p:oleObj>
          </a:graphicData>
        </a:graphic>
      </p:graphicFrame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41363" y="2127250"/>
            <a:ext cx="72628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51206" name="Object 6"/>
          <p:cNvGraphicFramePr>
            <a:graphicFrameLocks/>
          </p:cNvGraphicFramePr>
          <p:nvPr/>
        </p:nvGraphicFramePr>
        <p:xfrm>
          <a:off x="741363" y="2081213"/>
          <a:ext cx="2117725" cy="600075"/>
        </p:xfrm>
        <a:graphic>
          <a:graphicData uri="http://schemas.openxmlformats.org/presentationml/2006/ole">
            <p:oleObj spid="_x0000_s51206" name="Equation" r:id="rId4" imgW="1841400" imgH="545760" progId="Equation.2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/>
          </p:cNvGraphicFramePr>
          <p:nvPr/>
        </p:nvGraphicFramePr>
        <p:xfrm>
          <a:off x="849313" y="5426075"/>
          <a:ext cx="406400" cy="558800"/>
        </p:xfrm>
        <a:graphic>
          <a:graphicData uri="http://schemas.openxmlformats.org/presentationml/2006/ole">
            <p:oleObj spid="_x0000_s51207" name="Equation" r:id="rId5" imgW="368280" imgH="545760" progId="Equation.2">
              <p:embed/>
            </p:oleObj>
          </a:graphicData>
        </a:graphic>
      </p:graphicFrame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303338" y="5422900"/>
            <a:ext cx="5405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decreases as w</a:t>
            </a:r>
            <a:r>
              <a:rPr lang="en-US" baseline="-25000"/>
              <a:t>1</a:t>
            </a:r>
            <a:r>
              <a:rPr lang="en-US"/>
              <a:t> increases.</a:t>
            </a:r>
          </a:p>
        </p:txBody>
      </p:sp>
      <p:graphicFrame>
        <p:nvGraphicFramePr>
          <p:cNvPr id="51209" name="Object 9"/>
          <p:cNvGraphicFramePr>
            <a:graphicFrameLocks/>
          </p:cNvGraphicFramePr>
          <p:nvPr/>
        </p:nvGraphicFramePr>
        <p:xfrm>
          <a:off x="903288" y="5989638"/>
          <a:ext cx="382587" cy="536575"/>
        </p:xfrm>
        <a:graphic>
          <a:graphicData uri="http://schemas.openxmlformats.org/presentationml/2006/ole">
            <p:oleObj spid="_x0000_s51209" name="Equation" r:id="rId6" imgW="355320" imgH="533160" progId="Equation.2">
              <p:embed/>
            </p:oleObj>
          </a:graphicData>
        </a:graphic>
      </p:graphicFrame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1279525" y="6018213"/>
            <a:ext cx="540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decreases as w</a:t>
            </a:r>
            <a:r>
              <a:rPr lang="en-US" baseline="-25000"/>
              <a:t>1</a:t>
            </a:r>
            <a:r>
              <a:rPr lang="en-US"/>
              <a:t> increases.</a:t>
            </a:r>
          </a:p>
        </p:txBody>
      </p:sp>
      <p:graphicFrame>
        <p:nvGraphicFramePr>
          <p:cNvPr id="51211" name="Object 11"/>
          <p:cNvGraphicFramePr>
            <a:graphicFrameLocks/>
          </p:cNvGraphicFramePr>
          <p:nvPr/>
        </p:nvGraphicFramePr>
        <p:xfrm>
          <a:off x="865188" y="4291013"/>
          <a:ext cx="3424237" cy="1211262"/>
        </p:xfrm>
        <a:graphic>
          <a:graphicData uri="http://schemas.openxmlformats.org/presentationml/2006/ole">
            <p:oleObj spid="_x0000_s51211" name="Equation" r:id="rId7" imgW="2984400" imgH="1117440" progId="Equation.2">
              <p:embed/>
            </p:oleObj>
          </a:graphicData>
        </a:graphic>
      </p:graphicFrame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6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Now allow the firm to vary both input levels.</a:t>
            </a:r>
          </a:p>
          <a:p>
            <a:r>
              <a:rPr lang="en-US"/>
              <a:t>Since no input level is fixed, there are no fixed costs.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Both x</a:t>
            </a:r>
            <a:r>
              <a:rPr lang="en-US" baseline="-25000"/>
              <a:t>1</a:t>
            </a:r>
            <a:r>
              <a:rPr lang="en-US"/>
              <a:t> and x</a:t>
            </a:r>
            <a:r>
              <a:rPr lang="en-US" baseline="-25000"/>
              <a:t>2</a:t>
            </a:r>
            <a:r>
              <a:rPr lang="en-US"/>
              <a:t> are variable.</a:t>
            </a:r>
          </a:p>
          <a:p>
            <a:r>
              <a:rPr lang="en-US"/>
              <a:t>Think of the firm as choosing the production plan that maximizes profits for a given value of x</a:t>
            </a:r>
            <a:r>
              <a:rPr lang="en-US" baseline="-25000"/>
              <a:t>2</a:t>
            </a:r>
            <a:r>
              <a:rPr lang="en-US"/>
              <a:t>, and then varying x</a:t>
            </a:r>
            <a:r>
              <a:rPr lang="en-US" baseline="-25000"/>
              <a:t>2</a:t>
            </a:r>
            <a:r>
              <a:rPr lang="en-US"/>
              <a:t> to find the largest possible profit level.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7772400" cy="4762500"/>
          </a:xfrm>
          <a:noFill/>
          <a:ln/>
        </p:spPr>
        <p:txBody>
          <a:bodyPr/>
          <a:lstStyle/>
          <a:p>
            <a:r>
              <a:rPr lang="en-US"/>
              <a:t>Output and input levels are typically </a:t>
            </a:r>
            <a:r>
              <a:rPr lang="en-US">
                <a:solidFill>
                  <a:schemeClr val="tx2"/>
                </a:solidFill>
              </a:rPr>
              <a:t>flows</a:t>
            </a:r>
            <a:r>
              <a:rPr lang="en-US"/>
              <a:t>.</a:t>
            </a:r>
          </a:p>
          <a:p>
            <a:r>
              <a:rPr lang="en-US"/>
              <a:t>E.g. x</a:t>
            </a:r>
            <a:r>
              <a:rPr lang="en-US" baseline="-25000"/>
              <a:t>1</a:t>
            </a:r>
            <a:r>
              <a:rPr lang="en-US"/>
              <a:t> might be the number of labor units </a:t>
            </a:r>
            <a:r>
              <a:rPr lang="en-US">
                <a:solidFill>
                  <a:schemeClr val="tx2"/>
                </a:solidFill>
              </a:rPr>
              <a:t>used per hour</a:t>
            </a:r>
            <a:r>
              <a:rPr lang="en-US"/>
              <a:t>.</a:t>
            </a:r>
          </a:p>
          <a:p>
            <a:r>
              <a:rPr lang="en-US"/>
              <a:t>And y</a:t>
            </a:r>
            <a:r>
              <a:rPr lang="en-US" baseline="-25000"/>
              <a:t>3</a:t>
            </a:r>
            <a:r>
              <a:rPr lang="en-US"/>
              <a:t> might be the number of cars </a:t>
            </a:r>
            <a:r>
              <a:rPr lang="en-US">
                <a:solidFill>
                  <a:schemeClr val="tx2"/>
                </a:solidFill>
              </a:rPr>
              <a:t>produced per hour</a:t>
            </a:r>
            <a:r>
              <a:rPr lang="en-US"/>
              <a:t>.</a:t>
            </a:r>
          </a:p>
          <a:p>
            <a:r>
              <a:rPr lang="en-US"/>
              <a:t>Consequently, profit is typically a flow also; e.g. the number of dollars of profit earned per hour.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54275" name="Object 3"/>
          <p:cNvGraphicFramePr>
            <a:graphicFrameLocks/>
          </p:cNvGraphicFramePr>
          <p:nvPr/>
        </p:nvGraphicFramePr>
        <p:xfrm>
          <a:off x="1717675" y="2271713"/>
          <a:ext cx="4430713" cy="1133475"/>
        </p:xfrm>
        <a:graphic>
          <a:graphicData uri="http://schemas.openxmlformats.org/presentationml/2006/ole">
            <p:oleObj spid="_x0000_s54275" name="Equation" r:id="rId3" imgW="3365280" imgH="888840" progId="Equation.2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598488" y="1589088"/>
            <a:ext cx="7978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equation of a long-run iso-profit line</a:t>
            </a:r>
            <a:br>
              <a:rPr lang="en-US"/>
            </a:br>
            <a:r>
              <a:rPr lang="en-US"/>
              <a:t>is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93738" y="3684588"/>
            <a:ext cx="79311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 an increase in x</a:t>
            </a:r>
            <a:r>
              <a:rPr lang="en-US" baseline="-25000"/>
              <a:t>2</a:t>
            </a:r>
            <a:r>
              <a:rPr lang="en-US"/>
              <a:t> causes</a:t>
            </a:r>
            <a:br>
              <a:rPr lang="en-US"/>
            </a:br>
            <a:r>
              <a:rPr lang="en-US"/>
              <a:t>   --  no change to the slope, and</a:t>
            </a:r>
          </a:p>
          <a:p>
            <a:r>
              <a:rPr lang="en-US"/>
              <a:t>   --  an increase in the vertical intercept.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55305" name="Object 9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55305" name="Equation" r:id="rId3" imgW="1904760" imgH="419040" progId="Equation.2">
              <p:embed/>
            </p:oleObj>
          </a:graphicData>
        </a:graphic>
      </p:graphicFrame>
      <p:sp>
        <p:nvSpPr>
          <p:cNvPr id="55306" name="Arc 10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56327" name="Object 7"/>
          <p:cNvGraphicFramePr>
            <a:graphicFrameLocks/>
          </p:cNvGraphicFramePr>
          <p:nvPr/>
        </p:nvGraphicFramePr>
        <p:xfrm>
          <a:off x="6532563" y="2590800"/>
          <a:ext cx="2243137" cy="438150"/>
        </p:xfrm>
        <a:graphic>
          <a:graphicData uri="http://schemas.openxmlformats.org/presentationml/2006/ole">
            <p:oleObj spid="_x0000_s56327" name="Equation" r:id="rId3" imgW="2070000" imgH="419040" progId="Equation.2">
              <p:embed/>
            </p:oleObj>
          </a:graphicData>
        </a:graphic>
      </p:graphicFrame>
      <p:graphicFrame>
        <p:nvGraphicFramePr>
          <p:cNvPr id="56328" name="Object 8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56328" name="Equation" r:id="rId4" imgW="1904760" imgH="419040" progId="Equation.2">
              <p:embed/>
            </p:oleObj>
          </a:graphicData>
        </a:graphic>
      </p:graphicFrame>
      <p:graphicFrame>
        <p:nvGraphicFramePr>
          <p:cNvPr id="56329" name="Object 9"/>
          <p:cNvGraphicFramePr>
            <a:graphicFrameLocks/>
          </p:cNvGraphicFramePr>
          <p:nvPr/>
        </p:nvGraphicFramePr>
        <p:xfrm>
          <a:off x="6538913" y="2124075"/>
          <a:ext cx="2305050" cy="419100"/>
        </p:xfrm>
        <a:graphic>
          <a:graphicData uri="http://schemas.openxmlformats.org/presentationml/2006/ole">
            <p:oleObj spid="_x0000_s56329" name="Equation" r:id="rId5" imgW="2145960" imgH="419040" progId="Equation.2">
              <p:embed/>
            </p:oleObj>
          </a:graphicData>
        </a:graphic>
      </p:graphicFrame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31800" y="5732463"/>
            <a:ext cx="711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Larger levels of input 2 increase the</a:t>
            </a:r>
            <a:br>
              <a:rPr lang="en-US"/>
            </a:br>
            <a:r>
              <a:rPr lang="en-US"/>
              <a:t>productivity of input 1.</a:t>
            </a: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V="1">
            <a:off x="2928938" y="2428875"/>
            <a:ext cx="0" cy="314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4595813" y="2095500"/>
            <a:ext cx="0" cy="3476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rot="62753" flipV="1">
            <a:off x="2479675" y="4332288"/>
            <a:ext cx="850900" cy="39052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V="1">
            <a:off x="2465388" y="3298825"/>
            <a:ext cx="836612" cy="649288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rot="21522439" flipV="1">
            <a:off x="4152900" y="3895725"/>
            <a:ext cx="866775" cy="18732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V="1">
            <a:off x="4124325" y="2540000"/>
            <a:ext cx="881063" cy="31591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7" name="Arc 17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8" name="Arc 18"/>
          <p:cNvSpPr>
            <a:spLocks/>
          </p:cNvSpPr>
          <p:nvPr/>
        </p:nvSpPr>
        <p:spPr bwMode="auto">
          <a:xfrm rot="10500000">
            <a:off x="1398588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9" name="Arc 19"/>
          <p:cNvSpPr>
            <a:spLocks/>
          </p:cNvSpPr>
          <p:nvPr/>
        </p:nvSpPr>
        <p:spPr bwMode="auto">
          <a:xfrm rot="10500000">
            <a:off x="1387475" y="2559050"/>
            <a:ext cx="5276850" cy="40687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70 w 20470"/>
              <a:gd name="T1" fmla="*/ 6895 h 21600"/>
              <a:gd name="T2" fmla="*/ 92 w 20470"/>
              <a:gd name="T3" fmla="*/ 21600 h 21600"/>
              <a:gd name="T4" fmla="*/ 0 w 204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0" h="21600" fill="none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</a:path>
              <a:path w="20470" h="21600" stroke="0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57350" name="Object 6"/>
          <p:cNvGraphicFramePr>
            <a:graphicFrameLocks/>
          </p:cNvGraphicFramePr>
          <p:nvPr/>
        </p:nvGraphicFramePr>
        <p:xfrm>
          <a:off x="6532563" y="2590800"/>
          <a:ext cx="2243137" cy="438150"/>
        </p:xfrm>
        <a:graphic>
          <a:graphicData uri="http://schemas.openxmlformats.org/presentationml/2006/ole">
            <p:oleObj spid="_x0000_s57350" name="Equation" r:id="rId3" imgW="2070000" imgH="419040" progId="Equation.2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57351" name="Equation" r:id="rId4" imgW="1904760" imgH="419040" progId="Equation.2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/>
          </p:cNvGraphicFramePr>
          <p:nvPr/>
        </p:nvGraphicFramePr>
        <p:xfrm>
          <a:off x="6538913" y="2124075"/>
          <a:ext cx="2305050" cy="419100"/>
        </p:xfrm>
        <a:graphic>
          <a:graphicData uri="http://schemas.openxmlformats.org/presentationml/2006/ole">
            <p:oleObj spid="_x0000_s57352" name="Equation" r:id="rId5" imgW="2145960" imgH="419040" progId="Equation.2">
              <p:embed/>
            </p:oleObj>
          </a:graphicData>
        </a:graphic>
      </p:graphicFrame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31800" y="5732463"/>
            <a:ext cx="711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Larger levels of input 2 increase the</a:t>
            </a:r>
            <a:br>
              <a:rPr lang="en-US"/>
            </a:br>
            <a:r>
              <a:rPr lang="en-US"/>
              <a:t>productivity of input 1.</a:t>
            </a: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2928938" y="2428875"/>
            <a:ext cx="0" cy="3143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4595813" y="2095500"/>
            <a:ext cx="0" cy="3476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4718050" y="4065588"/>
            <a:ext cx="43386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marginal product</a:t>
            </a:r>
            <a:br>
              <a:rPr lang="en-US"/>
            </a:br>
            <a:r>
              <a:rPr lang="en-US"/>
              <a:t>of input 2 is</a:t>
            </a:r>
            <a:br>
              <a:rPr lang="en-US"/>
            </a:br>
            <a:r>
              <a:rPr lang="en-US"/>
              <a:t>diminishing.</a:t>
            </a:r>
          </a:p>
        </p:txBody>
      </p:sp>
      <p:sp>
        <p:nvSpPr>
          <p:cNvPr id="57357" name="Arc 13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58" name="Arc 14"/>
          <p:cNvSpPr>
            <a:spLocks/>
          </p:cNvSpPr>
          <p:nvPr/>
        </p:nvSpPr>
        <p:spPr bwMode="auto">
          <a:xfrm rot="10500000">
            <a:off x="1398588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59" name="Arc 15"/>
          <p:cNvSpPr>
            <a:spLocks/>
          </p:cNvSpPr>
          <p:nvPr/>
        </p:nvSpPr>
        <p:spPr bwMode="auto">
          <a:xfrm rot="10500000">
            <a:off x="1387475" y="2559050"/>
            <a:ext cx="5276850" cy="40687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70 w 20470"/>
              <a:gd name="T1" fmla="*/ 6895 h 21600"/>
              <a:gd name="T2" fmla="*/ 92 w 20470"/>
              <a:gd name="T3" fmla="*/ 21600 h 21600"/>
              <a:gd name="T4" fmla="*/ 0 w 204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0" h="21600" fill="none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</a:path>
              <a:path w="20470" h="21600" stroke="0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6" name="AutoShape 22"/>
          <p:cNvSpPr>
            <a:spLocks noChangeArrowheads="1"/>
          </p:cNvSpPr>
          <p:nvPr/>
        </p:nvSpPr>
        <p:spPr bwMode="auto">
          <a:xfrm>
            <a:off x="4476750" y="2743200"/>
            <a:ext cx="261938" cy="390525"/>
          </a:xfrm>
          <a:prstGeom prst="upArrow">
            <a:avLst>
              <a:gd name="adj1" fmla="val 50000"/>
              <a:gd name="adj2" fmla="val 74538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8" name="AutoShape 24"/>
          <p:cNvSpPr>
            <a:spLocks noChangeArrowheads="1"/>
          </p:cNvSpPr>
          <p:nvPr/>
        </p:nvSpPr>
        <p:spPr bwMode="auto">
          <a:xfrm>
            <a:off x="2803525" y="3636963"/>
            <a:ext cx="261938" cy="276225"/>
          </a:xfrm>
          <a:prstGeom prst="upArrow">
            <a:avLst>
              <a:gd name="adj1" fmla="val 50000"/>
              <a:gd name="adj2" fmla="val 52722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 rot="62753" flipV="1">
            <a:off x="2479675" y="4332288"/>
            <a:ext cx="850900" cy="39052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flipV="1">
            <a:off x="2465388" y="3298825"/>
            <a:ext cx="836612" cy="649288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rot="21522439" flipV="1">
            <a:off x="4152900" y="3895725"/>
            <a:ext cx="866775" cy="18732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V="1">
            <a:off x="4124325" y="2540000"/>
            <a:ext cx="881063" cy="31591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5" name="AutoShape 21"/>
          <p:cNvSpPr>
            <a:spLocks noChangeArrowheads="1"/>
          </p:cNvSpPr>
          <p:nvPr/>
        </p:nvSpPr>
        <p:spPr bwMode="auto">
          <a:xfrm>
            <a:off x="4462463" y="3175000"/>
            <a:ext cx="276225" cy="882650"/>
          </a:xfrm>
          <a:prstGeom prst="upArrow">
            <a:avLst>
              <a:gd name="adj1" fmla="val 50000"/>
              <a:gd name="adj2" fmla="val 15975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7367" name="AutoShape 23"/>
          <p:cNvSpPr>
            <a:spLocks noChangeArrowheads="1"/>
          </p:cNvSpPr>
          <p:nvPr/>
        </p:nvSpPr>
        <p:spPr bwMode="auto">
          <a:xfrm>
            <a:off x="2803525" y="3925888"/>
            <a:ext cx="261938" cy="650875"/>
          </a:xfrm>
          <a:prstGeom prst="upArrow">
            <a:avLst>
              <a:gd name="adj1" fmla="val 50000"/>
              <a:gd name="adj2" fmla="val 12423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58375" name="Object 7"/>
          <p:cNvGraphicFramePr>
            <a:graphicFrameLocks/>
          </p:cNvGraphicFramePr>
          <p:nvPr/>
        </p:nvGraphicFramePr>
        <p:xfrm>
          <a:off x="6532563" y="2590800"/>
          <a:ext cx="2243137" cy="438150"/>
        </p:xfrm>
        <a:graphic>
          <a:graphicData uri="http://schemas.openxmlformats.org/presentationml/2006/ole">
            <p:oleObj spid="_x0000_s58375" name="Equation" r:id="rId3" imgW="2070000" imgH="419040" progId="Equation.2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58376" name="Equation" r:id="rId4" imgW="1904760" imgH="419040" progId="Equation.2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/>
          </p:cNvGraphicFramePr>
          <p:nvPr/>
        </p:nvGraphicFramePr>
        <p:xfrm>
          <a:off x="6538913" y="2124075"/>
          <a:ext cx="2305050" cy="419100"/>
        </p:xfrm>
        <a:graphic>
          <a:graphicData uri="http://schemas.openxmlformats.org/presentationml/2006/ole">
            <p:oleObj spid="_x0000_s58377" name="Equation" r:id="rId5" imgW="2145960" imgH="419040" progId="Equation.2">
              <p:embed/>
            </p:oleObj>
          </a:graphicData>
        </a:graphic>
      </p:graphicFrame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431800" y="5732463"/>
            <a:ext cx="711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Larger levels of input 2 increase the</a:t>
            </a:r>
            <a:br>
              <a:rPr lang="en-US"/>
            </a:br>
            <a:r>
              <a:rPr lang="en-US"/>
              <a:t>productivity of input 1.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4718050" y="4065588"/>
            <a:ext cx="43386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marginal product</a:t>
            </a:r>
            <a:br>
              <a:rPr lang="en-US"/>
            </a:br>
            <a:r>
              <a:rPr lang="en-US"/>
              <a:t>of input 2 is</a:t>
            </a:r>
            <a:br>
              <a:rPr lang="en-US"/>
            </a:br>
            <a:r>
              <a:rPr lang="en-US"/>
              <a:t>diminishing.</a:t>
            </a:r>
          </a:p>
        </p:txBody>
      </p:sp>
      <p:sp>
        <p:nvSpPr>
          <p:cNvPr id="58380" name="Arc 12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81" name="Arc 13"/>
          <p:cNvSpPr>
            <a:spLocks/>
          </p:cNvSpPr>
          <p:nvPr/>
        </p:nvSpPr>
        <p:spPr bwMode="auto">
          <a:xfrm rot="10500000">
            <a:off x="1398588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82" name="Arc 14"/>
          <p:cNvSpPr>
            <a:spLocks/>
          </p:cNvSpPr>
          <p:nvPr/>
        </p:nvSpPr>
        <p:spPr bwMode="auto">
          <a:xfrm rot="10500000">
            <a:off x="1387475" y="2559050"/>
            <a:ext cx="5276850" cy="40687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70 w 20470"/>
              <a:gd name="T1" fmla="*/ 6895 h 21600"/>
              <a:gd name="T2" fmla="*/ 92 w 20470"/>
              <a:gd name="T3" fmla="*/ 21600 h 21600"/>
              <a:gd name="T4" fmla="*/ 0 w 204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0" h="21600" fill="none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</a:path>
              <a:path w="20470" h="21600" stroke="0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59399" name="Object 7"/>
          <p:cNvGraphicFramePr>
            <a:graphicFrameLocks/>
          </p:cNvGraphicFramePr>
          <p:nvPr/>
        </p:nvGraphicFramePr>
        <p:xfrm>
          <a:off x="6532563" y="2590800"/>
          <a:ext cx="2243137" cy="438150"/>
        </p:xfrm>
        <a:graphic>
          <a:graphicData uri="http://schemas.openxmlformats.org/presentationml/2006/ole">
            <p:oleObj spid="_x0000_s59399" name="Equation" r:id="rId3" imgW="2070000" imgH="419040" progId="Equation.2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59400" name="Equation" r:id="rId4" imgW="1904760" imgH="419040" progId="Equation.2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/>
          </p:cNvGraphicFramePr>
          <p:nvPr/>
        </p:nvGraphicFramePr>
        <p:xfrm>
          <a:off x="6538913" y="2124075"/>
          <a:ext cx="2305050" cy="419100"/>
        </p:xfrm>
        <a:graphic>
          <a:graphicData uri="http://schemas.openxmlformats.org/presentationml/2006/ole">
            <p:oleObj spid="_x0000_s59401" name="Equation" r:id="rId5" imgW="2145960" imgH="419040" progId="Equation.2">
              <p:embed/>
            </p:oleObj>
          </a:graphicData>
        </a:graphic>
      </p:graphicFrame>
      <p:sp>
        <p:nvSpPr>
          <p:cNvPr id="59402" name="Arc 10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3" name="Arc 11"/>
          <p:cNvSpPr>
            <a:spLocks/>
          </p:cNvSpPr>
          <p:nvPr/>
        </p:nvSpPr>
        <p:spPr bwMode="auto">
          <a:xfrm rot="10500000">
            <a:off x="1398588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4" name="Arc 12"/>
          <p:cNvSpPr>
            <a:spLocks/>
          </p:cNvSpPr>
          <p:nvPr/>
        </p:nvSpPr>
        <p:spPr bwMode="auto">
          <a:xfrm rot="10500000">
            <a:off x="1387475" y="2559050"/>
            <a:ext cx="5276850" cy="40687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70 w 20470"/>
              <a:gd name="T1" fmla="*/ 6895 h 21600"/>
              <a:gd name="T2" fmla="*/ 92 w 20470"/>
              <a:gd name="T3" fmla="*/ 21600 h 21600"/>
              <a:gd name="T4" fmla="*/ 0 w 204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0" h="21600" fill="none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</a:path>
              <a:path w="20470" h="21600" stroke="0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1435100" y="2930525"/>
            <a:ext cx="4522788" cy="23764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V="1">
            <a:off x="1435100" y="2225675"/>
            <a:ext cx="4551363" cy="2392363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V="1">
            <a:off x="1435100" y="1908175"/>
            <a:ext cx="4522788" cy="23764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490788" y="47371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1447800" y="473710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3403600" y="3606800"/>
            <a:ext cx="0" cy="2508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H="1">
            <a:off x="1460500" y="36195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3771900" y="3086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H="1">
            <a:off x="1447800" y="3086100"/>
            <a:ext cx="2324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2349500" y="45974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5" name="Oval 23"/>
          <p:cNvSpPr>
            <a:spLocks noChangeArrowheads="1"/>
          </p:cNvSpPr>
          <p:nvPr/>
        </p:nvSpPr>
        <p:spPr bwMode="auto">
          <a:xfrm>
            <a:off x="3644900" y="29464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auto">
          <a:xfrm>
            <a:off x="3276600" y="34671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2400300" y="5473700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1371600" y="4648200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auto">
          <a:xfrm>
            <a:off x="3333750" y="5473700"/>
            <a:ext cx="165100" cy="1651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3683000" y="5473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21" name="Oval 29"/>
          <p:cNvSpPr>
            <a:spLocks noChangeArrowheads="1"/>
          </p:cNvSpPr>
          <p:nvPr/>
        </p:nvSpPr>
        <p:spPr bwMode="auto">
          <a:xfrm>
            <a:off x="1358900" y="29972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22" name="Oval 30"/>
          <p:cNvSpPr>
            <a:spLocks noChangeArrowheads="1"/>
          </p:cNvSpPr>
          <p:nvPr/>
        </p:nvSpPr>
        <p:spPr bwMode="auto">
          <a:xfrm>
            <a:off x="1358900" y="3517900"/>
            <a:ext cx="165100" cy="1651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9423" name="Object 31"/>
          <p:cNvGraphicFramePr>
            <a:graphicFrameLocks/>
          </p:cNvGraphicFramePr>
          <p:nvPr/>
        </p:nvGraphicFramePr>
        <p:xfrm>
          <a:off x="247650" y="4406900"/>
          <a:ext cx="1085850" cy="531813"/>
        </p:xfrm>
        <a:graphic>
          <a:graphicData uri="http://schemas.openxmlformats.org/presentationml/2006/ole">
            <p:oleObj spid="_x0000_s59423" name="Equation" r:id="rId6" imgW="1066680" imgH="545760" progId="Equation.2">
              <p:embed/>
            </p:oleObj>
          </a:graphicData>
        </a:graphic>
      </p:graphicFrame>
      <p:graphicFrame>
        <p:nvGraphicFramePr>
          <p:cNvPr id="59424" name="Object 32"/>
          <p:cNvGraphicFramePr>
            <a:graphicFrameLocks/>
          </p:cNvGraphicFramePr>
          <p:nvPr/>
        </p:nvGraphicFramePr>
        <p:xfrm>
          <a:off x="1873250" y="5618163"/>
          <a:ext cx="1052513" cy="511175"/>
        </p:xfrm>
        <a:graphic>
          <a:graphicData uri="http://schemas.openxmlformats.org/presentationml/2006/ole">
            <p:oleObj spid="_x0000_s59424" name="Equation" r:id="rId7" imgW="1066680" imgH="545760" progId="Equation.2">
              <p:embed/>
            </p:oleObj>
          </a:graphicData>
        </a:graphic>
      </p:graphicFrame>
      <p:graphicFrame>
        <p:nvGraphicFramePr>
          <p:cNvPr id="59425" name="Object 33"/>
          <p:cNvGraphicFramePr>
            <a:graphicFrameLocks/>
          </p:cNvGraphicFramePr>
          <p:nvPr/>
        </p:nvGraphicFramePr>
        <p:xfrm>
          <a:off x="2751138" y="6027738"/>
          <a:ext cx="1230312" cy="501650"/>
        </p:xfrm>
        <a:graphic>
          <a:graphicData uri="http://schemas.openxmlformats.org/presentationml/2006/ole">
            <p:oleObj spid="_x0000_s59425" name="Equation" r:id="rId8" imgW="1257120" imgH="545760" progId="Equation.2">
              <p:embed/>
            </p:oleObj>
          </a:graphicData>
        </a:graphic>
      </p:graphicFrame>
      <p:graphicFrame>
        <p:nvGraphicFramePr>
          <p:cNvPr id="59426" name="Object 34"/>
          <p:cNvGraphicFramePr>
            <a:graphicFrameLocks/>
          </p:cNvGraphicFramePr>
          <p:nvPr/>
        </p:nvGraphicFramePr>
        <p:xfrm>
          <a:off x="3570288" y="5627688"/>
          <a:ext cx="1230312" cy="501650"/>
        </p:xfrm>
        <a:graphic>
          <a:graphicData uri="http://schemas.openxmlformats.org/presentationml/2006/ole">
            <p:oleObj spid="_x0000_s59426" name="Equation" r:id="rId9" imgW="1257120" imgH="545760" progId="Equation.2">
              <p:embed/>
            </p:oleObj>
          </a:graphicData>
        </a:graphic>
      </p:graphicFrame>
      <p:graphicFrame>
        <p:nvGraphicFramePr>
          <p:cNvPr id="59427" name="Object 35"/>
          <p:cNvGraphicFramePr>
            <a:graphicFrameLocks/>
          </p:cNvGraphicFramePr>
          <p:nvPr/>
        </p:nvGraphicFramePr>
        <p:xfrm>
          <a:off x="80963" y="3282950"/>
          <a:ext cx="1257300" cy="522288"/>
        </p:xfrm>
        <a:graphic>
          <a:graphicData uri="http://schemas.openxmlformats.org/presentationml/2006/ole">
            <p:oleObj spid="_x0000_s59427" name="Equation" r:id="rId10" imgW="1244520" imgH="545760" progId="Equation.2">
              <p:embed/>
            </p:oleObj>
          </a:graphicData>
        </a:graphic>
      </p:graphicFrame>
      <p:graphicFrame>
        <p:nvGraphicFramePr>
          <p:cNvPr id="59428" name="Object 36"/>
          <p:cNvGraphicFramePr>
            <a:graphicFrameLocks/>
          </p:cNvGraphicFramePr>
          <p:nvPr/>
        </p:nvGraphicFramePr>
        <p:xfrm>
          <a:off x="80963" y="2749550"/>
          <a:ext cx="1257300" cy="522288"/>
        </p:xfrm>
        <a:graphic>
          <a:graphicData uri="http://schemas.openxmlformats.org/presentationml/2006/ole">
            <p:oleObj spid="_x0000_s59428" name="Equation" r:id="rId11" imgW="1244520" imgH="545760" progId="Equation.2">
              <p:embed/>
            </p:oleObj>
          </a:graphicData>
        </a:graphic>
      </p:graphicFrame>
      <p:graphicFrame>
        <p:nvGraphicFramePr>
          <p:cNvPr id="59429" name="Object 37"/>
          <p:cNvGraphicFramePr>
            <a:graphicFrameLocks/>
          </p:cNvGraphicFramePr>
          <p:nvPr/>
        </p:nvGraphicFramePr>
        <p:xfrm>
          <a:off x="1879600" y="1123950"/>
          <a:ext cx="2919413" cy="428625"/>
        </p:xfrm>
        <a:graphic>
          <a:graphicData uri="http://schemas.openxmlformats.org/presentationml/2006/ole">
            <p:oleObj spid="_x0000_s59429" name="Equation" r:id="rId12" imgW="2577960" imgH="419040" progId="Equation.2">
              <p:embed/>
            </p:oleObj>
          </a:graphicData>
        </a:graphic>
      </p:graphicFrame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1789113" y="1017588"/>
            <a:ext cx="7283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                           for each short-run</a:t>
            </a:r>
            <a:br>
              <a:rPr lang="en-US"/>
            </a:br>
            <a:r>
              <a:rPr lang="en-US"/>
              <a:t>production plan.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60423" name="Object 7"/>
          <p:cNvGraphicFramePr>
            <a:graphicFrameLocks/>
          </p:cNvGraphicFramePr>
          <p:nvPr/>
        </p:nvGraphicFramePr>
        <p:xfrm>
          <a:off x="6532563" y="2590800"/>
          <a:ext cx="2243137" cy="438150"/>
        </p:xfrm>
        <a:graphic>
          <a:graphicData uri="http://schemas.openxmlformats.org/presentationml/2006/ole">
            <p:oleObj spid="_x0000_s60423" name="Equation" r:id="rId3" imgW="2070000" imgH="419040" progId="Equation.2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60424" name="Equation" r:id="rId4" imgW="1904760" imgH="419040" progId="Equation.2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/>
          </p:cNvGraphicFramePr>
          <p:nvPr/>
        </p:nvGraphicFramePr>
        <p:xfrm>
          <a:off x="6538913" y="2124075"/>
          <a:ext cx="2305050" cy="419100"/>
        </p:xfrm>
        <a:graphic>
          <a:graphicData uri="http://schemas.openxmlformats.org/presentationml/2006/ole">
            <p:oleObj spid="_x0000_s60425" name="Equation" r:id="rId5" imgW="2145960" imgH="419040" progId="Equation.2">
              <p:embed/>
            </p:oleObj>
          </a:graphicData>
        </a:graphic>
      </p:graphicFrame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718050" y="4065588"/>
            <a:ext cx="43386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marginal product</a:t>
            </a:r>
            <a:br>
              <a:rPr lang="en-US"/>
            </a:br>
            <a:r>
              <a:rPr lang="en-US"/>
              <a:t>of input 2 is</a:t>
            </a:r>
            <a:br>
              <a:rPr lang="en-US"/>
            </a:br>
            <a:r>
              <a:rPr lang="en-US"/>
              <a:t>diminishing so ...</a:t>
            </a:r>
          </a:p>
        </p:txBody>
      </p:sp>
      <p:sp>
        <p:nvSpPr>
          <p:cNvPr id="60427" name="Arc 11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8" name="Arc 12"/>
          <p:cNvSpPr>
            <a:spLocks/>
          </p:cNvSpPr>
          <p:nvPr/>
        </p:nvSpPr>
        <p:spPr bwMode="auto">
          <a:xfrm rot="10500000">
            <a:off x="1398588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9" name="Arc 13"/>
          <p:cNvSpPr>
            <a:spLocks/>
          </p:cNvSpPr>
          <p:nvPr/>
        </p:nvSpPr>
        <p:spPr bwMode="auto">
          <a:xfrm rot="10500000">
            <a:off x="1387475" y="2559050"/>
            <a:ext cx="5276850" cy="40687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70 w 20470"/>
              <a:gd name="T1" fmla="*/ 6895 h 21600"/>
              <a:gd name="T2" fmla="*/ 92 w 20470"/>
              <a:gd name="T3" fmla="*/ 21600 h 21600"/>
              <a:gd name="T4" fmla="*/ 0 w 204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0" h="21600" fill="none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</a:path>
              <a:path w="20470" h="21600" stroke="0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V="1">
            <a:off x="1435100" y="2930525"/>
            <a:ext cx="4522788" cy="23764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V="1">
            <a:off x="1435100" y="2225675"/>
            <a:ext cx="4551363" cy="2392363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V="1">
            <a:off x="1435100" y="1908175"/>
            <a:ext cx="4522788" cy="23764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2490788" y="47371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1447800" y="473710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3403600" y="3606800"/>
            <a:ext cx="0" cy="2508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1460500" y="36195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3771900" y="3086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1447800" y="3086100"/>
            <a:ext cx="2324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9" name="Oval 23"/>
          <p:cNvSpPr>
            <a:spLocks noChangeArrowheads="1"/>
          </p:cNvSpPr>
          <p:nvPr/>
        </p:nvSpPr>
        <p:spPr bwMode="auto">
          <a:xfrm>
            <a:off x="2349500" y="45974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0" name="Oval 24"/>
          <p:cNvSpPr>
            <a:spLocks noChangeArrowheads="1"/>
          </p:cNvSpPr>
          <p:nvPr/>
        </p:nvSpPr>
        <p:spPr bwMode="auto">
          <a:xfrm>
            <a:off x="3644900" y="29464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1" name="Oval 25"/>
          <p:cNvSpPr>
            <a:spLocks noChangeArrowheads="1"/>
          </p:cNvSpPr>
          <p:nvPr/>
        </p:nvSpPr>
        <p:spPr bwMode="auto">
          <a:xfrm>
            <a:off x="3276600" y="34671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2" name="Oval 26"/>
          <p:cNvSpPr>
            <a:spLocks noChangeArrowheads="1"/>
          </p:cNvSpPr>
          <p:nvPr/>
        </p:nvSpPr>
        <p:spPr bwMode="auto">
          <a:xfrm>
            <a:off x="2400300" y="5473700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1371600" y="4648200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3333750" y="5473700"/>
            <a:ext cx="165100" cy="1651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3683000" y="5473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6" name="Oval 30"/>
          <p:cNvSpPr>
            <a:spLocks noChangeArrowheads="1"/>
          </p:cNvSpPr>
          <p:nvPr/>
        </p:nvSpPr>
        <p:spPr bwMode="auto">
          <a:xfrm>
            <a:off x="1358900" y="29972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7" name="Oval 31"/>
          <p:cNvSpPr>
            <a:spLocks noChangeArrowheads="1"/>
          </p:cNvSpPr>
          <p:nvPr/>
        </p:nvSpPr>
        <p:spPr bwMode="auto">
          <a:xfrm>
            <a:off x="1358900" y="3517900"/>
            <a:ext cx="165100" cy="1651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0448" name="Object 32"/>
          <p:cNvGraphicFramePr>
            <a:graphicFrameLocks/>
          </p:cNvGraphicFramePr>
          <p:nvPr/>
        </p:nvGraphicFramePr>
        <p:xfrm>
          <a:off x="247650" y="4406900"/>
          <a:ext cx="1085850" cy="531813"/>
        </p:xfrm>
        <a:graphic>
          <a:graphicData uri="http://schemas.openxmlformats.org/presentationml/2006/ole">
            <p:oleObj spid="_x0000_s60448" name="Equation" r:id="rId6" imgW="1066680" imgH="545760" progId="Equation.2">
              <p:embed/>
            </p:oleObj>
          </a:graphicData>
        </a:graphic>
      </p:graphicFrame>
      <p:graphicFrame>
        <p:nvGraphicFramePr>
          <p:cNvPr id="60449" name="Object 33"/>
          <p:cNvGraphicFramePr>
            <a:graphicFrameLocks/>
          </p:cNvGraphicFramePr>
          <p:nvPr/>
        </p:nvGraphicFramePr>
        <p:xfrm>
          <a:off x="1873250" y="5618163"/>
          <a:ext cx="1052513" cy="511175"/>
        </p:xfrm>
        <a:graphic>
          <a:graphicData uri="http://schemas.openxmlformats.org/presentationml/2006/ole">
            <p:oleObj spid="_x0000_s60449" name="Equation" r:id="rId7" imgW="1066680" imgH="545760" progId="Equation.2">
              <p:embed/>
            </p:oleObj>
          </a:graphicData>
        </a:graphic>
      </p:graphicFrame>
      <p:graphicFrame>
        <p:nvGraphicFramePr>
          <p:cNvPr id="60450" name="Object 34"/>
          <p:cNvGraphicFramePr>
            <a:graphicFrameLocks/>
          </p:cNvGraphicFramePr>
          <p:nvPr/>
        </p:nvGraphicFramePr>
        <p:xfrm>
          <a:off x="2751138" y="6027738"/>
          <a:ext cx="1230312" cy="501650"/>
        </p:xfrm>
        <a:graphic>
          <a:graphicData uri="http://schemas.openxmlformats.org/presentationml/2006/ole">
            <p:oleObj spid="_x0000_s60450" name="Equation" r:id="rId8" imgW="1257120" imgH="545760" progId="Equation.2">
              <p:embed/>
            </p:oleObj>
          </a:graphicData>
        </a:graphic>
      </p:graphicFrame>
      <p:graphicFrame>
        <p:nvGraphicFramePr>
          <p:cNvPr id="60451" name="Object 35"/>
          <p:cNvGraphicFramePr>
            <a:graphicFrameLocks/>
          </p:cNvGraphicFramePr>
          <p:nvPr/>
        </p:nvGraphicFramePr>
        <p:xfrm>
          <a:off x="3570288" y="5627688"/>
          <a:ext cx="1230312" cy="501650"/>
        </p:xfrm>
        <a:graphic>
          <a:graphicData uri="http://schemas.openxmlformats.org/presentationml/2006/ole">
            <p:oleObj spid="_x0000_s60451" name="Equation" r:id="rId9" imgW="1257120" imgH="545760" progId="Equation.2">
              <p:embed/>
            </p:oleObj>
          </a:graphicData>
        </a:graphic>
      </p:graphicFrame>
      <p:graphicFrame>
        <p:nvGraphicFramePr>
          <p:cNvPr id="60452" name="Object 36"/>
          <p:cNvGraphicFramePr>
            <a:graphicFrameLocks/>
          </p:cNvGraphicFramePr>
          <p:nvPr/>
        </p:nvGraphicFramePr>
        <p:xfrm>
          <a:off x="80963" y="3282950"/>
          <a:ext cx="1257300" cy="522288"/>
        </p:xfrm>
        <a:graphic>
          <a:graphicData uri="http://schemas.openxmlformats.org/presentationml/2006/ole">
            <p:oleObj spid="_x0000_s60452" name="Equation" r:id="rId10" imgW="1244520" imgH="545760" progId="Equation.2">
              <p:embed/>
            </p:oleObj>
          </a:graphicData>
        </a:graphic>
      </p:graphicFrame>
      <p:graphicFrame>
        <p:nvGraphicFramePr>
          <p:cNvPr id="60453" name="Object 37"/>
          <p:cNvGraphicFramePr>
            <a:graphicFrameLocks/>
          </p:cNvGraphicFramePr>
          <p:nvPr/>
        </p:nvGraphicFramePr>
        <p:xfrm>
          <a:off x="80963" y="2749550"/>
          <a:ext cx="1257300" cy="522288"/>
        </p:xfrm>
        <a:graphic>
          <a:graphicData uri="http://schemas.openxmlformats.org/presentationml/2006/ole">
            <p:oleObj spid="_x0000_s60453" name="Equation" r:id="rId11" imgW="1244520" imgH="545760" progId="Equation.2">
              <p:embed/>
            </p:oleObj>
          </a:graphicData>
        </a:graphic>
      </p:graphicFrame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1789113" y="1017588"/>
            <a:ext cx="7283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                           for each short-run</a:t>
            </a:r>
            <a:br>
              <a:rPr lang="en-US"/>
            </a:br>
            <a:r>
              <a:rPr lang="en-US"/>
              <a:t>production plan.</a:t>
            </a:r>
          </a:p>
        </p:txBody>
      </p:sp>
      <p:graphicFrame>
        <p:nvGraphicFramePr>
          <p:cNvPr id="60455" name="Object 39"/>
          <p:cNvGraphicFramePr>
            <a:graphicFrameLocks/>
          </p:cNvGraphicFramePr>
          <p:nvPr/>
        </p:nvGraphicFramePr>
        <p:xfrm>
          <a:off x="1879600" y="1123950"/>
          <a:ext cx="2919413" cy="428625"/>
        </p:xfrm>
        <a:graphic>
          <a:graphicData uri="http://schemas.openxmlformats.org/presentationml/2006/ole">
            <p:oleObj spid="_x0000_s60455" name="Equation" r:id="rId12" imgW="25779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756525" y="55768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61447" name="Object 7"/>
          <p:cNvGraphicFramePr>
            <a:graphicFrameLocks/>
          </p:cNvGraphicFramePr>
          <p:nvPr/>
        </p:nvGraphicFramePr>
        <p:xfrm>
          <a:off x="6532563" y="2590800"/>
          <a:ext cx="2243137" cy="438150"/>
        </p:xfrm>
        <a:graphic>
          <a:graphicData uri="http://schemas.openxmlformats.org/presentationml/2006/ole">
            <p:oleObj spid="_x0000_s61447" name="Equation" r:id="rId3" imgW="2070000" imgH="419040" progId="Equation.2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/>
          </p:cNvGraphicFramePr>
          <p:nvPr/>
        </p:nvGraphicFramePr>
        <p:xfrm>
          <a:off x="6526213" y="3576638"/>
          <a:ext cx="2073275" cy="447675"/>
        </p:xfrm>
        <a:graphic>
          <a:graphicData uri="http://schemas.openxmlformats.org/presentationml/2006/ole">
            <p:oleObj spid="_x0000_s61448" name="Equation" r:id="rId4" imgW="1904760" imgH="419040" progId="Equation.2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/>
          </p:cNvGraphicFramePr>
          <p:nvPr/>
        </p:nvGraphicFramePr>
        <p:xfrm>
          <a:off x="6538913" y="2124075"/>
          <a:ext cx="2305050" cy="419100"/>
        </p:xfrm>
        <a:graphic>
          <a:graphicData uri="http://schemas.openxmlformats.org/presentationml/2006/ole">
            <p:oleObj spid="_x0000_s61449" name="Equation" r:id="rId5" imgW="2145960" imgH="419040" progId="Equation.2">
              <p:embed/>
            </p:oleObj>
          </a:graphicData>
        </a:graphic>
      </p:graphicFrame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4718050" y="4065588"/>
            <a:ext cx="37512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marginal profit</a:t>
            </a:r>
            <a:br>
              <a:rPr lang="en-US"/>
            </a:br>
            <a:r>
              <a:rPr lang="en-US"/>
              <a:t>of input 2 is</a:t>
            </a:r>
            <a:br>
              <a:rPr lang="en-US"/>
            </a:br>
            <a:r>
              <a:rPr lang="en-US"/>
              <a:t>diminishing.</a:t>
            </a:r>
          </a:p>
        </p:txBody>
      </p:sp>
      <p:sp>
        <p:nvSpPr>
          <p:cNvPr id="61451" name="Arc 11"/>
          <p:cNvSpPr>
            <a:spLocks/>
          </p:cNvSpPr>
          <p:nvPr/>
        </p:nvSpPr>
        <p:spPr bwMode="auto">
          <a:xfrm rot="10500000">
            <a:off x="1428750" y="3949700"/>
            <a:ext cx="5380038" cy="191928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41 w 20741"/>
              <a:gd name="T1" fmla="*/ 6030 h 21561"/>
              <a:gd name="T2" fmla="*/ 1292 w 20741"/>
              <a:gd name="T3" fmla="*/ 21561 h 21561"/>
              <a:gd name="T4" fmla="*/ 0 w 20741"/>
              <a:gd name="T5" fmla="*/ 0 h 2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41" h="21561" fill="none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</a:path>
              <a:path w="20741" h="21561" stroke="0" extrusionOk="0">
                <a:moveTo>
                  <a:pt x="20741" y="6030"/>
                </a:moveTo>
                <a:cubicBezTo>
                  <a:pt x="18192" y="14797"/>
                  <a:pt x="10406" y="21015"/>
                  <a:pt x="1292" y="21561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2" name="Arc 12"/>
          <p:cNvSpPr>
            <a:spLocks/>
          </p:cNvSpPr>
          <p:nvPr/>
        </p:nvSpPr>
        <p:spPr bwMode="auto">
          <a:xfrm rot="10500000">
            <a:off x="1398588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3" name="Arc 13"/>
          <p:cNvSpPr>
            <a:spLocks/>
          </p:cNvSpPr>
          <p:nvPr/>
        </p:nvSpPr>
        <p:spPr bwMode="auto">
          <a:xfrm rot="10500000">
            <a:off x="1387475" y="2559050"/>
            <a:ext cx="5276850" cy="40687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470 w 20470"/>
              <a:gd name="T1" fmla="*/ 6895 h 21600"/>
              <a:gd name="T2" fmla="*/ 92 w 20470"/>
              <a:gd name="T3" fmla="*/ 21600 h 21600"/>
              <a:gd name="T4" fmla="*/ 0 w 204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70" h="21600" fill="none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</a:path>
              <a:path w="20470" h="21600" stroke="0" extrusionOk="0">
                <a:moveTo>
                  <a:pt x="20469" y="6894"/>
                </a:moveTo>
                <a:cubicBezTo>
                  <a:pt x="17520" y="15650"/>
                  <a:pt x="9330" y="21560"/>
                  <a:pt x="91" y="215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V="1">
            <a:off x="1435100" y="2930525"/>
            <a:ext cx="4522788" cy="23764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V="1">
            <a:off x="1435100" y="2225675"/>
            <a:ext cx="4551363" cy="2392363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V="1">
            <a:off x="1435100" y="1908175"/>
            <a:ext cx="4522788" cy="23764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2490788" y="47371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1447800" y="473710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3403600" y="3606800"/>
            <a:ext cx="0" cy="25082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H="1">
            <a:off x="1460500" y="36195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3771900" y="3086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>
            <a:off x="1447800" y="3086100"/>
            <a:ext cx="2324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>
            <a:off x="2349500" y="45974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3644900" y="29464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5" name="Oval 25"/>
          <p:cNvSpPr>
            <a:spLocks noChangeArrowheads="1"/>
          </p:cNvSpPr>
          <p:nvPr/>
        </p:nvSpPr>
        <p:spPr bwMode="auto">
          <a:xfrm>
            <a:off x="3276600" y="3467100"/>
            <a:ext cx="266700" cy="2667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2400300" y="5473700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1371600" y="4648200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8" name="Oval 28"/>
          <p:cNvSpPr>
            <a:spLocks noChangeArrowheads="1"/>
          </p:cNvSpPr>
          <p:nvPr/>
        </p:nvSpPr>
        <p:spPr bwMode="auto">
          <a:xfrm>
            <a:off x="3333750" y="5473700"/>
            <a:ext cx="165100" cy="1651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>
            <a:off x="3683000" y="5473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0" name="Oval 30"/>
          <p:cNvSpPr>
            <a:spLocks noChangeArrowheads="1"/>
          </p:cNvSpPr>
          <p:nvPr/>
        </p:nvSpPr>
        <p:spPr bwMode="auto">
          <a:xfrm>
            <a:off x="1358900" y="29972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1" name="Oval 31"/>
          <p:cNvSpPr>
            <a:spLocks noChangeArrowheads="1"/>
          </p:cNvSpPr>
          <p:nvPr/>
        </p:nvSpPr>
        <p:spPr bwMode="auto">
          <a:xfrm>
            <a:off x="1358900" y="3517900"/>
            <a:ext cx="165100" cy="1651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1472" name="Object 32"/>
          <p:cNvGraphicFramePr>
            <a:graphicFrameLocks/>
          </p:cNvGraphicFramePr>
          <p:nvPr/>
        </p:nvGraphicFramePr>
        <p:xfrm>
          <a:off x="247650" y="4406900"/>
          <a:ext cx="1085850" cy="531813"/>
        </p:xfrm>
        <a:graphic>
          <a:graphicData uri="http://schemas.openxmlformats.org/presentationml/2006/ole">
            <p:oleObj spid="_x0000_s61472" name="Equation" r:id="rId6" imgW="1066680" imgH="545760" progId="Equation.2">
              <p:embed/>
            </p:oleObj>
          </a:graphicData>
        </a:graphic>
      </p:graphicFrame>
      <p:graphicFrame>
        <p:nvGraphicFramePr>
          <p:cNvPr id="61473" name="Object 33"/>
          <p:cNvGraphicFramePr>
            <a:graphicFrameLocks/>
          </p:cNvGraphicFramePr>
          <p:nvPr/>
        </p:nvGraphicFramePr>
        <p:xfrm>
          <a:off x="1873250" y="5618163"/>
          <a:ext cx="1052513" cy="511175"/>
        </p:xfrm>
        <a:graphic>
          <a:graphicData uri="http://schemas.openxmlformats.org/presentationml/2006/ole">
            <p:oleObj spid="_x0000_s61473" name="Equation" r:id="rId7" imgW="1066680" imgH="545760" progId="Equation.2">
              <p:embed/>
            </p:oleObj>
          </a:graphicData>
        </a:graphic>
      </p:graphicFrame>
      <p:graphicFrame>
        <p:nvGraphicFramePr>
          <p:cNvPr id="61474" name="Object 34"/>
          <p:cNvGraphicFramePr>
            <a:graphicFrameLocks/>
          </p:cNvGraphicFramePr>
          <p:nvPr/>
        </p:nvGraphicFramePr>
        <p:xfrm>
          <a:off x="2751138" y="6027738"/>
          <a:ext cx="1230312" cy="501650"/>
        </p:xfrm>
        <a:graphic>
          <a:graphicData uri="http://schemas.openxmlformats.org/presentationml/2006/ole">
            <p:oleObj spid="_x0000_s61474" name="Equation" r:id="rId8" imgW="1257120" imgH="545760" progId="Equation.2">
              <p:embed/>
            </p:oleObj>
          </a:graphicData>
        </a:graphic>
      </p:graphicFrame>
      <p:graphicFrame>
        <p:nvGraphicFramePr>
          <p:cNvPr id="61475" name="Object 35"/>
          <p:cNvGraphicFramePr>
            <a:graphicFrameLocks/>
          </p:cNvGraphicFramePr>
          <p:nvPr/>
        </p:nvGraphicFramePr>
        <p:xfrm>
          <a:off x="3570288" y="5627688"/>
          <a:ext cx="1230312" cy="501650"/>
        </p:xfrm>
        <a:graphic>
          <a:graphicData uri="http://schemas.openxmlformats.org/presentationml/2006/ole">
            <p:oleObj spid="_x0000_s61475" name="Equation" r:id="rId9" imgW="1257120" imgH="545760" progId="Equation.2">
              <p:embed/>
            </p:oleObj>
          </a:graphicData>
        </a:graphic>
      </p:graphicFrame>
      <p:graphicFrame>
        <p:nvGraphicFramePr>
          <p:cNvPr id="61476" name="Object 36"/>
          <p:cNvGraphicFramePr>
            <a:graphicFrameLocks/>
          </p:cNvGraphicFramePr>
          <p:nvPr/>
        </p:nvGraphicFramePr>
        <p:xfrm>
          <a:off x="80963" y="3282950"/>
          <a:ext cx="1257300" cy="522288"/>
        </p:xfrm>
        <a:graphic>
          <a:graphicData uri="http://schemas.openxmlformats.org/presentationml/2006/ole">
            <p:oleObj spid="_x0000_s61476" name="Equation" r:id="rId10" imgW="1244520" imgH="545760" progId="Equation.2">
              <p:embed/>
            </p:oleObj>
          </a:graphicData>
        </a:graphic>
      </p:graphicFrame>
      <p:graphicFrame>
        <p:nvGraphicFramePr>
          <p:cNvPr id="61477" name="Object 37"/>
          <p:cNvGraphicFramePr>
            <a:graphicFrameLocks/>
          </p:cNvGraphicFramePr>
          <p:nvPr/>
        </p:nvGraphicFramePr>
        <p:xfrm>
          <a:off x="80963" y="2749550"/>
          <a:ext cx="1257300" cy="522288"/>
        </p:xfrm>
        <a:graphic>
          <a:graphicData uri="http://schemas.openxmlformats.org/presentationml/2006/ole">
            <p:oleObj spid="_x0000_s61477" name="Equation" r:id="rId11" imgW="1244520" imgH="545760" progId="Equation.2">
              <p:embed/>
            </p:oleObj>
          </a:graphicData>
        </a:graphic>
      </p:graphicFrame>
      <p:sp>
        <p:nvSpPr>
          <p:cNvPr id="61478" name="Line 38"/>
          <p:cNvSpPr>
            <a:spLocks noChangeShapeType="1"/>
          </p:cNvSpPr>
          <p:nvPr/>
        </p:nvSpPr>
        <p:spPr bwMode="auto">
          <a:xfrm flipV="1">
            <a:off x="5062538" y="2708275"/>
            <a:ext cx="0" cy="6778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9" name="Line 39"/>
          <p:cNvSpPr>
            <a:spLocks noChangeShapeType="1"/>
          </p:cNvSpPr>
          <p:nvPr/>
        </p:nvSpPr>
        <p:spPr bwMode="auto">
          <a:xfrm flipV="1">
            <a:off x="5048250" y="2362200"/>
            <a:ext cx="0" cy="35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1789113" y="1017588"/>
            <a:ext cx="7283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                           for each short-run</a:t>
            </a:r>
            <a:br>
              <a:rPr lang="en-US"/>
            </a:br>
            <a:r>
              <a:rPr lang="en-US"/>
              <a:t>production plan.</a:t>
            </a:r>
          </a:p>
        </p:txBody>
      </p:sp>
      <p:graphicFrame>
        <p:nvGraphicFramePr>
          <p:cNvPr id="61481" name="Object 41"/>
          <p:cNvGraphicFramePr>
            <a:graphicFrameLocks/>
          </p:cNvGraphicFramePr>
          <p:nvPr/>
        </p:nvGraphicFramePr>
        <p:xfrm>
          <a:off x="1879600" y="1123950"/>
          <a:ext cx="2919413" cy="428625"/>
        </p:xfrm>
        <a:graphic>
          <a:graphicData uri="http://schemas.openxmlformats.org/presentationml/2006/ole">
            <p:oleObj spid="_x0000_s61481" name="Equation" r:id="rId12" imgW="257796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Profit will increase as x</a:t>
            </a:r>
            <a:r>
              <a:rPr lang="en-US" baseline="-25000"/>
              <a:t>2</a:t>
            </a:r>
            <a:r>
              <a:rPr lang="en-US"/>
              <a:t> increases so long as the marginal profit of input 2</a:t>
            </a:r>
            <a:br>
              <a:rPr lang="en-US"/>
            </a:br>
            <a:endParaRPr lang="en-US"/>
          </a:p>
          <a:p>
            <a:r>
              <a:rPr lang="en-US"/>
              <a:t>The profit-maximizing level of input 2 therefore satisfies</a:t>
            </a:r>
          </a:p>
        </p:txBody>
      </p:sp>
      <p:graphicFrame>
        <p:nvGraphicFramePr>
          <p:cNvPr id="62468" name="Object 4"/>
          <p:cNvGraphicFramePr>
            <a:graphicFrameLocks/>
          </p:cNvGraphicFramePr>
          <p:nvPr/>
        </p:nvGraphicFramePr>
        <p:xfrm>
          <a:off x="2941638" y="2466975"/>
          <a:ext cx="2949575" cy="419100"/>
        </p:xfrm>
        <a:graphic>
          <a:graphicData uri="http://schemas.openxmlformats.org/presentationml/2006/ole">
            <p:oleObj spid="_x0000_s62468" name="Equation" r:id="rId3" imgW="2705040" imgH="419040" progId="Equation.2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/>
          </p:cNvGraphicFramePr>
          <p:nvPr/>
        </p:nvGraphicFramePr>
        <p:xfrm>
          <a:off x="2935288" y="3990975"/>
          <a:ext cx="2952750" cy="409575"/>
        </p:xfrm>
        <a:graphic>
          <a:graphicData uri="http://schemas.openxmlformats.org/presentationml/2006/ole">
            <p:oleObj spid="_x0000_s62469" name="Equation" r:id="rId4" imgW="271764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Profit will increase as x</a:t>
            </a:r>
            <a:r>
              <a:rPr lang="en-US" baseline="-25000"/>
              <a:t>2</a:t>
            </a:r>
            <a:r>
              <a:rPr lang="en-US"/>
              <a:t> increases so long as the marginal profit of input 2</a:t>
            </a:r>
            <a:br>
              <a:rPr lang="en-US"/>
            </a:br>
            <a:endParaRPr lang="en-US"/>
          </a:p>
          <a:p>
            <a:r>
              <a:rPr lang="en-US"/>
              <a:t>The profit-maximizing level of input 2 therefore satisfies</a:t>
            </a:r>
            <a:br>
              <a:rPr lang="en-US"/>
            </a:br>
            <a:endParaRPr lang="en-US"/>
          </a:p>
          <a:p>
            <a:r>
              <a:rPr lang="en-US"/>
              <a:t>And                            is satisfied in any short-run, so ...</a:t>
            </a:r>
          </a:p>
        </p:txBody>
      </p:sp>
      <p:graphicFrame>
        <p:nvGraphicFramePr>
          <p:cNvPr id="63492" name="Object 4"/>
          <p:cNvGraphicFramePr>
            <a:graphicFrameLocks/>
          </p:cNvGraphicFramePr>
          <p:nvPr/>
        </p:nvGraphicFramePr>
        <p:xfrm>
          <a:off x="2105025" y="4586288"/>
          <a:ext cx="2792413" cy="400050"/>
        </p:xfrm>
        <a:graphic>
          <a:graphicData uri="http://schemas.openxmlformats.org/presentationml/2006/ole">
            <p:oleObj spid="_x0000_s63492" name="Equation" r:id="rId3" imgW="2577960" imgH="419040" progId="Equation.2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/>
          </p:cNvGraphicFramePr>
          <p:nvPr/>
        </p:nvGraphicFramePr>
        <p:xfrm>
          <a:off x="2941638" y="2466975"/>
          <a:ext cx="2949575" cy="419100"/>
        </p:xfrm>
        <a:graphic>
          <a:graphicData uri="http://schemas.openxmlformats.org/presentationml/2006/ole">
            <p:oleObj spid="_x0000_s63493" name="Equation" r:id="rId4" imgW="2705040" imgH="419040" progId="Equation.2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/>
          </p:cNvGraphicFramePr>
          <p:nvPr/>
        </p:nvGraphicFramePr>
        <p:xfrm>
          <a:off x="2935288" y="3990975"/>
          <a:ext cx="2952750" cy="409575"/>
        </p:xfrm>
        <a:graphic>
          <a:graphicData uri="http://schemas.openxmlformats.org/presentationml/2006/ole">
            <p:oleObj spid="_x0000_s63494" name="Equation" r:id="rId5" imgW="271764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4900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How do we value a firm?</a:t>
            </a:r>
          </a:p>
          <a:p>
            <a:r>
              <a:rPr lang="en-US"/>
              <a:t>Suppose the firm’s stream of periodic economic profits  is </a:t>
            </a:r>
            <a:r>
              <a:rPr lang="en-US">
                <a:latin typeface="Symbol" pitchFamily="18" charset="2"/>
              </a:rPr>
              <a:t>P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>
                <a:latin typeface="Symbol" pitchFamily="18" charset="2"/>
              </a:rPr>
              <a:t>, P</a:t>
            </a:r>
            <a:r>
              <a:rPr lang="en-US" baseline="-25000">
                <a:latin typeface="Symbol" pitchFamily="18" charset="2"/>
              </a:rPr>
              <a:t>1</a:t>
            </a:r>
            <a:r>
              <a:rPr lang="en-US">
                <a:latin typeface="Symbol" pitchFamily="18" charset="2"/>
              </a:rPr>
              <a:t>, P</a:t>
            </a:r>
            <a:r>
              <a:rPr lang="en-US" baseline="-25000">
                <a:latin typeface="Symbol" pitchFamily="18" charset="2"/>
              </a:rPr>
              <a:t>2</a:t>
            </a:r>
            <a:r>
              <a:rPr lang="en-US">
                <a:latin typeface="Symbol" pitchFamily="18" charset="2"/>
              </a:rPr>
              <a:t>,</a:t>
            </a:r>
            <a:r>
              <a:rPr lang="en-US"/>
              <a:t> … and r is the rate of interest.</a:t>
            </a:r>
          </a:p>
          <a:p>
            <a:r>
              <a:rPr lang="en-US"/>
              <a:t>Then the present-value of the firm’s economic profit stream is</a:t>
            </a:r>
          </a:p>
        </p:txBody>
      </p:sp>
      <p:graphicFrame>
        <p:nvGraphicFramePr>
          <p:cNvPr id="9220" name="Object 4"/>
          <p:cNvGraphicFramePr>
            <a:graphicFrameLocks/>
          </p:cNvGraphicFramePr>
          <p:nvPr/>
        </p:nvGraphicFramePr>
        <p:xfrm>
          <a:off x="2057400" y="4379913"/>
          <a:ext cx="5002213" cy="1041400"/>
        </p:xfrm>
        <a:graphic>
          <a:graphicData uri="http://schemas.openxmlformats.org/presentationml/2006/ole">
            <p:oleObj spid="_x0000_s9220" name="Equation" r:id="rId3" imgW="4508280" imgH="965160" progId="Equation.2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input levels of the long-run profit-maximizing plan satisfy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That is, </a:t>
            </a:r>
            <a:r>
              <a:rPr lang="en-US">
                <a:solidFill>
                  <a:schemeClr val="tx2"/>
                </a:solidFill>
              </a:rPr>
              <a:t>marginal revenue equals marginal cost for all inputs</a:t>
            </a:r>
            <a:r>
              <a:rPr lang="en-US"/>
              <a:t>.</a:t>
            </a:r>
          </a:p>
        </p:txBody>
      </p:sp>
      <p:graphicFrame>
        <p:nvGraphicFramePr>
          <p:cNvPr id="64516" name="Object 4"/>
          <p:cNvGraphicFramePr>
            <a:graphicFrameLocks/>
          </p:cNvGraphicFramePr>
          <p:nvPr/>
        </p:nvGraphicFramePr>
        <p:xfrm>
          <a:off x="5126038" y="3033713"/>
          <a:ext cx="2952750" cy="409575"/>
        </p:xfrm>
        <a:graphic>
          <a:graphicData uri="http://schemas.openxmlformats.org/presentationml/2006/ole">
            <p:oleObj spid="_x0000_s64516" name="Equation" r:id="rId3" imgW="2717640" imgH="419040" progId="Equation.2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/>
          </p:cNvGraphicFramePr>
          <p:nvPr/>
        </p:nvGraphicFramePr>
        <p:xfrm>
          <a:off x="1128713" y="3038475"/>
          <a:ext cx="2792412" cy="400050"/>
        </p:xfrm>
        <a:graphic>
          <a:graphicData uri="http://schemas.openxmlformats.org/presentationml/2006/ole">
            <p:oleObj spid="_x0000_s64517" name="Equation" r:id="rId4" imgW="2577960" imgH="419040" progId="Equation.2">
              <p:embed/>
            </p:oleObj>
          </a:graphicData>
        </a:graphic>
      </p:graphicFrame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075113" y="2903538"/>
            <a:ext cx="904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65539" name="Object 3"/>
          <p:cNvGraphicFramePr>
            <a:graphicFrameLocks/>
          </p:cNvGraphicFramePr>
          <p:nvPr/>
        </p:nvGraphicFramePr>
        <p:xfrm>
          <a:off x="850900" y="3192463"/>
          <a:ext cx="3224213" cy="1131887"/>
        </p:xfrm>
        <a:graphic>
          <a:graphicData uri="http://schemas.openxmlformats.org/presentationml/2006/ole">
            <p:oleObj spid="_x0000_s65539" name="Equation" r:id="rId3" imgW="2882880" imgH="1117440" progId="Equation.2">
              <p:embed/>
            </p:oleObj>
          </a:graphicData>
        </a:graphic>
      </p:graphicFrame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41363" y="1541463"/>
            <a:ext cx="7116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Cobb-Douglas example:   When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41363" y="2184400"/>
            <a:ext cx="727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                     then the firm’s short-run</a:t>
            </a:r>
            <a:br>
              <a:rPr lang="en-US"/>
            </a:br>
            <a:r>
              <a:rPr lang="en-US"/>
              <a:t>demand for its variable input 1 is</a:t>
            </a:r>
          </a:p>
        </p:txBody>
      </p:sp>
      <p:graphicFrame>
        <p:nvGraphicFramePr>
          <p:cNvPr id="65542" name="Object 6"/>
          <p:cNvGraphicFramePr>
            <a:graphicFrameLocks/>
          </p:cNvGraphicFramePr>
          <p:nvPr/>
        </p:nvGraphicFramePr>
        <p:xfrm>
          <a:off x="850900" y="2081213"/>
          <a:ext cx="2117725" cy="600075"/>
        </p:xfrm>
        <a:graphic>
          <a:graphicData uri="http://schemas.openxmlformats.org/presentationml/2006/ole">
            <p:oleObj spid="_x0000_s65542" name="Equation" r:id="rId4" imgW="1841400" imgH="545760" progId="Equation.2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/>
          </p:cNvGraphicFramePr>
          <p:nvPr/>
        </p:nvGraphicFramePr>
        <p:xfrm>
          <a:off x="850900" y="4291013"/>
          <a:ext cx="3424238" cy="1211262"/>
        </p:xfrm>
        <a:graphic>
          <a:graphicData uri="http://schemas.openxmlformats.org/presentationml/2006/ole">
            <p:oleObj spid="_x0000_s65543" name="Equation" r:id="rId5" imgW="2984400" imgH="1117440" progId="Equation.2">
              <p:embed/>
            </p:oleObj>
          </a:graphicData>
        </a:graphic>
      </p:graphicFrame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4337050" y="3541713"/>
            <a:ext cx="3413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its short-run</a:t>
            </a:r>
            <a:br>
              <a:rPr lang="en-US"/>
            </a:br>
            <a:r>
              <a:rPr lang="en-US"/>
              <a:t>supply is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717550" y="5470525"/>
            <a:ext cx="603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Short-run profit is therefore …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66563" name="Object 3"/>
          <p:cNvGraphicFramePr>
            <a:graphicFrameLocks/>
          </p:cNvGraphicFramePr>
          <p:nvPr/>
        </p:nvGraphicFramePr>
        <p:xfrm>
          <a:off x="587375" y="1028700"/>
          <a:ext cx="7945438" cy="1717675"/>
        </p:xfrm>
        <a:graphic>
          <a:graphicData uri="http://schemas.openxmlformats.org/presentationml/2006/ole">
            <p:oleObj spid="_x0000_s66563" name="Equation" r:id="rId3" imgW="7188120" imgH="1777680" progId="Equation.2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67587" name="Object 3"/>
          <p:cNvGraphicFramePr>
            <a:graphicFrameLocks/>
          </p:cNvGraphicFramePr>
          <p:nvPr/>
        </p:nvGraphicFramePr>
        <p:xfrm>
          <a:off x="584200" y="1050925"/>
          <a:ext cx="8001000" cy="2913063"/>
        </p:xfrm>
        <a:graphic>
          <a:graphicData uri="http://schemas.openxmlformats.org/presentationml/2006/ole">
            <p:oleObj spid="_x0000_s67587" name="Equation" r:id="rId3" imgW="7238880" imgH="3009600" progId="Equation.2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68611" name="Object 3"/>
          <p:cNvGraphicFramePr>
            <a:graphicFrameLocks/>
          </p:cNvGraphicFramePr>
          <p:nvPr/>
        </p:nvGraphicFramePr>
        <p:xfrm>
          <a:off x="593725" y="1023938"/>
          <a:ext cx="8029575" cy="4108450"/>
        </p:xfrm>
        <a:graphic>
          <a:graphicData uri="http://schemas.openxmlformats.org/presentationml/2006/ole">
            <p:oleObj spid="_x0000_s68611" name="Equation" r:id="rId3" imgW="7264080" imgH="4241520" progId="Equation.2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69635" name="Object 3"/>
          <p:cNvGraphicFramePr>
            <a:graphicFrameLocks/>
          </p:cNvGraphicFramePr>
          <p:nvPr/>
        </p:nvGraphicFramePr>
        <p:xfrm>
          <a:off x="593725" y="1019175"/>
          <a:ext cx="8039100" cy="5462588"/>
        </p:xfrm>
        <a:graphic>
          <a:graphicData uri="http://schemas.openxmlformats.org/presentationml/2006/ole">
            <p:oleObj spid="_x0000_s69635" name="Equation" r:id="rId3" imgW="7264080" imgH="5626080" progId="Equation.2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graphicFrame>
        <p:nvGraphicFramePr>
          <p:cNvPr id="70659" name="Object 3"/>
          <p:cNvGraphicFramePr>
            <a:graphicFrameLocks/>
          </p:cNvGraphicFramePr>
          <p:nvPr/>
        </p:nvGraphicFramePr>
        <p:xfrm>
          <a:off x="2182813" y="1133475"/>
          <a:ext cx="4754562" cy="1223963"/>
        </p:xfrm>
        <a:graphic>
          <a:graphicData uri="http://schemas.openxmlformats.org/presentationml/2006/ole">
            <p:oleObj spid="_x0000_s70659" name="Equation" r:id="rId3" imgW="4305240" imgH="1269720" progId="Equation.2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31863" y="2517775"/>
            <a:ext cx="7612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What is the long-run profit-maximizing</a:t>
            </a:r>
            <a:br>
              <a:rPr lang="en-US"/>
            </a:br>
            <a:r>
              <a:rPr lang="en-US"/>
              <a:t>level of input 2?  Solve</a:t>
            </a:r>
          </a:p>
        </p:txBody>
      </p:sp>
      <p:graphicFrame>
        <p:nvGraphicFramePr>
          <p:cNvPr id="70661" name="Object 5"/>
          <p:cNvGraphicFramePr>
            <a:graphicFrameLocks/>
          </p:cNvGraphicFramePr>
          <p:nvPr/>
        </p:nvGraphicFramePr>
        <p:xfrm>
          <a:off x="1809750" y="3490913"/>
          <a:ext cx="5718175" cy="1204912"/>
        </p:xfrm>
        <a:graphic>
          <a:graphicData uri="http://schemas.openxmlformats.org/presentationml/2006/ole">
            <p:oleObj spid="_x0000_s70661" name="Equation" r:id="rId4" imgW="5194080" imgH="1269720" progId="Equation.2">
              <p:embed/>
            </p:oleObj>
          </a:graphicData>
        </a:graphic>
      </p:graphicFrame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6613" y="4779963"/>
            <a:ext cx="129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to get</a:t>
            </a:r>
          </a:p>
        </p:txBody>
      </p:sp>
      <p:graphicFrame>
        <p:nvGraphicFramePr>
          <p:cNvPr id="70663" name="Object 7"/>
          <p:cNvGraphicFramePr>
            <a:graphicFrameLocks/>
          </p:cNvGraphicFramePr>
          <p:nvPr/>
        </p:nvGraphicFramePr>
        <p:xfrm>
          <a:off x="2482850" y="4778375"/>
          <a:ext cx="3305175" cy="1039813"/>
        </p:xfrm>
        <a:graphic>
          <a:graphicData uri="http://schemas.openxmlformats.org/presentationml/2006/ole">
            <p:oleObj spid="_x0000_s70663" name="Equation" r:id="rId5" imgW="302256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884238" y="1350963"/>
            <a:ext cx="7612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What is the long-run profit-maximizing</a:t>
            </a:r>
            <a:br>
              <a:rPr lang="en-US"/>
            </a:br>
            <a:r>
              <a:rPr lang="en-US"/>
              <a:t>input 1 level?  Substitute</a:t>
            </a:r>
          </a:p>
        </p:txBody>
      </p:sp>
      <p:graphicFrame>
        <p:nvGraphicFramePr>
          <p:cNvPr id="71684" name="Object 4"/>
          <p:cNvGraphicFramePr>
            <a:graphicFrameLocks/>
          </p:cNvGraphicFramePr>
          <p:nvPr/>
        </p:nvGraphicFramePr>
        <p:xfrm>
          <a:off x="4986338" y="2311400"/>
          <a:ext cx="3224212" cy="1131888"/>
        </p:xfrm>
        <a:graphic>
          <a:graphicData uri="http://schemas.openxmlformats.org/presentationml/2006/ole">
            <p:oleObj spid="_x0000_s71684" name="Equation" r:id="rId3" imgW="2882880" imgH="1117440" progId="Equation.2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/>
          </p:cNvGraphicFramePr>
          <p:nvPr/>
        </p:nvGraphicFramePr>
        <p:xfrm>
          <a:off x="944563" y="2414588"/>
          <a:ext cx="2314575" cy="1020762"/>
        </p:xfrm>
        <a:graphic>
          <a:graphicData uri="http://schemas.openxmlformats.org/presentationml/2006/ole">
            <p:oleObj spid="_x0000_s71685" name="Equation" r:id="rId4" imgW="2133360" imgH="1117440" progId="Equation.2">
              <p:embed/>
            </p:oleObj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789363" y="259715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into</a:t>
            </a:r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811213" y="2525713"/>
            <a:ext cx="758825" cy="758825"/>
          </a:xfrm>
          <a:prstGeom prst="ellips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88" name="Arc 8"/>
          <p:cNvSpPr>
            <a:spLocks/>
          </p:cNvSpPr>
          <p:nvPr/>
        </p:nvSpPr>
        <p:spPr bwMode="auto">
          <a:xfrm rot="1440000">
            <a:off x="1716088" y="725488"/>
            <a:ext cx="5672137" cy="39036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06 w 20706"/>
              <a:gd name="T1" fmla="*/ 6150 h 21600"/>
              <a:gd name="T2" fmla="*/ 0 w 20706"/>
              <a:gd name="T3" fmla="*/ 21600 h 21600"/>
              <a:gd name="T4" fmla="*/ 0 w 2070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06" h="21600" fill="none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</a:path>
              <a:path w="20706" h="21600" stroke="0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FF33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860425" y="3660775"/>
            <a:ext cx="1290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to get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884238" y="1350963"/>
            <a:ext cx="7612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What is the long-run profit-maximizing</a:t>
            </a:r>
            <a:br>
              <a:rPr lang="en-US"/>
            </a:br>
            <a:r>
              <a:rPr lang="en-US"/>
              <a:t>input 1 level?  Substitute</a:t>
            </a:r>
          </a:p>
        </p:txBody>
      </p:sp>
      <p:graphicFrame>
        <p:nvGraphicFramePr>
          <p:cNvPr id="72708" name="Object 4"/>
          <p:cNvGraphicFramePr>
            <a:graphicFrameLocks/>
          </p:cNvGraphicFramePr>
          <p:nvPr/>
        </p:nvGraphicFramePr>
        <p:xfrm>
          <a:off x="4986338" y="2311400"/>
          <a:ext cx="3224212" cy="1131888"/>
        </p:xfrm>
        <a:graphic>
          <a:graphicData uri="http://schemas.openxmlformats.org/presentationml/2006/ole">
            <p:oleObj spid="_x0000_s72708" name="Equation" r:id="rId3" imgW="2882880" imgH="1117440" progId="Equation.2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/>
          </p:cNvGraphicFramePr>
          <p:nvPr/>
        </p:nvGraphicFramePr>
        <p:xfrm>
          <a:off x="944563" y="2414588"/>
          <a:ext cx="2314575" cy="1020762"/>
        </p:xfrm>
        <a:graphic>
          <a:graphicData uri="http://schemas.openxmlformats.org/presentationml/2006/ole">
            <p:oleObj spid="_x0000_s72709" name="Equation" r:id="rId4" imgW="2133360" imgH="1117440" progId="Equation.2">
              <p:embed/>
            </p:oleObj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789363" y="259715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into</a:t>
            </a: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811213" y="2525713"/>
            <a:ext cx="758825" cy="758825"/>
          </a:xfrm>
          <a:prstGeom prst="ellips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2" name="Arc 8"/>
          <p:cNvSpPr>
            <a:spLocks/>
          </p:cNvSpPr>
          <p:nvPr/>
        </p:nvSpPr>
        <p:spPr bwMode="auto">
          <a:xfrm rot="1440000">
            <a:off x="1716088" y="725488"/>
            <a:ext cx="5672137" cy="39036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06 w 20706"/>
              <a:gd name="T1" fmla="*/ 6150 h 21600"/>
              <a:gd name="T2" fmla="*/ 0 w 20706"/>
              <a:gd name="T3" fmla="*/ 21600 h 21600"/>
              <a:gd name="T4" fmla="*/ 0 w 2070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06" h="21600" fill="none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</a:path>
              <a:path w="20706" h="21600" stroke="0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FF33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860425" y="3660775"/>
            <a:ext cx="1290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to get</a:t>
            </a:r>
          </a:p>
        </p:txBody>
      </p:sp>
      <p:graphicFrame>
        <p:nvGraphicFramePr>
          <p:cNvPr id="72714" name="Object 10"/>
          <p:cNvGraphicFramePr>
            <a:graphicFrameLocks/>
          </p:cNvGraphicFramePr>
          <p:nvPr/>
        </p:nvGraphicFramePr>
        <p:xfrm>
          <a:off x="977900" y="4306888"/>
          <a:ext cx="6937375" cy="1266825"/>
        </p:xfrm>
        <a:graphic>
          <a:graphicData uri="http://schemas.openxmlformats.org/presentationml/2006/ole">
            <p:oleObj spid="_x0000_s72714" name="Equation" r:id="rId5" imgW="6222960" imgH="1269720" progId="Equation.2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84238" y="1350963"/>
            <a:ext cx="7612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What is the long-run profit-maximizing</a:t>
            </a:r>
            <a:br>
              <a:rPr lang="en-US"/>
            </a:br>
            <a:r>
              <a:rPr lang="en-US"/>
              <a:t>output level?  Substitute</a:t>
            </a:r>
          </a:p>
        </p:txBody>
      </p:sp>
      <p:graphicFrame>
        <p:nvGraphicFramePr>
          <p:cNvPr id="73732" name="Object 4"/>
          <p:cNvGraphicFramePr>
            <a:graphicFrameLocks/>
          </p:cNvGraphicFramePr>
          <p:nvPr/>
        </p:nvGraphicFramePr>
        <p:xfrm>
          <a:off x="944563" y="2414588"/>
          <a:ext cx="2314575" cy="1020762"/>
        </p:xfrm>
        <a:graphic>
          <a:graphicData uri="http://schemas.openxmlformats.org/presentationml/2006/ole">
            <p:oleObj spid="_x0000_s73732" name="Equation" r:id="rId3" imgW="2133360" imgH="1117440" progId="Equation.2">
              <p:embed/>
            </p:oleObj>
          </a:graphicData>
        </a:graphic>
      </p:graphicFrame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789363" y="259715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into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811213" y="2525713"/>
            <a:ext cx="758825" cy="758825"/>
          </a:xfrm>
          <a:prstGeom prst="ellips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35" name="Arc 7"/>
          <p:cNvSpPr>
            <a:spLocks/>
          </p:cNvSpPr>
          <p:nvPr/>
        </p:nvSpPr>
        <p:spPr bwMode="auto">
          <a:xfrm rot="1440000">
            <a:off x="1716088" y="725488"/>
            <a:ext cx="5672137" cy="39036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06 w 20706"/>
              <a:gd name="T1" fmla="*/ 6150 h 21600"/>
              <a:gd name="T2" fmla="*/ 0 w 20706"/>
              <a:gd name="T3" fmla="*/ 21600 h 21600"/>
              <a:gd name="T4" fmla="*/ 0 w 2070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06" h="21600" fill="none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</a:path>
              <a:path w="20706" h="21600" stroke="0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FF33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860425" y="3660775"/>
            <a:ext cx="1290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to get</a:t>
            </a:r>
          </a:p>
        </p:txBody>
      </p:sp>
      <p:graphicFrame>
        <p:nvGraphicFramePr>
          <p:cNvPr id="73737" name="Object 9"/>
          <p:cNvGraphicFramePr>
            <a:graphicFrameLocks/>
          </p:cNvGraphicFramePr>
          <p:nvPr/>
        </p:nvGraphicFramePr>
        <p:xfrm>
          <a:off x="4940300" y="2266950"/>
          <a:ext cx="3282950" cy="1201738"/>
        </p:xfrm>
        <a:graphic>
          <a:graphicData uri="http://schemas.openxmlformats.org/presentationml/2006/ole">
            <p:oleObj spid="_x0000_s73737" name="Equation" r:id="rId4" imgW="286992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competitive firm seeks to maximize its present-value.</a:t>
            </a:r>
          </a:p>
          <a:p>
            <a:r>
              <a:rPr lang="en-US"/>
              <a:t>How?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84238" y="1350963"/>
            <a:ext cx="7612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What is the long-run profit-maximizing</a:t>
            </a:r>
            <a:br>
              <a:rPr lang="en-US"/>
            </a:br>
            <a:r>
              <a:rPr lang="en-US"/>
              <a:t>output level?  Substitute</a:t>
            </a:r>
          </a:p>
        </p:txBody>
      </p:sp>
      <p:graphicFrame>
        <p:nvGraphicFramePr>
          <p:cNvPr id="74756" name="Object 4"/>
          <p:cNvGraphicFramePr>
            <a:graphicFrameLocks/>
          </p:cNvGraphicFramePr>
          <p:nvPr/>
        </p:nvGraphicFramePr>
        <p:xfrm>
          <a:off x="944563" y="2414588"/>
          <a:ext cx="2314575" cy="1020762"/>
        </p:xfrm>
        <a:graphic>
          <a:graphicData uri="http://schemas.openxmlformats.org/presentationml/2006/ole">
            <p:oleObj spid="_x0000_s74756" name="Equation" r:id="rId3" imgW="2133360" imgH="1117440" progId="Equation.2">
              <p:embed/>
            </p:oleObj>
          </a:graphicData>
        </a:graphic>
      </p:graphicFrame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3789363" y="259715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into</a:t>
            </a: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811213" y="2525713"/>
            <a:ext cx="758825" cy="758825"/>
          </a:xfrm>
          <a:prstGeom prst="ellips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59" name="Arc 7"/>
          <p:cNvSpPr>
            <a:spLocks/>
          </p:cNvSpPr>
          <p:nvPr/>
        </p:nvSpPr>
        <p:spPr bwMode="auto">
          <a:xfrm rot="1440000">
            <a:off x="1716088" y="725488"/>
            <a:ext cx="5672137" cy="39036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06 w 20706"/>
              <a:gd name="T1" fmla="*/ 6150 h 21600"/>
              <a:gd name="T2" fmla="*/ 0 w 20706"/>
              <a:gd name="T3" fmla="*/ 21600 h 21600"/>
              <a:gd name="T4" fmla="*/ 0 w 2070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06" h="21600" fill="none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</a:path>
              <a:path w="20706" h="21600" stroke="0" extrusionOk="0">
                <a:moveTo>
                  <a:pt x="20705" y="6149"/>
                </a:moveTo>
                <a:cubicBezTo>
                  <a:pt x="17983" y="15314"/>
                  <a:pt x="9560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FF33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860425" y="3660775"/>
            <a:ext cx="1290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to get</a:t>
            </a:r>
          </a:p>
        </p:txBody>
      </p:sp>
      <p:graphicFrame>
        <p:nvGraphicFramePr>
          <p:cNvPr id="74761" name="Object 9"/>
          <p:cNvGraphicFramePr>
            <a:graphicFrameLocks/>
          </p:cNvGraphicFramePr>
          <p:nvPr/>
        </p:nvGraphicFramePr>
        <p:xfrm>
          <a:off x="1111250" y="4306888"/>
          <a:ext cx="6648450" cy="1247775"/>
        </p:xfrm>
        <a:graphic>
          <a:graphicData uri="http://schemas.openxmlformats.org/presentationml/2006/ole">
            <p:oleObj spid="_x0000_s74761" name="Equation" r:id="rId4" imgW="5981400" imgH="1269720" progId="Equation.2">
              <p:embed/>
            </p:oleObj>
          </a:graphicData>
        </a:graphic>
      </p:graphicFrame>
      <p:graphicFrame>
        <p:nvGraphicFramePr>
          <p:cNvPr id="74762" name="Object 10"/>
          <p:cNvGraphicFramePr>
            <a:graphicFrameLocks/>
          </p:cNvGraphicFramePr>
          <p:nvPr/>
        </p:nvGraphicFramePr>
        <p:xfrm>
          <a:off x="4940300" y="2266950"/>
          <a:ext cx="3282950" cy="1201738"/>
        </p:xfrm>
        <a:graphic>
          <a:graphicData uri="http://schemas.openxmlformats.org/presentationml/2006/ole">
            <p:oleObj spid="_x0000_s74762" name="Equation" r:id="rId5" imgW="286992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Long-Run Profit-Maximization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07988" y="1279525"/>
            <a:ext cx="7321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 given the prices p, w</a:t>
            </a:r>
            <a:r>
              <a:rPr lang="en-US" baseline="-25000"/>
              <a:t>1</a:t>
            </a:r>
            <a:r>
              <a:rPr lang="en-US"/>
              <a:t> and w</a:t>
            </a:r>
            <a:r>
              <a:rPr lang="en-US" baseline="-25000"/>
              <a:t>2</a:t>
            </a:r>
            <a:r>
              <a:rPr lang="en-US"/>
              <a:t>, and</a:t>
            </a:r>
            <a:br>
              <a:rPr lang="en-US"/>
            </a:br>
            <a:r>
              <a:rPr lang="en-US"/>
              <a:t>the production function</a:t>
            </a:r>
          </a:p>
        </p:txBody>
      </p:sp>
      <p:graphicFrame>
        <p:nvGraphicFramePr>
          <p:cNvPr id="75780" name="Object 4"/>
          <p:cNvGraphicFramePr>
            <a:graphicFrameLocks/>
          </p:cNvGraphicFramePr>
          <p:nvPr/>
        </p:nvGraphicFramePr>
        <p:xfrm>
          <a:off x="5384800" y="1866900"/>
          <a:ext cx="2117725" cy="600075"/>
        </p:xfrm>
        <a:graphic>
          <a:graphicData uri="http://schemas.openxmlformats.org/presentationml/2006/ole">
            <p:oleObj spid="_x0000_s75780" name="Equation" r:id="rId3" imgW="1841400" imgH="545760" progId="Equation.2">
              <p:embed/>
            </p:oleObj>
          </a:graphicData>
        </a:graphic>
      </p:graphicFrame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07988" y="2779713"/>
            <a:ext cx="82883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long-run profit-maximizing production</a:t>
            </a:r>
            <a:br>
              <a:rPr lang="en-US"/>
            </a:br>
            <a:r>
              <a:rPr lang="en-US"/>
              <a:t>plan is</a:t>
            </a:r>
          </a:p>
        </p:txBody>
      </p:sp>
      <p:graphicFrame>
        <p:nvGraphicFramePr>
          <p:cNvPr id="75782" name="Object 6"/>
          <p:cNvGraphicFramePr>
            <a:graphicFrameLocks/>
          </p:cNvGraphicFramePr>
          <p:nvPr/>
        </p:nvGraphicFramePr>
        <p:xfrm>
          <a:off x="442913" y="3940175"/>
          <a:ext cx="7358062" cy="1112838"/>
        </p:xfrm>
        <a:graphic>
          <a:graphicData uri="http://schemas.openxmlformats.org/presentationml/2006/ole">
            <p:oleObj spid="_x0000_s75782" name="Equation" r:id="rId4" imgW="6629400" imgH="1143000" progId="Equation.2">
              <p:embed/>
            </p:oleObj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Returns-to-Scale and Profit-Maximization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If a competitive firm’s technology exhibits decreasing returns-to-scale then the firm has a single long-run profit-maximizing production plan.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 Scale and Profit-Maximization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77830" name="Arc 6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77832" name="Object 8"/>
          <p:cNvGraphicFramePr>
            <a:graphicFrameLocks/>
          </p:cNvGraphicFramePr>
          <p:nvPr/>
        </p:nvGraphicFramePr>
        <p:xfrm>
          <a:off x="6581775" y="2590800"/>
          <a:ext cx="1331913" cy="409575"/>
        </p:xfrm>
        <a:graphic>
          <a:graphicData uri="http://schemas.openxmlformats.org/presentationml/2006/ole">
            <p:oleObj spid="_x0000_s77832" name="Equation" r:id="rId3" imgW="1231560" imgH="393480" progId="Equation.2">
              <p:embed/>
            </p:oleObj>
          </a:graphicData>
        </a:graphic>
      </p:graphicFrame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927100" y="3017838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y*</a:t>
            </a: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3813175" y="5543550"/>
            <a:ext cx="52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x*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5670550" y="3827463"/>
            <a:ext cx="32559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Decreasing</a:t>
            </a:r>
            <a:br>
              <a:rPr lang="en-US"/>
            </a:br>
            <a:r>
              <a:rPr lang="en-US"/>
              <a:t>returns-to-scale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Returns-to-Scale and Profit-Maximization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If a competitive firm’s technology exhibits exhibits increasing returns-to-scale then the firm does not have a profit-maximizing plan.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 Scale and Profit-Maximization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79878" name="Arc 6"/>
          <p:cNvSpPr>
            <a:spLocks/>
          </p:cNvSpPr>
          <p:nvPr/>
        </p:nvSpPr>
        <p:spPr bwMode="auto">
          <a:xfrm rot="10500000">
            <a:off x="1327150" y="2178050"/>
            <a:ext cx="5140325" cy="3173413"/>
          </a:xfrm>
          <a:custGeom>
            <a:avLst/>
            <a:gdLst>
              <a:gd name="G0" fmla="+- 20736 0 0"/>
              <a:gd name="G1" fmla="+- 21600 0 0"/>
              <a:gd name="G2" fmla="+- 21600 0 0"/>
              <a:gd name="T0" fmla="*/ 0 w 20736"/>
              <a:gd name="T1" fmla="*/ 15551 h 21600"/>
              <a:gd name="T2" fmla="*/ 20730 w 20736"/>
              <a:gd name="T3" fmla="*/ 0 h 21600"/>
              <a:gd name="T4" fmla="*/ 20736 w 2073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6" h="21600" fill="none" extrusionOk="0">
                <a:moveTo>
                  <a:pt x="0" y="15551"/>
                </a:moveTo>
                <a:cubicBezTo>
                  <a:pt x="2687" y="6337"/>
                  <a:pt x="11132" y="2"/>
                  <a:pt x="20730" y="0"/>
                </a:cubicBezTo>
              </a:path>
              <a:path w="20736" h="21600" stroke="0" extrusionOk="0">
                <a:moveTo>
                  <a:pt x="0" y="15551"/>
                </a:moveTo>
                <a:cubicBezTo>
                  <a:pt x="2687" y="6337"/>
                  <a:pt x="11132" y="2"/>
                  <a:pt x="20730" y="0"/>
                </a:cubicBezTo>
                <a:lnTo>
                  <a:pt x="20736" y="21600"/>
                </a:lnTo>
                <a:close/>
              </a:path>
            </a:pathLst>
          </a:custGeom>
          <a:noFill/>
          <a:ln w="50800" cap="rnd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79880" name="Object 8"/>
          <p:cNvGraphicFramePr>
            <a:graphicFrameLocks/>
          </p:cNvGraphicFramePr>
          <p:nvPr/>
        </p:nvGraphicFramePr>
        <p:xfrm>
          <a:off x="6581775" y="2590800"/>
          <a:ext cx="1331913" cy="409575"/>
        </p:xfrm>
        <a:graphic>
          <a:graphicData uri="http://schemas.openxmlformats.org/presentationml/2006/ole">
            <p:oleObj spid="_x0000_s79880" name="Equation" r:id="rId3" imgW="1231560" imgH="393480" progId="Equation.2">
              <p:embed/>
            </p:oleObj>
          </a:graphicData>
        </a:graphic>
      </p:graphicFrame>
      <p:sp>
        <p:nvSpPr>
          <p:cNvPr id="79881" name="Line 9"/>
          <p:cNvSpPr>
            <a:spLocks noChangeShapeType="1"/>
          </p:cNvSpPr>
          <p:nvPr/>
        </p:nvSpPr>
        <p:spPr bwMode="auto">
          <a:xfrm flipV="1">
            <a:off x="1439863" y="4048125"/>
            <a:ext cx="5037137" cy="1227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5884863" y="3587750"/>
            <a:ext cx="0" cy="197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1439863" y="3602038"/>
            <a:ext cx="444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927100" y="3289300"/>
            <a:ext cx="560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y”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4756150" y="55435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x’</a:t>
            </a:r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5857875" y="4240213"/>
            <a:ext cx="3273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Increasing</a:t>
            </a:r>
            <a:br>
              <a:rPr lang="en-US"/>
            </a:br>
            <a:r>
              <a:rPr lang="en-US"/>
              <a:t>returns-to-scale</a:t>
            </a:r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 flipV="1">
            <a:off x="1463675" y="3452813"/>
            <a:ext cx="5037138" cy="1227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8" name="Oval 16"/>
          <p:cNvSpPr>
            <a:spLocks noChangeArrowheads="1"/>
          </p:cNvSpPr>
          <p:nvPr/>
        </p:nvSpPr>
        <p:spPr bwMode="auto">
          <a:xfrm>
            <a:off x="5781675" y="348615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4960938" y="4438650"/>
            <a:ext cx="0" cy="11255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>
            <a:off x="1439863" y="4424363"/>
            <a:ext cx="3536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1" name="Oval 19"/>
          <p:cNvSpPr>
            <a:spLocks noChangeArrowheads="1"/>
          </p:cNvSpPr>
          <p:nvPr/>
        </p:nvSpPr>
        <p:spPr bwMode="auto">
          <a:xfrm>
            <a:off x="4859338" y="43084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998538" y="4132263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y’</a:t>
            </a: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5686425" y="5541963"/>
            <a:ext cx="560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x”</a:t>
            </a:r>
          </a:p>
        </p:txBody>
      </p:sp>
      <p:sp>
        <p:nvSpPr>
          <p:cNvPr id="79894" name="AutoShape 22"/>
          <p:cNvSpPr>
            <a:spLocks noChangeArrowheads="1"/>
          </p:cNvSpPr>
          <p:nvPr/>
        </p:nvSpPr>
        <p:spPr bwMode="auto">
          <a:xfrm rot="20760000">
            <a:off x="3657600" y="3109913"/>
            <a:ext cx="315913" cy="2089150"/>
          </a:xfrm>
          <a:prstGeom prst="upArrow">
            <a:avLst>
              <a:gd name="adj1" fmla="val 50000"/>
              <a:gd name="adj2" fmla="val 33062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 rot="20700000">
            <a:off x="2427288" y="2270125"/>
            <a:ext cx="1962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Increasing</a:t>
            </a:r>
            <a:br>
              <a:rPr lang="en-US" sz="2800"/>
            </a:br>
            <a:r>
              <a:rPr lang="en-US" sz="2800"/>
              <a:t>    profit</a:t>
            </a: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Returns-to-Scale and Profit-Maximization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 an increasing returns-to-scale technology is inconsistent with firms being perfectly competitive.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Returns-to-Scale and Profit-Maximization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if the competitive firm’s technology exhibits constant returns-to-scale?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 Scale and Profit-Maximization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82951" name="Object 7"/>
          <p:cNvGraphicFramePr>
            <a:graphicFrameLocks/>
          </p:cNvGraphicFramePr>
          <p:nvPr/>
        </p:nvGraphicFramePr>
        <p:xfrm>
          <a:off x="6438900" y="2490788"/>
          <a:ext cx="1331913" cy="409575"/>
        </p:xfrm>
        <a:graphic>
          <a:graphicData uri="http://schemas.openxmlformats.org/presentationml/2006/ole">
            <p:oleObj spid="_x0000_s82951" name="Equation" r:id="rId3" imgW="1231560" imgH="393480" progId="Equation.2">
              <p:embed/>
            </p:oleObj>
          </a:graphicData>
        </a:graphic>
      </p:graphicFrame>
      <p:sp>
        <p:nvSpPr>
          <p:cNvPr id="82952" name="Line 8"/>
          <p:cNvSpPr>
            <a:spLocks noChangeShapeType="1"/>
          </p:cNvSpPr>
          <p:nvPr/>
        </p:nvSpPr>
        <p:spPr bwMode="auto">
          <a:xfrm flipV="1">
            <a:off x="1439863" y="4048125"/>
            <a:ext cx="5037137" cy="1227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4013200" y="4064000"/>
            <a:ext cx="0" cy="15001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H="1">
            <a:off x="1439863" y="4059238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927100" y="3775075"/>
            <a:ext cx="560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y”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2098675" y="55435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x’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5857875" y="4240213"/>
            <a:ext cx="3273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Constant</a:t>
            </a:r>
            <a:br>
              <a:rPr lang="en-US"/>
            </a:br>
            <a:r>
              <a:rPr lang="en-US"/>
              <a:t>returns-to-scale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V="1">
            <a:off x="1463675" y="3452813"/>
            <a:ext cx="5037138" cy="1227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2289175" y="5059363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H="1">
            <a:off x="1439863" y="5053013"/>
            <a:ext cx="8524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998538" y="47752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y’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3829050" y="5541963"/>
            <a:ext cx="560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x”</a:t>
            </a:r>
          </a:p>
        </p:txBody>
      </p:sp>
      <p:sp>
        <p:nvSpPr>
          <p:cNvPr id="82963" name="AutoShape 19"/>
          <p:cNvSpPr>
            <a:spLocks noChangeArrowheads="1"/>
          </p:cNvSpPr>
          <p:nvPr/>
        </p:nvSpPr>
        <p:spPr bwMode="auto">
          <a:xfrm rot="20760000">
            <a:off x="4479925" y="2806700"/>
            <a:ext cx="315913" cy="2089150"/>
          </a:xfrm>
          <a:prstGeom prst="upArrow">
            <a:avLst>
              <a:gd name="adj1" fmla="val 50000"/>
              <a:gd name="adj2" fmla="val 33062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 rot="20700000">
            <a:off x="3276600" y="1909763"/>
            <a:ext cx="1962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Increasing</a:t>
            </a:r>
            <a:br>
              <a:rPr lang="en-US" sz="2800"/>
            </a:br>
            <a:r>
              <a:rPr lang="en-US" sz="2800"/>
              <a:t>    profit</a:t>
            </a:r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1439863" y="2708275"/>
            <a:ext cx="4892675" cy="285591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6" name="Oval 22"/>
          <p:cNvSpPr>
            <a:spLocks noChangeArrowheads="1"/>
          </p:cNvSpPr>
          <p:nvPr/>
        </p:nvSpPr>
        <p:spPr bwMode="auto">
          <a:xfrm>
            <a:off x="3905250" y="394811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7" name="Oval 23"/>
          <p:cNvSpPr>
            <a:spLocks noChangeArrowheads="1"/>
          </p:cNvSpPr>
          <p:nvPr/>
        </p:nvSpPr>
        <p:spPr bwMode="auto">
          <a:xfrm>
            <a:off x="2189163" y="49434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 Scale and Profit-Maximization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 if any production plan earns a positive profit, the firm can double up all inputs to produce twice the original output and earn twice the original profit.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Suppose the firm is in a short-run circumstance in which </a:t>
            </a:r>
          </a:p>
          <a:p>
            <a:r>
              <a:rPr lang="en-US"/>
              <a:t>Its short-run production function is</a:t>
            </a:r>
          </a:p>
        </p:txBody>
      </p:sp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3333750" y="2894013"/>
          <a:ext cx="2457450" cy="508000"/>
        </p:xfrm>
        <a:graphic>
          <a:graphicData uri="http://schemas.openxmlformats.org/presentationml/2006/ole">
            <p:oleObj spid="_x0000_s12292" name="Equation" r:id="rId3" imgW="1981080" imgH="419040" progId="Equation.2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/>
          </p:cNvGraphicFramePr>
          <p:nvPr/>
        </p:nvGraphicFramePr>
        <p:xfrm>
          <a:off x="5595938" y="1831975"/>
          <a:ext cx="1560512" cy="492125"/>
        </p:xfrm>
        <a:graphic>
          <a:graphicData uri="http://schemas.openxmlformats.org/presentationml/2006/ole">
            <p:oleObj spid="_x0000_s12294" name="Equation" r:id="rId4" imgW="128268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 Scale and Profit-Maximization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Therefore, when a firm’s technology exhibits constant returns-to-scale, earning a positive economic profit is inconsistent with firms being perfectly competitive.</a:t>
            </a:r>
          </a:p>
          <a:p>
            <a:r>
              <a:rPr lang="en-US"/>
              <a:t>Hence </a:t>
            </a:r>
            <a:r>
              <a:rPr lang="en-US">
                <a:solidFill>
                  <a:schemeClr val="tx2"/>
                </a:solidFill>
              </a:rPr>
              <a:t>constant returns-to-scale requires that competitive firms earn economic profits of zero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Returns-to Scale and Profit-Maximization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86023" name="Object 7"/>
          <p:cNvGraphicFramePr>
            <a:graphicFrameLocks/>
          </p:cNvGraphicFramePr>
          <p:nvPr/>
        </p:nvGraphicFramePr>
        <p:xfrm>
          <a:off x="6438900" y="2490788"/>
          <a:ext cx="1331913" cy="409575"/>
        </p:xfrm>
        <a:graphic>
          <a:graphicData uri="http://schemas.openxmlformats.org/presentationml/2006/ole">
            <p:oleObj spid="_x0000_s86023" name="Equation" r:id="rId3" imgW="1231560" imgH="393480" progId="Equation.2">
              <p:embed/>
            </p:oleObj>
          </a:graphicData>
        </a:graphic>
      </p:graphicFrame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4013200" y="4064000"/>
            <a:ext cx="0" cy="15001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H="1">
            <a:off x="1439863" y="4059238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927100" y="3775075"/>
            <a:ext cx="560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y”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2098675" y="55435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x’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5857875" y="4240213"/>
            <a:ext cx="3273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Constant</a:t>
            </a:r>
            <a:br>
              <a:rPr lang="en-US"/>
            </a:br>
            <a:r>
              <a:rPr lang="en-US"/>
              <a:t>returns-to-scale</a:t>
            </a: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V="1">
            <a:off x="1439863" y="2938463"/>
            <a:ext cx="4503737" cy="2611437"/>
          </a:xfrm>
          <a:prstGeom prst="line">
            <a:avLst/>
          </a:prstGeom>
          <a:noFill/>
          <a:ln w="1016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2289175" y="5059363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1439863" y="5053013"/>
            <a:ext cx="8524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998538" y="47752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y’</a:t>
            </a: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3829050" y="5541963"/>
            <a:ext cx="560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x”</a:t>
            </a: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V="1">
            <a:off x="1439863" y="2708275"/>
            <a:ext cx="4892675" cy="285591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3905250" y="394811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2189163" y="49434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5230813" y="3248025"/>
            <a:ext cx="1185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Symbol" pitchFamily="18" charset="2"/>
              </a:rPr>
              <a:t>P</a:t>
            </a:r>
            <a:r>
              <a:rPr lang="en-US"/>
              <a:t> = 0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Consider a competitive firm with a technology that exhibits decreasing returns-to-scale.</a:t>
            </a:r>
          </a:p>
          <a:p>
            <a:r>
              <a:rPr lang="en-US"/>
              <a:t>For a variety of output and input prices we observe the firm’s choices of production plans.</a:t>
            </a:r>
          </a:p>
          <a:p>
            <a:r>
              <a:rPr lang="en-US"/>
              <a:t>What can we learn from our observations?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If a production plan (x’,y’) is chosen at prices (w’,p’) we deduce that the plan (x’,y’) is revealed to be profit-maximizing for the prices (w’,p’).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9099" name="Object 11"/>
          <p:cNvGraphicFramePr>
            <a:graphicFrameLocks/>
          </p:cNvGraphicFramePr>
          <p:nvPr/>
        </p:nvGraphicFramePr>
        <p:xfrm>
          <a:off x="6130925" y="1955800"/>
          <a:ext cx="1808163" cy="869950"/>
        </p:xfrm>
        <a:graphic>
          <a:graphicData uri="http://schemas.openxmlformats.org/presentationml/2006/ole">
            <p:oleObj spid="_x0000_s89099" name="Equation" r:id="rId3" imgW="1828800" imgH="888840" progId="Equation.2">
              <p:embed/>
            </p:oleObj>
          </a:graphicData>
        </a:graphic>
      </p:graphicFrame>
      <p:graphicFrame>
        <p:nvGraphicFramePr>
          <p:cNvPr id="89100" name="Object 12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89100" name="Equation" r:id="rId4" imgW="342720" imgH="317160" progId="Equation.2">
              <p:embed/>
            </p:oleObj>
          </a:graphicData>
        </a:graphic>
      </p:graphicFrame>
      <p:graphicFrame>
        <p:nvGraphicFramePr>
          <p:cNvPr id="89101" name="Object 13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89101" name="Equation" r:id="rId5" imgW="330120" imgH="393480" progId="Equation.2">
              <p:embed/>
            </p:oleObj>
          </a:graphicData>
        </a:graphic>
      </p:graphicFrame>
      <p:graphicFrame>
        <p:nvGraphicFramePr>
          <p:cNvPr id="89102" name="Object 14"/>
          <p:cNvGraphicFramePr>
            <a:graphicFrameLocks/>
          </p:cNvGraphicFramePr>
          <p:nvPr/>
        </p:nvGraphicFramePr>
        <p:xfrm>
          <a:off x="1830388" y="1057275"/>
          <a:ext cx="1006475" cy="363538"/>
        </p:xfrm>
        <a:graphic>
          <a:graphicData uri="http://schemas.openxmlformats.org/presentationml/2006/ole">
            <p:oleObj spid="_x0000_s89102" name="Equation" r:id="rId6" imgW="1054080" imgH="393480" progId="Equation.2">
              <p:embed/>
            </p:oleObj>
          </a:graphicData>
        </a:graphic>
      </p:graphicFrame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1739900" y="990600"/>
            <a:ext cx="721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is chosen at prices </a:t>
            </a:r>
          </a:p>
        </p:txBody>
      </p:sp>
      <p:graphicFrame>
        <p:nvGraphicFramePr>
          <p:cNvPr id="89104" name="Object 16"/>
          <p:cNvGraphicFramePr>
            <a:graphicFrameLocks/>
          </p:cNvGraphicFramePr>
          <p:nvPr/>
        </p:nvGraphicFramePr>
        <p:xfrm>
          <a:off x="6181725" y="1081088"/>
          <a:ext cx="1104900" cy="354012"/>
        </p:xfrm>
        <a:graphic>
          <a:graphicData uri="http://schemas.openxmlformats.org/presentationml/2006/ole">
            <p:oleObj spid="_x0000_s89104" name="Equation" r:id="rId7" imgW="1168200" imgH="393480" progId="Equation.2">
              <p:embed/>
            </p:oleObj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is chosen at prices             so</a:t>
            </a:r>
            <a:br>
              <a:rPr lang="en-US" sz="2800"/>
            </a:br>
            <a:r>
              <a:rPr lang="en-US" sz="2800"/>
              <a:t>           is profit-maximizing at these prices.</a:t>
            </a:r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0124" name="Object 12"/>
          <p:cNvGraphicFramePr>
            <a:graphicFrameLocks/>
          </p:cNvGraphicFramePr>
          <p:nvPr/>
        </p:nvGraphicFramePr>
        <p:xfrm>
          <a:off x="6130925" y="1955800"/>
          <a:ext cx="1808163" cy="869950"/>
        </p:xfrm>
        <a:graphic>
          <a:graphicData uri="http://schemas.openxmlformats.org/presentationml/2006/ole">
            <p:oleObj spid="_x0000_s90124" name="Equation" r:id="rId3" imgW="1828800" imgH="888840" progId="Equation.2">
              <p:embed/>
            </p:oleObj>
          </a:graphicData>
        </a:graphic>
      </p:graphicFrame>
      <p:graphicFrame>
        <p:nvGraphicFramePr>
          <p:cNvPr id="90125" name="Object 13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90125" name="Equation" r:id="rId4" imgW="342720" imgH="317160" progId="Equation.2">
              <p:embed/>
            </p:oleObj>
          </a:graphicData>
        </a:graphic>
      </p:graphicFrame>
      <p:graphicFrame>
        <p:nvGraphicFramePr>
          <p:cNvPr id="90126" name="Object 14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90126" name="Equation" r:id="rId5" imgW="330120" imgH="393480" progId="Equation.2">
              <p:embed/>
            </p:oleObj>
          </a:graphicData>
        </a:graphic>
      </p:graphicFrame>
      <p:graphicFrame>
        <p:nvGraphicFramePr>
          <p:cNvPr id="90127" name="Object 15"/>
          <p:cNvGraphicFramePr>
            <a:graphicFrameLocks/>
          </p:cNvGraphicFramePr>
          <p:nvPr/>
        </p:nvGraphicFramePr>
        <p:xfrm>
          <a:off x="1830388" y="1057275"/>
          <a:ext cx="1006475" cy="363538"/>
        </p:xfrm>
        <a:graphic>
          <a:graphicData uri="http://schemas.openxmlformats.org/presentationml/2006/ole">
            <p:oleObj spid="_x0000_s90127" name="Equation" r:id="rId6" imgW="1054080" imgH="393480" progId="Equation.2">
              <p:embed/>
            </p:oleObj>
          </a:graphicData>
        </a:graphic>
      </p:graphicFrame>
      <p:graphicFrame>
        <p:nvGraphicFramePr>
          <p:cNvPr id="90128" name="Object 16"/>
          <p:cNvGraphicFramePr>
            <a:graphicFrameLocks/>
          </p:cNvGraphicFramePr>
          <p:nvPr/>
        </p:nvGraphicFramePr>
        <p:xfrm>
          <a:off x="6205538" y="1081088"/>
          <a:ext cx="1104900" cy="354012"/>
        </p:xfrm>
        <a:graphic>
          <a:graphicData uri="http://schemas.openxmlformats.org/presentationml/2006/ole">
            <p:oleObj spid="_x0000_s90128" name="Equation" r:id="rId7" imgW="1168200" imgH="393480" progId="Equation.2">
              <p:embed/>
            </p:oleObj>
          </a:graphicData>
        </a:graphic>
      </p:graphicFrame>
      <p:graphicFrame>
        <p:nvGraphicFramePr>
          <p:cNvPr id="90129" name="Object 17"/>
          <p:cNvGraphicFramePr>
            <a:graphicFrameLocks/>
          </p:cNvGraphicFramePr>
          <p:nvPr/>
        </p:nvGraphicFramePr>
        <p:xfrm>
          <a:off x="1830388" y="1509713"/>
          <a:ext cx="989012" cy="344487"/>
        </p:xfrm>
        <a:graphic>
          <a:graphicData uri="http://schemas.openxmlformats.org/presentationml/2006/ole">
            <p:oleObj spid="_x0000_s90129" name="Equation" r:id="rId8" imgW="1054080" imgH="393480" progId="Equation.2">
              <p:embed/>
            </p:oleObj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is chosen at prices             so</a:t>
            </a:r>
            <a:br>
              <a:rPr lang="en-US" sz="2800"/>
            </a:br>
            <a:r>
              <a:rPr lang="en-US" sz="2800"/>
              <a:t>           is profit-maximizing at these prices.</a:t>
            </a:r>
          </a:p>
        </p:txBody>
      </p:sp>
      <p:sp>
        <p:nvSpPr>
          <p:cNvPr id="91147" name="Oval 11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48" name="Object 12"/>
          <p:cNvGraphicFramePr>
            <a:graphicFrameLocks/>
          </p:cNvGraphicFramePr>
          <p:nvPr/>
        </p:nvGraphicFramePr>
        <p:xfrm>
          <a:off x="6130925" y="1955800"/>
          <a:ext cx="1808163" cy="869950"/>
        </p:xfrm>
        <a:graphic>
          <a:graphicData uri="http://schemas.openxmlformats.org/presentationml/2006/ole">
            <p:oleObj spid="_x0000_s91148" name="Equation" r:id="rId3" imgW="1828800" imgH="888840" progId="Equation.2">
              <p:embed/>
            </p:oleObj>
          </a:graphicData>
        </a:graphic>
      </p:graphicFrame>
      <p:graphicFrame>
        <p:nvGraphicFramePr>
          <p:cNvPr id="91149" name="Object 13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91149" name="Equation" r:id="rId4" imgW="342720" imgH="317160" progId="Equation.2">
              <p:embed/>
            </p:oleObj>
          </a:graphicData>
        </a:graphic>
      </p:graphicFrame>
      <p:graphicFrame>
        <p:nvGraphicFramePr>
          <p:cNvPr id="91150" name="Object 14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91150" name="Equation" r:id="rId5" imgW="330120" imgH="393480" progId="Equation.2">
              <p:embed/>
            </p:oleObj>
          </a:graphicData>
        </a:graphic>
      </p:graphicFrame>
      <p:graphicFrame>
        <p:nvGraphicFramePr>
          <p:cNvPr id="91151" name="Object 15"/>
          <p:cNvGraphicFramePr>
            <a:graphicFrameLocks/>
          </p:cNvGraphicFramePr>
          <p:nvPr/>
        </p:nvGraphicFramePr>
        <p:xfrm>
          <a:off x="1830388" y="1057275"/>
          <a:ext cx="1006475" cy="363538"/>
        </p:xfrm>
        <a:graphic>
          <a:graphicData uri="http://schemas.openxmlformats.org/presentationml/2006/ole">
            <p:oleObj spid="_x0000_s91151" name="Equation" r:id="rId6" imgW="1054080" imgH="393480" progId="Equation.2">
              <p:embed/>
            </p:oleObj>
          </a:graphicData>
        </a:graphic>
      </p:graphicFrame>
      <p:graphicFrame>
        <p:nvGraphicFramePr>
          <p:cNvPr id="91152" name="Object 16"/>
          <p:cNvGraphicFramePr>
            <a:graphicFrameLocks/>
          </p:cNvGraphicFramePr>
          <p:nvPr/>
        </p:nvGraphicFramePr>
        <p:xfrm>
          <a:off x="6205538" y="1081088"/>
          <a:ext cx="1104900" cy="354012"/>
        </p:xfrm>
        <a:graphic>
          <a:graphicData uri="http://schemas.openxmlformats.org/presentationml/2006/ole">
            <p:oleObj spid="_x0000_s91152" name="Equation" r:id="rId7" imgW="1168200" imgH="393480" progId="Equation.2">
              <p:embed/>
            </p:oleObj>
          </a:graphicData>
        </a:graphic>
      </p:graphicFrame>
      <p:graphicFrame>
        <p:nvGraphicFramePr>
          <p:cNvPr id="91153" name="Object 17"/>
          <p:cNvGraphicFramePr>
            <a:graphicFrameLocks/>
          </p:cNvGraphicFramePr>
          <p:nvPr/>
        </p:nvGraphicFramePr>
        <p:xfrm>
          <a:off x="1830388" y="1509713"/>
          <a:ext cx="989012" cy="344487"/>
        </p:xfrm>
        <a:graphic>
          <a:graphicData uri="http://schemas.openxmlformats.org/presentationml/2006/ole">
            <p:oleObj spid="_x0000_s91153" name="Equation" r:id="rId8" imgW="1054080" imgH="393480" progId="Equation.2">
              <p:embed/>
            </p:oleObj>
          </a:graphicData>
        </a:graphic>
      </p:graphicFrame>
      <p:sp>
        <p:nvSpPr>
          <p:cNvPr id="91154" name="Line 18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6" name="Oval 20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57" name="Object 21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1157" name="Equation" r:id="rId9" imgW="431640" imgH="317160" progId="Equation.2">
              <p:embed/>
            </p:oleObj>
          </a:graphicData>
        </a:graphic>
      </p:graphicFrame>
      <p:graphicFrame>
        <p:nvGraphicFramePr>
          <p:cNvPr id="91158" name="Object 22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1158" name="Equation" r:id="rId10" imgW="419040" imgH="393480" progId="Equation.2">
              <p:embed/>
            </p:oleObj>
          </a:graphicData>
        </a:graphic>
      </p:graphicFrame>
      <p:graphicFrame>
        <p:nvGraphicFramePr>
          <p:cNvPr id="91159" name="Object 23"/>
          <p:cNvGraphicFramePr>
            <a:graphicFrameLocks/>
          </p:cNvGraphicFramePr>
          <p:nvPr/>
        </p:nvGraphicFramePr>
        <p:xfrm>
          <a:off x="4667250" y="3367088"/>
          <a:ext cx="1154113" cy="354012"/>
        </p:xfrm>
        <a:graphic>
          <a:graphicData uri="http://schemas.openxmlformats.org/presentationml/2006/ole">
            <p:oleObj spid="_x0000_s91159" name="Equation" r:id="rId11" imgW="1218960" imgH="393480" progId="Equation.2">
              <p:embed/>
            </p:oleObj>
          </a:graphicData>
        </a:graphic>
      </p:graphicFrame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4622800" y="3324225"/>
            <a:ext cx="43926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would give higher</a:t>
            </a:r>
            <a:br>
              <a:rPr lang="en-US" sz="2800"/>
            </a:br>
            <a:r>
              <a:rPr lang="en-US" sz="2800"/>
              <a:t>profits, so why is it not</a:t>
            </a:r>
            <a:br>
              <a:rPr lang="en-US" sz="2800"/>
            </a:br>
            <a:r>
              <a:rPr lang="en-US" sz="2800"/>
              <a:t>chosen?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is chosen at prices             so</a:t>
            </a:r>
            <a:br>
              <a:rPr lang="en-US" sz="2800"/>
            </a:br>
            <a:r>
              <a:rPr lang="en-US" sz="2800"/>
              <a:t>           is profit-maximizing at these prices.</a:t>
            </a:r>
          </a:p>
        </p:txBody>
      </p:sp>
      <p:sp>
        <p:nvSpPr>
          <p:cNvPr id="92171" name="Oval 11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72" name="Object 12"/>
          <p:cNvGraphicFramePr>
            <a:graphicFrameLocks/>
          </p:cNvGraphicFramePr>
          <p:nvPr/>
        </p:nvGraphicFramePr>
        <p:xfrm>
          <a:off x="6130925" y="1955800"/>
          <a:ext cx="1808163" cy="869950"/>
        </p:xfrm>
        <a:graphic>
          <a:graphicData uri="http://schemas.openxmlformats.org/presentationml/2006/ole">
            <p:oleObj spid="_x0000_s92172" name="Equation" r:id="rId3" imgW="1828800" imgH="888840" progId="Equation.2">
              <p:embed/>
            </p:oleObj>
          </a:graphicData>
        </a:graphic>
      </p:graphicFrame>
      <p:graphicFrame>
        <p:nvGraphicFramePr>
          <p:cNvPr id="92173" name="Object 13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92173" name="Equation" r:id="rId4" imgW="342720" imgH="317160" progId="Equation.2">
              <p:embed/>
            </p:oleObj>
          </a:graphicData>
        </a:graphic>
      </p:graphicFrame>
      <p:graphicFrame>
        <p:nvGraphicFramePr>
          <p:cNvPr id="92174" name="Object 14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92174" name="Equation" r:id="rId5" imgW="330120" imgH="393480" progId="Equation.2">
              <p:embed/>
            </p:oleObj>
          </a:graphicData>
        </a:graphic>
      </p:graphicFrame>
      <p:graphicFrame>
        <p:nvGraphicFramePr>
          <p:cNvPr id="92175" name="Object 15"/>
          <p:cNvGraphicFramePr>
            <a:graphicFrameLocks/>
          </p:cNvGraphicFramePr>
          <p:nvPr/>
        </p:nvGraphicFramePr>
        <p:xfrm>
          <a:off x="1830388" y="1057275"/>
          <a:ext cx="1006475" cy="363538"/>
        </p:xfrm>
        <a:graphic>
          <a:graphicData uri="http://schemas.openxmlformats.org/presentationml/2006/ole">
            <p:oleObj spid="_x0000_s92175" name="Equation" r:id="rId6" imgW="1054080" imgH="393480" progId="Equation.2">
              <p:embed/>
            </p:oleObj>
          </a:graphicData>
        </a:graphic>
      </p:graphicFrame>
      <p:graphicFrame>
        <p:nvGraphicFramePr>
          <p:cNvPr id="92176" name="Object 16"/>
          <p:cNvGraphicFramePr>
            <a:graphicFrameLocks/>
          </p:cNvGraphicFramePr>
          <p:nvPr/>
        </p:nvGraphicFramePr>
        <p:xfrm>
          <a:off x="6205538" y="1081088"/>
          <a:ext cx="1104900" cy="354012"/>
        </p:xfrm>
        <a:graphic>
          <a:graphicData uri="http://schemas.openxmlformats.org/presentationml/2006/ole">
            <p:oleObj spid="_x0000_s92176" name="Equation" r:id="rId7" imgW="1168200" imgH="393480" progId="Equation.2">
              <p:embed/>
            </p:oleObj>
          </a:graphicData>
        </a:graphic>
      </p:graphicFrame>
      <p:graphicFrame>
        <p:nvGraphicFramePr>
          <p:cNvPr id="92177" name="Object 17"/>
          <p:cNvGraphicFramePr>
            <a:graphicFrameLocks/>
          </p:cNvGraphicFramePr>
          <p:nvPr/>
        </p:nvGraphicFramePr>
        <p:xfrm>
          <a:off x="1830388" y="1509713"/>
          <a:ext cx="989012" cy="344487"/>
        </p:xfrm>
        <a:graphic>
          <a:graphicData uri="http://schemas.openxmlformats.org/presentationml/2006/ole">
            <p:oleObj spid="_x0000_s92177" name="Equation" r:id="rId8" imgW="1054080" imgH="393480" progId="Equation.2">
              <p:embed/>
            </p:oleObj>
          </a:graphicData>
        </a:graphic>
      </p:graphicFrame>
      <p:sp>
        <p:nvSpPr>
          <p:cNvPr id="92178" name="Line 18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0" name="Oval 20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81" name="Object 21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2181" name="Equation" r:id="rId9" imgW="431640" imgH="317160" progId="Equation.2">
              <p:embed/>
            </p:oleObj>
          </a:graphicData>
        </a:graphic>
      </p:graphicFrame>
      <p:graphicFrame>
        <p:nvGraphicFramePr>
          <p:cNvPr id="92182" name="Object 22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2182" name="Equation" r:id="rId10" imgW="419040" imgH="393480" progId="Equation.2">
              <p:embed/>
            </p:oleObj>
          </a:graphicData>
        </a:graphic>
      </p:graphicFrame>
      <p:graphicFrame>
        <p:nvGraphicFramePr>
          <p:cNvPr id="92183" name="Object 23"/>
          <p:cNvGraphicFramePr>
            <a:graphicFrameLocks/>
          </p:cNvGraphicFramePr>
          <p:nvPr/>
        </p:nvGraphicFramePr>
        <p:xfrm>
          <a:off x="4667250" y="3367088"/>
          <a:ext cx="1154113" cy="354012"/>
        </p:xfrm>
        <a:graphic>
          <a:graphicData uri="http://schemas.openxmlformats.org/presentationml/2006/ole">
            <p:oleObj spid="_x0000_s92183" name="Equation" r:id="rId11" imgW="1218960" imgH="393480" progId="Equation.2">
              <p:embed/>
            </p:oleObj>
          </a:graphicData>
        </a:graphic>
      </p:graphicFrame>
      <p:sp>
        <p:nvSpPr>
          <p:cNvPr id="92184" name="Rectangle 24"/>
          <p:cNvSpPr>
            <a:spLocks noChangeArrowheads="1"/>
          </p:cNvSpPr>
          <p:nvPr/>
        </p:nvSpPr>
        <p:spPr bwMode="auto">
          <a:xfrm>
            <a:off x="4622800" y="3324225"/>
            <a:ext cx="43926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would give higher</a:t>
            </a:r>
            <a:br>
              <a:rPr lang="en-US" sz="2800"/>
            </a:br>
            <a:r>
              <a:rPr lang="en-US" sz="2800"/>
              <a:t>profits, so why is it not</a:t>
            </a:r>
            <a:br>
              <a:rPr lang="en-US" sz="2800"/>
            </a:br>
            <a:r>
              <a:rPr lang="en-US" sz="2800"/>
              <a:t>chosen?  Because it is</a:t>
            </a:r>
            <a:br>
              <a:rPr lang="en-US" sz="2800"/>
            </a:br>
            <a:r>
              <a:rPr lang="en-US" sz="2800"/>
              <a:t>not a feasible plan.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is chosen at prices             so</a:t>
            </a:r>
            <a:br>
              <a:rPr lang="en-US" sz="2800"/>
            </a:br>
            <a:r>
              <a:rPr lang="en-US" sz="2800"/>
              <a:t>           is profit-maximizing at these prices.</a:t>
            </a: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196" name="Object 12"/>
          <p:cNvGraphicFramePr>
            <a:graphicFrameLocks/>
          </p:cNvGraphicFramePr>
          <p:nvPr/>
        </p:nvGraphicFramePr>
        <p:xfrm>
          <a:off x="6130925" y="1955800"/>
          <a:ext cx="1808163" cy="869950"/>
        </p:xfrm>
        <a:graphic>
          <a:graphicData uri="http://schemas.openxmlformats.org/presentationml/2006/ole">
            <p:oleObj spid="_x0000_s93196" name="Equation" r:id="rId3" imgW="1828800" imgH="888840" progId="Equation.2">
              <p:embed/>
            </p:oleObj>
          </a:graphicData>
        </a:graphic>
      </p:graphicFrame>
      <p:graphicFrame>
        <p:nvGraphicFramePr>
          <p:cNvPr id="93197" name="Object 13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93197" name="Equation" r:id="rId4" imgW="342720" imgH="317160" progId="Equation.2">
              <p:embed/>
            </p:oleObj>
          </a:graphicData>
        </a:graphic>
      </p:graphicFrame>
      <p:graphicFrame>
        <p:nvGraphicFramePr>
          <p:cNvPr id="93198" name="Object 14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93198" name="Equation" r:id="rId5" imgW="330120" imgH="393480" progId="Equation.2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/>
          </p:cNvGraphicFramePr>
          <p:nvPr/>
        </p:nvGraphicFramePr>
        <p:xfrm>
          <a:off x="1830388" y="1057275"/>
          <a:ext cx="1006475" cy="363538"/>
        </p:xfrm>
        <a:graphic>
          <a:graphicData uri="http://schemas.openxmlformats.org/presentationml/2006/ole">
            <p:oleObj spid="_x0000_s93199" name="Equation" r:id="rId6" imgW="1054080" imgH="393480" progId="Equation.2">
              <p:embed/>
            </p:oleObj>
          </a:graphicData>
        </a:graphic>
      </p:graphicFrame>
      <p:graphicFrame>
        <p:nvGraphicFramePr>
          <p:cNvPr id="93200" name="Object 16"/>
          <p:cNvGraphicFramePr>
            <a:graphicFrameLocks/>
          </p:cNvGraphicFramePr>
          <p:nvPr/>
        </p:nvGraphicFramePr>
        <p:xfrm>
          <a:off x="6205538" y="1081088"/>
          <a:ext cx="1104900" cy="354012"/>
        </p:xfrm>
        <a:graphic>
          <a:graphicData uri="http://schemas.openxmlformats.org/presentationml/2006/ole">
            <p:oleObj spid="_x0000_s93200" name="Equation" r:id="rId7" imgW="1168200" imgH="393480" progId="Equation.2">
              <p:embed/>
            </p:oleObj>
          </a:graphicData>
        </a:graphic>
      </p:graphicFrame>
      <p:graphicFrame>
        <p:nvGraphicFramePr>
          <p:cNvPr id="93201" name="Object 17"/>
          <p:cNvGraphicFramePr>
            <a:graphicFrameLocks/>
          </p:cNvGraphicFramePr>
          <p:nvPr/>
        </p:nvGraphicFramePr>
        <p:xfrm>
          <a:off x="1830388" y="1509713"/>
          <a:ext cx="989012" cy="344487"/>
        </p:xfrm>
        <a:graphic>
          <a:graphicData uri="http://schemas.openxmlformats.org/presentationml/2006/ole">
            <p:oleObj spid="_x0000_s93201" name="Equation" r:id="rId8" imgW="1054080" imgH="393480" progId="Equation.2">
              <p:embed/>
            </p:oleObj>
          </a:graphicData>
        </a:graphic>
      </p:graphicFrame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4" name="Oval 20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205" name="Object 21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3205" name="Equation" r:id="rId9" imgW="431640" imgH="317160" progId="Equation.2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3206" name="Equation" r:id="rId10" imgW="419040" imgH="393480" progId="Equation.2">
              <p:embed/>
            </p:oleObj>
          </a:graphicData>
        </a:graphic>
      </p:graphicFrame>
      <p:graphicFrame>
        <p:nvGraphicFramePr>
          <p:cNvPr id="93207" name="Object 23"/>
          <p:cNvGraphicFramePr>
            <a:graphicFrameLocks/>
          </p:cNvGraphicFramePr>
          <p:nvPr/>
        </p:nvGraphicFramePr>
        <p:xfrm>
          <a:off x="4667250" y="3367088"/>
          <a:ext cx="1154113" cy="354012"/>
        </p:xfrm>
        <a:graphic>
          <a:graphicData uri="http://schemas.openxmlformats.org/presentationml/2006/ole">
            <p:oleObj spid="_x0000_s93207" name="Equation" r:id="rId11" imgW="1218960" imgH="393480" progId="Equation.2">
              <p:embed/>
            </p:oleObj>
          </a:graphicData>
        </a:graphic>
      </p:graphicFrame>
      <p:sp>
        <p:nvSpPr>
          <p:cNvPr id="93208" name="Rectangle 24"/>
          <p:cNvSpPr>
            <a:spLocks noChangeArrowheads="1"/>
          </p:cNvSpPr>
          <p:nvPr/>
        </p:nvSpPr>
        <p:spPr bwMode="auto">
          <a:xfrm>
            <a:off x="4622800" y="3324225"/>
            <a:ext cx="43926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would give higher</a:t>
            </a:r>
            <a:br>
              <a:rPr lang="en-US" sz="2800"/>
            </a:br>
            <a:r>
              <a:rPr lang="en-US" sz="2800"/>
              <a:t>profits, so why is it not</a:t>
            </a:r>
            <a:br>
              <a:rPr lang="en-US" sz="2800"/>
            </a:br>
            <a:r>
              <a:rPr lang="en-US" sz="2800"/>
              <a:t>chosen?  Because it is</a:t>
            </a:r>
            <a:br>
              <a:rPr lang="en-US" sz="2800"/>
            </a:br>
            <a:r>
              <a:rPr lang="en-US" sz="2800"/>
              <a:t>not a feasible plan.</a:t>
            </a:r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431800" y="5967413"/>
            <a:ext cx="8107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So the firm’s technology set must lie under the</a:t>
            </a:r>
            <a:br>
              <a:rPr lang="en-US" sz="2800"/>
            </a:br>
            <a:r>
              <a:rPr lang="en-US" sz="2800"/>
              <a:t>iso-profit line.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V="1">
            <a:off x="1439863" y="2476500"/>
            <a:ext cx="4632325" cy="18462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is chosen at prices             so</a:t>
            </a:r>
            <a:br>
              <a:rPr lang="en-US" sz="2800"/>
            </a:br>
            <a:r>
              <a:rPr lang="en-US" sz="2800"/>
              <a:t>           is profit-maximizing at these prices.</a:t>
            </a:r>
          </a:p>
        </p:txBody>
      </p:sp>
      <p:graphicFrame>
        <p:nvGraphicFramePr>
          <p:cNvPr id="94218" name="Object 10"/>
          <p:cNvGraphicFramePr>
            <a:graphicFrameLocks/>
          </p:cNvGraphicFramePr>
          <p:nvPr/>
        </p:nvGraphicFramePr>
        <p:xfrm>
          <a:off x="6130925" y="1955800"/>
          <a:ext cx="1808163" cy="869950"/>
        </p:xfrm>
        <a:graphic>
          <a:graphicData uri="http://schemas.openxmlformats.org/presentationml/2006/ole">
            <p:oleObj spid="_x0000_s94218" name="Equation" r:id="rId3" imgW="1828800" imgH="888840" progId="Equation.2">
              <p:embed/>
            </p:oleObj>
          </a:graphicData>
        </a:graphic>
      </p:graphicFrame>
      <p:graphicFrame>
        <p:nvGraphicFramePr>
          <p:cNvPr id="94219" name="Object 11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94219" name="Equation" r:id="rId4" imgW="342720" imgH="317160" progId="Equation.2">
              <p:embed/>
            </p:oleObj>
          </a:graphicData>
        </a:graphic>
      </p:graphicFrame>
      <p:graphicFrame>
        <p:nvGraphicFramePr>
          <p:cNvPr id="94220" name="Object 12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94220" name="Equation" r:id="rId5" imgW="330120" imgH="393480" progId="Equation.2">
              <p:embed/>
            </p:oleObj>
          </a:graphicData>
        </a:graphic>
      </p:graphicFrame>
      <p:graphicFrame>
        <p:nvGraphicFramePr>
          <p:cNvPr id="94221" name="Object 13"/>
          <p:cNvGraphicFramePr>
            <a:graphicFrameLocks/>
          </p:cNvGraphicFramePr>
          <p:nvPr/>
        </p:nvGraphicFramePr>
        <p:xfrm>
          <a:off x="1830388" y="1057275"/>
          <a:ext cx="1006475" cy="363538"/>
        </p:xfrm>
        <a:graphic>
          <a:graphicData uri="http://schemas.openxmlformats.org/presentationml/2006/ole">
            <p:oleObj spid="_x0000_s94221" name="Equation" r:id="rId6" imgW="1054080" imgH="393480" progId="Equation.2">
              <p:embed/>
            </p:oleObj>
          </a:graphicData>
        </a:graphic>
      </p:graphicFrame>
      <p:graphicFrame>
        <p:nvGraphicFramePr>
          <p:cNvPr id="94222" name="Object 14"/>
          <p:cNvGraphicFramePr>
            <a:graphicFrameLocks/>
          </p:cNvGraphicFramePr>
          <p:nvPr/>
        </p:nvGraphicFramePr>
        <p:xfrm>
          <a:off x="6205538" y="1081088"/>
          <a:ext cx="1104900" cy="354012"/>
        </p:xfrm>
        <a:graphic>
          <a:graphicData uri="http://schemas.openxmlformats.org/presentationml/2006/ole">
            <p:oleObj spid="_x0000_s94222" name="Equation" r:id="rId7" imgW="1168200" imgH="393480" progId="Equation.2">
              <p:embed/>
            </p:oleObj>
          </a:graphicData>
        </a:graphic>
      </p:graphicFrame>
      <p:graphicFrame>
        <p:nvGraphicFramePr>
          <p:cNvPr id="94223" name="Object 15"/>
          <p:cNvGraphicFramePr>
            <a:graphicFrameLocks/>
          </p:cNvGraphicFramePr>
          <p:nvPr/>
        </p:nvGraphicFramePr>
        <p:xfrm>
          <a:off x="1830388" y="1509713"/>
          <a:ext cx="989012" cy="344487"/>
        </p:xfrm>
        <a:graphic>
          <a:graphicData uri="http://schemas.openxmlformats.org/presentationml/2006/ole">
            <p:oleObj spid="_x0000_s94223" name="Equation" r:id="rId8" imgW="1054080" imgH="393480" progId="Equation.2">
              <p:embed/>
            </p:oleObj>
          </a:graphicData>
        </a:graphic>
      </p:graphicFrame>
      <p:sp>
        <p:nvSpPr>
          <p:cNvPr id="94224" name="Line 16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4225" name="Object 17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4225" name="Equation" r:id="rId9" imgW="431640" imgH="317160" progId="Equation.2">
              <p:embed/>
            </p:oleObj>
          </a:graphicData>
        </a:graphic>
      </p:graphicFrame>
      <p:graphicFrame>
        <p:nvGraphicFramePr>
          <p:cNvPr id="94226" name="Object 18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4226" name="Equation" r:id="rId10" imgW="419040" imgH="393480" progId="Equation.2">
              <p:embed/>
            </p:oleObj>
          </a:graphicData>
        </a:graphic>
      </p:graphicFrame>
      <p:sp>
        <p:nvSpPr>
          <p:cNvPr id="94227" name="Rectangle 19"/>
          <p:cNvSpPr>
            <a:spLocks noChangeArrowheads="1"/>
          </p:cNvSpPr>
          <p:nvPr/>
        </p:nvSpPr>
        <p:spPr bwMode="auto">
          <a:xfrm>
            <a:off x="431800" y="5967413"/>
            <a:ext cx="8107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So the firm’s technology set must lie under the</a:t>
            </a:r>
            <a:br>
              <a:rPr lang="en-US" sz="2800"/>
            </a:br>
            <a:r>
              <a:rPr lang="en-US" sz="2800"/>
              <a:t>iso-profit line.</a:t>
            </a:r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1455738" y="2490788"/>
            <a:ext cx="4603750" cy="3074987"/>
          </a:xfrm>
          <a:custGeom>
            <a:avLst/>
            <a:gdLst/>
            <a:ahLst/>
            <a:cxnLst>
              <a:cxn ang="0">
                <a:pos x="2899" y="0"/>
              </a:cxn>
              <a:cxn ang="0">
                <a:pos x="2899" y="1936"/>
              </a:cxn>
              <a:cxn ang="0">
                <a:pos x="0" y="1936"/>
              </a:cxn>
              <a:cxn ang="0">
                <a:pos x="0" y="1145"/>
              </a:cxn>
              <a:cxn ang="0">
                <a:pos x="2899" y="0"/>
              </a:cxn>
            </a:cxnLst>
            <a:rect l="0" t="0" r="r" b="b"/>
            <a:pathLst>
              <a:path w="2900" h="1937">
                <a:moveTo>
                  <a:pt x="2899" y="0"/>
                </a:moveTo>
                <a:lnTo>
                  <a:pt x="2899" y="1936"/>
                </a:lnTo>
                <a:lnTo>
                  <a:pt x="0" y="1936"/>
                </a:lnTo>
                <a:lnTo>
                  <a:pt x="0" y="1145"/>
                </a:lnTo>
                <a:lnTo>
                  <a:pt x="2899" y="0"/>
                </a:lnTo>
              </a:path>
            </a:pathLst>
          </a:custGeom>
          <a:solidFill>
            <a:schemeClr val="hlink">
              <a:alpha val="50000"/>
            </a:schemeClr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30" name="Oval 22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32" name="Oval 24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2878138" y="3868738"/>
            <a:ext cx="3149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technology</a:t>
            </a:r>
            <a:br>
              <a:rPr lang="en-US" sz="2800"/>
            </a:br>
            <a:r>
              <a:rPr lang="en-US" sz="2800"/>
              <a:t>set is somewhere</a:t>
            </a:r>
            <a:br>
              <a:rPr lang="en-US" sz="2800"/>
            </a:br>
            <a:r>
              <a:rPr lang="en-US" sz="2800"/>
              <a:t>in here</a:t>
            </a: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Profit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Suppose the firm is in a short-run circumstance in which </a:t>
            </a:r>
          </a:p>
          <a:p>
            <a:r>
              <a:rPr lang="en-US"/>
              <a:t>Its short-run production function is</a:t>
            </a:r>
            <a:br>
              <a:rPr lang="en-US"/>
            </a:br>
            <a:endParaRPr lang="en-US"/>
          </a:p>
          <a:p>
            <a:r>
              <a:rPr lang="en-US"/>
              <a:t>The firm’s fixed cost is</a:t>
            </a:r>
            <a:br>
              <a:rPr lang="en-US"/>
            </a:br>
            <a:r>
              <a:rPr lang="en-US"/>
              <a:t>and its profit function is</a:t>
            </a:r>
          </a:p>
        </p:txBody>
      </p:sp>
      <p:graphicFrame>
        <p:nvGraphicFramePr>
          <p:cNvPr id="111620" name="Object 4"/>
          <p:cNvGraphicFramePr>
            <a:graphicFrameLocks/>
          </p:cNvGraphicFramePr>
          <p:nvPr/>
        </p:nvGraphicFramePr>
        <p:xfrm>
          <a:off x="3333750" y="2894013"/>
          <a:ext cx="2457450" cy="508000"/>
        </p:xfrm>
        <a:graphic>
          <a:graphicData uri="http://schemas.openxmlformats.org/presentationml/2006/ole">
            <p:oleObj spid="_x0000_s111620" name="Equation" r:id="rId3" imgW="1981080" imgH="419040" progId="Equation.2">
              <p:embed/>
            </p:oleObj>
          </a:graphicData>
        </a:graphic>
      </p:graphicFrame>
      <p:graphicFrame>
        <p:nvGraphicFramePr>
          <p:cNvPr id="111621" name="Object 5"/>
          <p:cNvGraphicFramePr>
            <a:graphicFrameLocks/>
          </p:cNvGraphicFramePr>
          <p:nvPr/>
        </p:nvGraphicFramePr>
        <p:xfrm>
          <a:off x="2517775" y="4484688"/>
          <a:ext cx="4367213" cy="481012"/>
        </p:xfrm>
        <a:graphic>
          <a:graphicData uri="http://schemas.openxmlformats.org/presentationml/2006/ole">
            <p:oleObj spid="_x0000_s111621" name="Equation" r:id="rId4" imgW="3543120" imgH="419040" progId="Equation.2">
              <p:embed/>
            </p:oleObj>
          </a:graphicData>
        </a:graphic>
      </p:graphicFrame>
      <p:graphicFrame>
        <p:nvGraphicFramePr>
          <p:cNvPr id="111622" name="Object 6"/>
          <p:cNvGraphicFramePr>
            <a:graphicFrameLocks/>
          </p:cNvGraphicFramePr>
          <p:nvPr/>
        </p:nvGraphicFramePr>
        <p:xfrm>
          <a:off x="5595938" y="1831975"/>
          <a:ext cx="1560512" cy="492125"/>
        </p:xfrm>
        <a:graphic>
          <a:graphicData uri="http://schemas.openxmlformats.org/presentationml/2006/ole">
            <p:oleObj spid="_x0000_s111622" name="Equation" r:id="rId5" imgW="1282680" imgH="419040" progId="Equation.2">
              <p:embed/>
            </p:oleObj>
          </a:graphicData>
        </a:graphic>
      </p:graphicFrame>
      <p:graphicFrame>
        <p:nvGraphicFramePr>
          <p:cNvPr id="111623" name="Object 7"/>
          <p:cNvGraphicFramePr>
            <a:graphicFrameLocks/>
          </p:cNvGraphicFramePr>
          <p:nvPr/>
        </p:nvGraphicFramePr>
        <p:xfrm>
          <a:off x="5675313" y="3460750"/>
          <a:ext cx="2060575" cy="482600"/>
        </p:xfrm>
        <a:graphic>
          <a:graphicData uri="http://schemas.openxmlformats.org/presentationml/2006/ole">
            <p:oleObj spid="_x0000_s111623" name="Equation" r:id="rId6" imgW="1701720" imgH="419040" progId="Equation.2">
              <p:embed/>
            </p:oleObj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  is chosen at prices                so</a:t>
            </a:r>
            <a:br>
              <a:rPr lang="en-US" sz="2800"/>
            </a:br>
            <a:r>
              <a:rPr lang="en-US" sz="2800"/>
              <a:t>             maximizes profit at these prices.</a:t>
            </a:r>
          </a:p>
        </p:txBody>
      </p:sp>
      <p:graphicFrame>
        <p:nvGraphicFramePr>
          <p:cNvPr id="95240" name="Object 8"/>
          <p:cNvGraphicFramePr>
            <a:graphicFrameLocks/>
          </p:cNvGraphicFramePr>
          <p:nvPr/>
        </p:nvGraphicFramePr>
        <p:xfrm>
          <a:off x="1673225" y="1057275"/>
          <a:ext cx="1312863" cy="354013"/>
        </p:xfrm>
        <a:graphic>
          <a:graphicData uri="http://schemas.openxmlformats.org/presentationml/2006/ole">
            <p:oleObj spid="_x0000_s95240" name="Equation" r:id="rId3" imgW="1384200" imgH="393480" progId="Equation.2">
              <p:embed/>
            </p:oleObj>
          </a:graphicData>
        </a:graphic>
      </p:graphicFrame>
      <p:graphicFrame>
        <p:nvGraphicFramePr>
          <p:cNvPr id="95241" name="Object 9"/>
          <p:cNvGraphicFramePr>
            <a:graphicFrameLocks/>
          </p:cNvGraphicFramePr>
          <p:nvPr/>
        </p:nvGraphicFramePr>
        <p:xfrm>
          <a:off x="6407150" y="1081088"/>
          <a:ext cx="1408113" cy="344487"/>
        </p:xfrm>
        <a:graphic>
          <a:graphicData uri="http://schemas.openxmlformats.org/presentationml/2006/ole">
            <p:oleObj spid="_x0000_s95241" name="Equation" r:id="rId4" imgW="1498320" imgH="393480" progId="Equation.2">
              <p:embed/>
            </p:oleObj>
          </a:graphicData>
        </a:graphic>
      </p:graphicFrame>
      <p:sp>
        <p:nvSpPr>
          <p:cNvPr id="95242" name="Line 10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5246" name="Object 14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95246" name="Equation" r:id="rId5" imgW="495000" imgH="393480" progId="Equation.2">
              <p:embed/>
            </p:oleObj>
          </a:graphicData>
        </a:graphic>
      </p:graphicFrame>
      <p:graphicFrame>
        <p:nvGraphicFramePr>
          <p:cNvPr id="95247" name="Object 15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95247" name="Equation" r:id="rId6" imgW="507960" imgH="317160" progId="Equation.2">
              <p:embed/>
            </p:oleObj>
          </a:graphicData>
        </a:graphic>
      </p:graphicFrame>
      <p:graphicFrame>
        <p:nvGraphicFramePr>
          <p:cNvPr id="95248" name="Object 16"/>
          <p:cNvGraphicFramePr>
            <a:graphicFrameLocks/>
          </p:cNvGraphicFramePr>
          <p:nvPr/>
        </p:nvGraphicFramePr>
        <p:xfrm>
          <a:off x="1463675" y="2259013"/>
          <a:ext cx="1962150" cy="860425"/>
        </p:xfrm>
        <a:graphic>
          <a:graphicData uri="http://schemas.openxmlformats.org/presentationml/2006/ole">
            <p:oleObj spid="_x0000_s95248" name="Equation" r:id="rId7" imgW="1993680" imgH="888840" progId="Equation.2">
              <p:embed/>
            </p:oleObj>
          </a:graphicData>
        </a:graphic>
      </p:graphicFrame>
      <p:sp>
        <p:nvSpPr>
          <p:cNvPr id="95249" name="Line 17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5250" name="Object 18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5250" name="Equation" r:id="rId8" imgW="431640" imgH="317160" progId="Equation.2">
              <p:embed/>
            </p:oleObj>
          </a:graphicData>
        </a:graphic>
      </p:graphicFrame>
      <p:graphicFrame>
        <p:nvGraphicFramePr>
          <p:cNvPr id="95251" name="Object 19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5251" name="Equation" r:id="rId9" imgW="419040" imgH="393480" progId="Equation.2">
              <p:embed/>
            </p:oleObj>
          </a:graphicData>
        </a:graphic>
      </p:graphicFrame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5254" name="Object 22"/>
          <p:cNvGraphicFramePr>
            <a:graphicFrameLocks/>
          </p:cNvGraphicFramePr>
          <p:nvPr/>
        </p:nvGraphicFramePr>
        <p:xfrm>
          <a:off x="1673225" y="1466850"/>
          <a:ext cx="1312863" cy="354013"/>
        </p:xfrm>
        <a:graphic>
          <a:graphicData uri="http://schemas.openxmlformats.org/presentationml/2006/ole">
            <p:oleObj spid="_x0000_s95254" name="Equation" r:id="rId10" imgW="1384200" imgH="393480" progId="Equation.2">
              <p:embed/>
            </p:oleObj>
          </a:graphicData>
        </a:graphic>
      </p:graphicFrame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3832225" y="3322638"/>
            <a:ext cx="5064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 would provide higher</a:t>
            </a:r>
            <a:br>
              <a:rPr lang="en-US" sz="2800"/>
            </a:br>
            <a:r>
              <a:rPr lang="en-US" sz="2800"/>
              <a:t>profit but it is not chosen</a:t>
            </a:r>
          </a:p>
        </p:txBody>
      </p:sp>
      <p:graphicFrame>
        <p:nvGraphicFramePr>
          <p:cNvPr id="95256" name="Object 24"/>
          <p:cNvGraphicFramePr>
            <a:graphicFrameLocks/>
          </p:cNvGraphicFramePr>
          <p:nvPr/>
        </p:nvGraphicFramePr>
        <p:xfrm>
          <a:off x="3948113" y="3400425"/>
          <a:ext cx="1146175" cy="344488"/>
        </p:xfrm>
        <a:graphic>
          <a:graphicData uri="http://schemas.openxmlformats.org/presentationml/2006/ole">
            <p:oleObj spid="_x0000_s95256" name="Equation" r:id="rId11" imgW="1218960" imgH="393480" progId="Equation.2">
              <p:embed/>
            </p:oleObj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  is chosen at prices                so</a:t>
            </a:r>
            <a:br>
              <a:rPr lang="en-US" sz="2800"/>
            </a:br>
            <a:r>
              <a:rPr lang="en-US" sz="2800"/>
              <a:t>             maximizes profit at these prices.</a:t>
            </a:r>
          </a:p>
        </p:txBody>
      </p:sp>
      <p:graphicFrame>
        <p:nvGraphicFramePr>
          <p:cNvPr id="96264" name="Object 8"/>
          <p:cNvGraphicFramePr>
            <a:graphicFrameLocks/>
          </p:cNvGraphicFramePr>
          <p:nvPr/>
        </p:nvGraphicFramePr>
        <p:xfrm>
          <a:off x="1673225" y="1057275"/>
          <a:ext cx="1312863" cy="354013"/>
        </p:xfrm>
        <a:graphic>
          <a:graphicData uri="http://schemas.openxmlformats.org/presentationml/2006/ole">
            <p:oleObj spid="_x0000_s96264" name="Equation" r:id="rId3" imgW="1384200" imgH="393480" progId="Equation.2">
              <p:embed/>
            </p:oleObj>
          </a:graphicData>
        </a:graphic>
      </p:graphicFrame>
      <p:graphicFrame>
        <p:nvGraphicFramePr>
          <p:cNvPr id="96265" name="Object 9"/>
          <p:cNvGraphicFramePr>
            <a:graphicFrameLocks/>
          </p:cNvGraphicFramePr>
          <p:nvPr/>
        </p:nvGraphicFramePr>
        <p:xfrm>
          <a:off x="6407150" y="1081088"/>
          <a:ext cx="1408113" cy="344487"/>
        </p:xfrm>
        <a:graphic>
          <a:graphicData uri="http://schemas.openxmlformats.org/presentationml/2006/ole">
            <p:oleObj spid="_x0000_s96265" name="Equation" r:id="rId4" imgW="1498320" imgH="393480" progId="Equation.2">
              <p:embed/>
            </p:oleObj>
          </a:graphicData>
        </a:graphic>
      </p:graphicFrame>
      <p:sp>
        <p:nvSpPr>
          <p:cNvPr id="96266" name="Line 10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6268" name="Object 12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96268" name="Equation" r:id="rId5" imgW="495000" imgH="393480" progId="Equation.2">
              <p:embed/>
            </p:oleObj>
          </a:graphicData>
        </a:graphic>
      </p:graphicFrame>
      <p:graphicFrame>
        <p:nvGraphicFramePr>
          <p:cNvPr id="96269" name="Object 13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96269" name="Equation" r:id="rId6" imgW="507960" imgH="317160" progId="Equation.2">
              <p:embed/>
            </p:oleObj>
          </a:graphicData>
        </a:graphic>
      </p:graphicFrame>
      <p:sp>
        <p:nvSpPr>
          <p:cNvPr id="96270" name="Line 14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6271" name="Object 15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6271" name="Equation" r:id="rId7" imgW="431640" imgH="317160" progId="Equation.2">
              <p:embed/>
            </p:oleObj>
          </a:graphicData>
        </a:graphic>
      </p:graphicFrame>
      <p:graphicFrame>
        <p:nvGraphicFramePr>
          <p:cNvPr id="96272" name="Object 16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6272" name="Equation" r:id="rId8" imgW="419040" imgH="393480" progId="Equation.2">
              <p:embed/>
            </p:oleObj>
          </a:graphicData>
        </a:graphic>
      </p:graphicFrame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274" name="Oval 18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6275" name="Object 19"/>
          <p:cNvGraphicFramePr>
            <a:graphicFrameLocks/>
          </p:cNvGraphicFramePr>
          <p:nvPr/>
        </p:nvGraphicFramePr>
        <p:xfrm>
          <a:off x="1673225" y="1466850"/>
          <a:ext cx="1312863" cy="354013"/>
        </p:xfrm>
        <a:graphic>
          <a:graphicData uri="http://schemas.openxmlformats.org/presentationml/2006/ole">
            <p:oleObj spid="_x0000_s96275" name="Equation" r:id="rId9" imgW="1384200" imgH="393480" progId="Equation.2">
              <p:embed/>
            </p:oleObj>
          </a:graphicData>
        </a:graphic>
      </p:graphicFrame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3832225" y="3322638"/>
            <a:ext cx="50641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 would provide higher</a:t>
            </a:r>
            <a:br>
              <a:rPr lang="en-US" sz="2800"/>
            </a:br>
            <a:r>
              <a:rPr lang="en-US" sz="2800"/>
              <a:t>profit but it is not chosen</a:t>
            </a:r>
            <a:br>
              <a:rPr lang="en-US" sz="2800"/>
            </a:br>
            <a:r>
              <a:rPr lang="en-US" sz="2800"/>
              <a:t>because it is not feasible</a:t>
            </a:r>
          </a:p>
        </p:txBody>
      </p:sp>
      <p:graphicFrame>
        <p:nvGraphicFramePr>
          <p:cNvPr id="96277" name="Object 21"/>
          <p:cNvGraphicFramePr>
            <a:graphicFrameLocks/>
          </p:cNvGraphicFramePr>
          <p:nvPr/>
        </p:nvGraphicFramePr>
        <p:xfrm>
          <a:off x="3948113" y="3400425"/>
          <a:ext cx="1146175" cy="344488"/>
        </p:xfrm>
        <a:graphic>
          <a:graphicData uri="http://schemas.openxmlformats.org/presentationml/2006/ole">
            <p:oleObj spid="_x0000_s96277" name="Equation" r:id="rId10" imgW="1218960" imgH="393480" progId="Equation.2">
              <p:embed/>
            </p:oleObj>
          </a:graphicData>
        </a:graphic>
      </p:graphicFrame>
      <p:graphicFrame>
        <p:nvGraphicFramePr>
          <p:cNvPr id="96278" name="Object 22"/>
          <p:cNvGraphicFramePr>
            <a:graphicFrameLocks/>
          </p:cNvGraphicFramePr>
          <p:nvPr/>
        </p:nvGraphicFramePr>
        <p:xfrm>
          <a:off x="1463675" y="2259013"/>
          <a:ext cx="1962150" cy="860425"/>
        </p:xfrm>
        <a:graphic>
          <a:graphicData uri="http://schemas.openxmlformats.org/presentationml/2006/ole">
            <p:oleObj spid="_x0000_s96278" name="Equation" r:id="rId11" imgW="1993680" imgH="888840" progId="Equation.2">
              <p:embed/>
            </p:oleObj>
          </a:graphicData>
        </a:graphic>
      </p:graphicFrame>
      <p:sp>
        <p:nvSpPr>
          <p:cNvPr id="96279" name="Line 23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6280" name="Oval 24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728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  is chosen at prices                so</a:t>
            </a:r>
            <a:br>
              <a:rPr lang="en-US" sz="2800"/>
            </a:br>
            <a:r>
              <a:rPr lang="en-US" sz="2800"/>
              <a:t>             maximizes profit at these prices.</a:t>
            </a:r>
          </a:p>
        </p:txBody>
      </p:sp>
      <p:graphicFrame>
        <p:nvGraphicFramePr>
          <p:cNvPr id="97288" name="Object 8"/>
          <p:cNvGraphicFramePr>
            <a:graphicFrameLocks/>
          </p:cNvGraphicFramePr>
          <p:nvPr/>
        </p:nvGraphicFramePr>
        <p:xfrm>
          <a:off x="1673225" y="1057275"/>
          <a:ext cx="1312863" cy="354013"/>
        </p:xfrm>
        <a:graphic>
          <a:graphicData uri="http://schemas.openxmlformats.org/presentationml/2006/ole">
            <p:oleObj spid="_x0000_s97288" name="Equation" r:id="rId3" imgW="1384200" imgH="393480" progId="Equation.2">
              <p:embed/>
            </p:oleObj>
          </a:graphicData>
        </a:graphic>
      </p:graphicFrame>
      <p:graphicFrame>
        <p:nvGraphicFramePr>
          <p:cNvPr id="97289" name="Object 9"/>
          <p:cNvGraphicFramePr>
            <a:graphicFrameLocks/>
          </p:cNvGraphicFramePr>
          <p:nvPr/>
        </p:nvGraphicFramePr>
        <p:xfrm>
          <a:off x="6407150" y="1081088"/>
          <a:ext cx="1408113" cy="344487"/>
        </p:xfrm>
        <a:graphic>
          <a:graphicData uri="http://schemas.openxmlformats.org/presentationml/2006/ole">
            <p:oleObj spid="_x0000_s97289" name="Equation" r:id="rId4" imgW="1498320" imgH="393480" progId="Equation.2">
              <p:embed/>
            </p:oleObj>
          </a:graphicData>
        </a:graphic>
      </p:graphicFrame>
      <p:sp>
        <p:nvSpPr>
          <p:cNvPr id="97290" name="Line 10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7292" name="Object 12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97292" name="Equation" r:id="rId5" imgW="495000" imgH="393480" progId="Equation.2">
              <p:embed/>
            </p:oleObj>
          </a:graphicData>
        </a:graphic>
      </p:graphicFrame>
      <p:graphicFrame>
        <p:nvGraphicFramePr>
          <p:cNvPr id="97293" name="Object 13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97293" name="Equation" r:id="rId6" imgW="507960" imgH="317160" progId="Equation.2">
              <p:embed/>
            </p:oleObj>
          </a:graphicData>
        </a:graphic>
      </p:graphicFrame>
      <p:sp>
        <p:nvSpPr>
          <p:cNvPr id="97294" name="Line 14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7295" name="Object 15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7295" name="Equation" r:id="rId7" imgW="431640" imgH="317160" progId="Equation.2">
              <p:embed/>
            </p:oleObj>
          </a:graphicData>
        </a:graphic>
      </p:graphicFrame>
      <p:graphicFrame>
        <p:nvGraphicFramePr>
          <p:cNvPr id="97296" name="Object 16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7296" name="Equation" r:id="rId8" imgW="419040" imgH="393480" progId="Equation.2">
              <p:embed/>
            </p:oleObj>
          </a:graphicData>
        </a:graphic>
      </p:graphicFrame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7298" name="Oval 18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7299" name="Object 19"/>
          <p:cNvGraphicFramePr>
            <a:graphicFrameLocks/>
          </p:cNvGraphicFramePr>
          <p:nvPr/>
        </p:nvGraphicFramePr>
        <p:xfrm>
          <a:off x="1673225" y="1466850"/>
          <a:ext cx="1312863" cy="354013"/>
        </p:xfrm>
        <a:graphic>
          <a:graphicData uri="http://schemas.openxmlformats.org/presentationml/2006/ole">
            <p:oleObj spid="_x0000_s97299" name="Equation" r:id="rId9" imgW="1384200" imgH="393480" progId="Equation.2">
              <p:embed/>
            </p:oleObj>
          </a:graphicData>
        </a:graphic>
      </p:graphicFrame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3832225" y="3322638"/>
            <a:ext cx="5103813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             would provide higher</a:t>
            </a:r>
            <a:br>
              <a:rPr lang="en-US" sz="2800"/>
            </a:br>
            <a:r>
              <a:rPr lang="en-US" sz="2800"/>
              <a:t>profit but it is not chosen</a:t>
            </a:r>
            <a:br>
              <a:rPr lang="en-US" sz="2800"/>
            </a:br>
            <a:r>
              <a:rPr lang="en-US" sz="2800"/>
              <a:t>because it is not feasible so</a:t>
            </a:r>
            <a:br>
              <a:rPr lang="en-US" sz="2800"/>
            </a:br>
            <a:r>
              <a:rPr lang="en-US" sz="2800"/>
              <a:t>the technology set lies under</a:t>
            </a:r>
            <a:br>
              <a:rPr lang="en-US" sz="2800"/>
            </a:br>
            <a:r>
              <a:rPr lang="en-US" sz="2800"/>
              <a:t>the iso-profit line.</a:t>
            </a:r>
          </a:p>
        </p:txBody>
      </p:sp>
      <p:graphicFrame>
        <p:nvGraphicFramePr>
          <p:cNvPr id="97301" name="Object 21"/>
          <p:cNvGraphicFramePr>
            <a:graphicFrameLocks/>
          </p:cNvGraphicFramePr>
          <p:nvPr/>
        </p:nvGraphicFramePr>
        <p:xfrm>
          <a:off x="3948113" y="3400425"/>
          <a:ext cx="1146175" cy="344488"/>
        </p:xfrm>
        <a:graphic>
          <a:graphicData uri="http://schemas.openxmlformats.org/presentationml/2006/ole">
            <p:oleObj spid="_x0000_s97301" name="Equation" r:id="rId10" imgW="1218960" imgH="393480" progId="Equation.2">
              <p:embed/>
            </p:oleObj>
          </a:graphicData>
        </a:graphic>
      </p:graphicFrame>
      <p:graphicFrame>
        <p:nvGraphicFramePr>
          <p:cNvPr id="97302" name="Object 22"/>
          <p:cNvGraphicFramePr>
            <a:graphicFrameLocks/>
          </p:cNvGraphicFramePr>
          <p:nvPr/>
        </p:nvGraphicFramePr>
        <p:xfrm>
          <a:off x="1463675" y="2259013"/>
          <a:ext cx="1962150" cy="860425"/>
        </p:xfrm>
        <a:graphic>
          <a:graphicData uri="http://schemas.openxmlformats.org/presentationml/2006/ole">
            <p:oleObj spid="_x0000_s97302" name="Equation" r:id="rId11" imgW="1993680" imgH="888840" progId="Equation.2">
              <p:embed/>
            </p:oleObj>
          </a:graphicData>
        </a:graphic>
      </p:graphicFrame>
      <p:sp>
        <p:nvSpPr>
          <p:cNvPr id="97303" name="Line 23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7304" name="Oval 24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739900" y="990600"/>
            <a:ext cx="7402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             is chosen at prices                so</a:t>
            </a:r>
            <a:br>
              <a:rPr lang="en-US" sz="2800"/>
            </a:br>
            <a:r>
              <a:rPr lang="en-US" sz="2800"/>
              <a:t>             maximizes profit at these prices.</a:t>
            </a:r>
          </a:p>
        </p:txBody>
      </p:sp>
      <p:graphicFrame>
        <p:nvGraphicFramePr>
          <p:cNvPr id="98312" name="Object 8"/>
          <p:cNvGraphicFramePr>
            <a:graphicFrameLocks/>
          </p:cNvGraphicFramePr>
          <p:nvPr/>
        </p:nvGraphicFramePr>
        <p:xfrm>
          <a:off x="1673225" y="1057275"/>
          <a:ext cx="1312863" cy="354013"/>
        </p:xfrm>
        <a:graphic>
          <a:graphicData uri="http://schemas.openxmlformats.org/presentationml/2006/ole">
            <p:oleObj spid="_x0000_s98312" name="Equation" r:id="rId3" imgW="1384200" imgH="393480" progId="Equation.2">
              <p:embed/>
            </p:oleObj>
          </a:graphicData>
        </a:graphic>
      </p:graphicFrame>
      <p:graphicFrame>
        <p:nvGraphicFramePr>
          <p:cNvPr id="98313" name="Object 9"/>
          <p:cNvGraphicFramePr>
            <a:graphicFrameLocks/>
          </p:cNvGraphicFramePr>
          <p:nvPr/>
        </p:nvGraphicFramePr>
        <p:xfrm>
          <a:off x="6407150" y="1081088"/>
          <a:ext cx="1408113" cy="344487"/>
        </p:xfrm>
        <a:graphic>
          <a:graphicData uri="http://schemas.openxmlformats.org/presentationml/2006/ole">
            <p:oleObj spid="_x0000_s98313" name="Equation" r:id="rId4" imgW="1498320" imgH="393480" progId="Equation.2">
              <p:embed/>
            </p:oleObj>
          </a:graphicData>
        </a:graphic>
      </p:graphicFrame>
      <p:sp>
        <p:nvSpPr>
          <p:cNvPr id="98314" name="Line 10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8315" name="Object 11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98315" name="Equation" r:id="rId5" imgW="495000" imgH="393480" progId="Equation.2">
              <p:embed/>
            </p:oleObj>
          </a:graphicData>
        </a:graphic>
      </p:graphicFrame>
      <p:graphicFrame>
        <p:nvGraphicFramePr>
          <p:cNvPr id="98316" name="Object 12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98316" name="Equation" r:id="rId6" imgW="507960" imgH="317160" progId="Equation.2">
              <p:embed/>
            </p:oleObj>
          </a:graphicData>
        </a:graphic>
      </p:graphicFrame>
      <p:sp>
        <p:nvSpPr>
          <p:cNvPr id="98317" name="Line 13"/>
          <p:cNvSpPr>
            <a:spLocks noChangeShapeType="1"/>
          </p:cNvSpPr>
          <p:nvPr/>
        </p:nvSpPr>
        <p:spPr bwMode="auto">
          <a:xfrm flipH="1">
            <a:off x="1439863" y="3641725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8318" name="Object 14"/>
          <p:cNvGraphicFramePr>
            <a:graphicFrameLocks/>
          </p:cNvGraphicFramePr>
          <p:nvPr/>
        </p:nvGraphicFramePr>
        <p:xfrm>
          <a:off x="2211388" y="5711825"/>
          <a:ext cx="406400" cy="292100"/>
        </p:xfrm>
        <a:graphic>
          <a:graphicData uri="http://schemas.openxmlformats.org/presentationml/2006/ole">
            <p:oleObj spid="_x0000_s98318" name="Equation" r:id="rId7" imgW="431640" imgH="317160" progId="Equation.2">
              <p:embed/>
            </p:oleObj>
          </a:graphicData>
        </a:graphic>
      </p:graphicFrame>
      <p:graphicFrame>
        <p:nvGraphicFramePr>
          <p:cNvPr id="98319" name="Object 15"/>
          <p:cNvGraphicFramePr>
            <a:graphicFrameLocks/>
          </p:cNvGraphicFramePr>
          <p:nvPr/>
        </p:nvGraphicFramePr>
        <p:xfrm>
          <a:off x="971550" y="3462338"/>
          <a:ext cx="382588" cy="355600"/>
        </p:xfrm>
        <a:graphic>
          <a:graphicData uri="http://schemas.openxmlformats.org/presentationml/2006/ole">
            <p:oleObj spid="_x0000_s98319" name="Equation" r:id="rId8" imgW="419040" imgH="393480" progId="Equation.2">
              <p:embed/>
            </p:oleObj>
          </a:graphicData>
        </a:graphic>
      </p:graphicFrame>
      <p:graphicFrame>
        <p:nvGraphicFramePr>
          <p:cNvPr id="98320" name="Object 16"/>
          <p:cNvGraphicFramePr>
            <a:graphicFrameLocks/>
          </p:cNvGraphicFramePr>
          <p:nvPr/>
        </p:nvGraphicFramePr>
        <p:xfrm>
          <a:off x="1673225" y="1466850"/>
          <a:ext cx="1312863" cy="354013"/>
        </p:xfrm>
        <a:graphic>
          <a:graphicData uri="http://schemas.openxmlformats.org/presentationml/2006/ole">
            <p:oleObj spid="_x0000_s98320" name="Equation" r:id="rId9" imgW="1384200" imgH="393480" progId="Equation.2">
              <p:embed/>
            </p:oleObj>
          </a:graphicData>
        </a:graphic>
      </p:graphicFrame>
      <p:graphicFrame>
        <p:nvGraphicFramePr>
          <p:cNvPr id="98321" name="Object 17"/>
          <p:cNvGraphicFramePr>
            <a:graphicFrameLocks/>
          </p:cNvGraphicFramePr>
          <p:nvPr/>
        </p:nvGraphicFramePr>
        <p:xfrm>
          <a:off x="1463675" y="2259013"/>
          <a:ext cx="1962150" cy="860425"/>
        </p:xfrm>
        <a:graphic>
          <a:graphicData uri="http://schemas.openxmlformats.org/presentationml/2006/ole">
            <p:oleObj spid="_x0000_s98321" name="Equation" r:id="rId10" imgW="1993680" imgH="888840" progId="Equation.2">
              <p:embed/>
            </p:oleObj>
          </a:graphicData>
        </a:graphic>
      </p:graphicFrame>
      <p:sp>
        <p:nvSpPr>
          <p:cNvPr id="98322" name="Line 18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3" name="Freeform 19"/>
          <p:cNvSpPr>
            <a:spLocks/>
          </p:cNvSpPr>
          <p:nvPr/>
        </p:nvSpPr>
        <p:spPr bwMode="auto">
          <a:xfrm>
            <a:off x="1439863" y="1985963"/>
            <a:ext cx="5948362" cy="3579812"/>
          </a:xfrm>
          <a:custGeom>
            <a:avLst/>
            <a:gdLst/>
            <a:ahLst/>
            <a:cxnLst>
              <a:cxn ang="0">
                <a:pos x="1764" y="0"/>
              </a:cxn>
              <a:cxn ang="0">
                <a:pos x="3746" y="0"/>
              </a:cxn>
              <a:cxn ang="0">
                <a:pos x="3746" y="2254"/>
              </a:cxn>
              <a:cxn ang="0">
                <a:pos x="0" y="2254"/>
              </a:cxn>
              <a:cxn ang="0">
                <a:pos x="0" y="2054"/>
              </a:cxn>
              <a:cxn ang="0">
                <a:pos x="1764" y="0"/>
              </a:cxn>
            </a:cxnLst>
            <a:rect l="0" t="0" r="r" b="b"/>
            <a:pathLst>
              <a:path w="3747" h="2255">
                <a:moveTo>
                  <a:pt x="1764" y="0"/>
                </a:moveTo>
                <a:lnTo>
                  <a:pt x="3746" y="0"/>
                </a:lnTo>
                <a:lnTo>
                  <a:pt x="3746" y="2254"/>
                </a:lnTo>
                <a:lnTo>
                  <a:pt x="0" y="2254"/>
                </a:lnTo>
                <a:lnTo>
                  <a:pt x="0" y="2054"/>
                </a:lnTo>
                <a:lnTo>
                  <a:pt x="1764" y="0"/>
                </a:lnTo>
              </a:path>
            </a:pathLst>
          </a:custGeom>
          <a:solidFill>
            <a:schemeClr val="tx2">
              <a:alpha val="50000"/>
            </a:schemeClr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3022600" y="3552825"/>
            <a:ext cx="3819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technology set is</a:t>
            </a:r>
            <a:br>
              <a:rPr lang="en-US" sz="2800"/>
            </a:br>
            <a:r>
              <a:rPr lang="en-US" sz="2800"/>
              <a:t>also somewhere in</a:t>
            </a:r>
            <a:br>
              <a:rPr lang="en-US" sz="2800"/>
            </a:br>
            <a:r>
              <a:rPr lang="en-US" sz="2800"/>
              <a:t>here.</a:t>
            </a:r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>
            <a:off x="2379663" y="3644900"/>
            <a:ext cx="0" cy="19192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6" name="Oval 22"/>
          <p:cNvSpPr>
            <a:spLocks noChangeArrowheads="1"/>
          </p:cNvSpPr>
          <p:nvPr/>
        </p:nvSpPr>
        <p:spPr bwMode="auto">
          <a:xfrm>
            <a:off x="2276475" y="3527425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8" name="Oval 24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99335" name="Object 7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99335" name="Equation" r:id="rId3" imgW="495000" imgH="393480" progId="Equation.2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99336" name="Equation" r:id="rId4" imgW="507960" imgH="317160" progId="Equation.2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99337" name="Equation" r:id="rId5" imgW="342720" imgH="317160" progId="Equation.2">
              <p:embed/>
            </p:oleObj>
          </a:graphicData>
        </a:graphic>
      </p:graphicFrame>
      <p:graphicFrame>
        <p:nvGraphicFramePr>
          <p:cNvPr id="99338" name="Object 10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99338" name="Equation" r:id="rId6" imgW="330120" imgH="393480" progId="Equation.2">
              <p:embed/>
            </p:oleObj>
          </a:graphicData>
        </a:graphic>
      </p:graphicFrame>
      <p:sp>
        <p:nvSpPr>
          <p:cNvPr id="99339" name="Freeform 11"/>
          <p:cNvSpPr>
            <a:spLocks/>
          </p:cNvSpPr>
          <p:nvPr/>
        </p:nvSpPr>
        <p:spPr bwMode="auto">
          <a:xfrm>
            <a:off x="1439863" y="1985963"/>
            <a:ext cx="5948362" cy="3579812"/>
          </a:xfrm>
          <a:custGeom>
            <a:avLst/>
            <a:gdLst/>
            <a:ahLst/>
            <a:cxnLst>
              <a:cxn ang="0">
                <a:pos x="1764" y="0"/>
              </a:cxn>
              <a:cxn ang="0">
                <a:pos x="3746" y="0"/>
              </a:cxn>
              <a:cxn ang="0">
                <a:pos x="3746" y="2254"/>
              </a:cxn>
              <a:cxn ang="0">
                <a:pos x="0" y="2254"/>
              </a:cxn>
              <a:cxn ang="0">
                <a:pos x="0" y="2054"/>
              </a:cxn>
              <a:cxn ang="0">
                <a:pos x="1764" y="0"/>
              </a:cxn>
            </a:cxnLst>
            <a:rect l="0" t="0" r="r" b="b"/>
            <a:pathLst>
              <a:path w="3747" h="2255">
                <a:moveTo>
                  <a:pt x="1764" y="0"/>
                </a:moveTo>
                <a:lnTo>
                  <a:pt x="3746" y="0"/>
                </a:lnTo>
                <a:lnTo>
                  <a:pt x="3746" y="2254"/>
                </a:lnTo>
                <a:lnTo>
                  <a:pt x="0" y="2254"/>
                </a:lnTo>
                <a:lnTo>
                  <a:pt x="0" y="2054"/>
                </a:lnTo>
                <a:lnTo>
                  <a:pt x="1764" y="0"/>
                </a:lnTo>
              </a:path>
            </a:pathLst>
          </a:custGeom>
          <a:solidFill>
            <a:schemeClr val="tx2">
              <a:alpha val="50000"/>
            </a:schemeClr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1884363" y="1133475"/>
            <a:ext cx="70215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firm’s technology set must lie under</a:t>
            </a:r>
            <a:br>
              <a:rPr lang="en-US" sz="2800"/>
            </a:br>
            <a:r>
              <a:rPr lang="en-US" sz="2800"/>
              <a:t>both iso-profit lines</a:t>
            </a:r>
          </a:p>
        </p:txBody>
      </p:sp>
      <p:sp>
        <p:nvSpPr>
          <p:cNvPr id="99342" name="Freeform 14"/>
          <p:cNvSpPr>
            <a:spLocks/>
          </p:cNvSpPr>
          <p:nvPr/>
        </p:nvSpPr>
        <p:spPr bwMode="auto">
          <a:xfrm>
            <a:off x="1439863" y="1957388"/>
            <a:ext cx="5932487" cy="3608387"/>
          </a:xfrm>
          <a:custGeom>
            <a:avLst/>
            <a:gdLst/>
            <a:ahLst/>
            <a:cxnLst>
              <a:cxn ang="0">
                <a:pos x="3736" y="0"/>
              </a:cxn>
              <a:cxn ang="0">
                <a:pos x="3736" y="2272"/>
              </a:cxn>
              <a:cxn ang="0">
                <a:pos x="0" y="2272"/>
              </a:cxn>
              <a:cxn ang="0">
                <a:pos x="0" y="1486"/>
              </a:cxn>
              <a:cxn ang="0">
                <a:pos x="3736" y="0"/>
              </a:cxn>
            </a:cxnLst>
            <a:rect l="0" t="0" r="r" b="b"/>
            <a:pathLst>
              <a:path w="3737" h="2273">
                <a:moveTo>
                  <a:pt x="3736" y="0"/>
                </a:moveTo>
                <a:lnTo>
                  <a:pt x="3736" y="2272"/>
                </a:lnTo>
                <a:lnTo>
                  <a:pt x="0" y="2272"/>
                </a:lnTo>
                <a:lnTo>
                  <a:pt x="0" y="1486"/>
                </a:lnTo>
                <a:lnTo>
                  <a:pt x="3736" y="0"/>
                </a:lnTo>
              </a:path>
            </a:pathLst>
          </a:custGeom>
          <a:solidFill>
            <a:schemeClr val="hlink">
              <a:alpha val="50000"/>
            </a:schemeClr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5" name="Oval 17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 flipV="1">
            <a:off x="1439863" y="1957388"/>
            <a:ext cx="5934075" cy="236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100359" name="Object 7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100359" name="Equation" r:id="rId3" imgW="495000" imgH="393480" progId="Equation.2">
              <p:embed/>
            </p:oleObj>
          </a:graphicData>
        </a:graphic>
      </p:graphicFrame>
      <p:graphicFrame>
        <p:nvGraphicFramePr>
          <p:cNvPr id="100360" name="Object 8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100360" name="Equation" r:id="rId4" imgW="507960" imgH="317160" progId="Equation.2">
              <p:embed/>
            </p:oleObj>
          </a:graphicData>
        </a:graphic>
      </p:graphicFrame>
      <p:graphicFrame>
        <p:nvGraphicFramePr>
          <p:cNvPr id="100361" name="Object 9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100361" name="Equation" r:id="rId5" imgW="342720" imgH="317160" progId="Equation.2">
              <p:embed/>
            </p:oleObj>
          </a:graphicData>
        </a:graphic>
      </p:graphicFrame>
      <p:graphicFrame>
        <p:nvGraphicFramePr>
          <p:cNvPr id="100362" name="Object 10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100362" name="Equation" r:id="rId6" imgW="330120" imgH="393480" progId="Equation.2">
              <p:embed/>
            </p:oleObj>
          </a:graphicData>
        </a:graphic>
      </p:graphicFrame>
      <p:sp>
        <p:nvSpPr>
          <p:cNvPr id="100363" name="Line 11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884363" y="1133475"/>
            <a:ext cx="70215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firm’s technology set must lie under</a:t>
            </a:r>
            <a:br>
              <a:rPr lang="en-US" sz="2800"/>
            </a:br>
            <a:r>
              <a:rPr lang="en-US" sz="2800"/>
              <a:t>both iso-profit lines</a:t>
            </a: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66" name="Freeform 14"/>
          <p:cNvSpPr>
            <a:spLocks/>
          </p:cNvSpPr>
          <p:nvPr/>
        </p:nvSpPr>
        <p:spPr bwMode="auto">
          <a:xfrm>
            <a:off x="1439863" y="1957388"/>
            <a:ext cx="5962650" cy="3608387"/>
          </a:xfrm>
          <a:custGeom>
            <a:avLst/>
            <a:gdLst/>
            <a:ahLst/>
            <a:cxnLst>
              <a:cxn ang="0">
                <a:pos x="3755" y="0"/>
              </a:cxn>
              <a:cxn ang="0">
                <a:pos x="3755" y="2272"/>
              </a:cxn>
              <a:cxn ang="0">
                <a:pos x="0" y="2272"/>
              </a:cxn>
              <a:cxn ang="0">
                <a:pos x="0" y="2079"/>
              </a:cxn>
              <a:cxn ang="0">
                <a:pos x="774" y="1172"/>
              </a:cxn>
              <a:cxn ang="0">
                <a:pos x="3755" y="0"/>
              </a:cxn>
            </a:cxnLst>
            <a:rect l="0" t="0" r="r" b="b"/>
            <a:pathLst>
              <a:path w="3756" h="2273">
                <a:moveTo>
                  <a:pt x="3755" y="0"/>
                </a:moveTo>
                <a:lnTo>
                  <a:pt x="3755" y="2272"/>
                </a:lnTo>
                <a:lnTo>
                  <a:pt x="0" y="2272"/>
                </a:lnTo>
                <a:lnTo>
                  <a:pt x="0" y="2079"/>
                </a:lnTo>
                <a:lnTo>
                  <a:pt x="774" y="1172"/>
                </a:lnTo>
                <a:lnTo>
                  <a:pt x="3755" y="0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V="1">
            <a:off x="1439863" y="1957388"/>
            <a:ext cx="5934075" cy="236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71" name="Oval 19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72" name="Oval 20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3994150" y="3478213"/>
            <a:ext cx="34242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technology set</a:t>
            </a:r>
            <a:br>
              <a:rPr lang="en-US" sz="2800"/>
            </a:br>
            <a:r>
              <a:rPr lang="en-US" sz="2800"/>
              <a:t>is somewhere</a:t>
            </a:r>
            <a:br>
              <a:rPr lang="en-US" sz="2800"/>
            </a:br>
            <a:r>
              <a:rPr lang="en-US" sz="2800"/>
              <a:t>in this intersection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Observing more choices of production plans by the firm in response to different prices for its input and its output gives more information on the location of its technology set.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2403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102407" name="Object 7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102407" name="Equation" r:id="rId3" imgW="495000" imgH="393480" progId="Equation.2">
              <p:embed/>
            </p:oleObj>
          </a:graphicData>
        </a:graphic>
      </p:graphicFrame>
      <p:graphicFrame>
        <p:nvGraphicFramePr>
          <p:cNvPr id="102408" name="Object 8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102408" name="Equation" r:id="rId4" imgW="507960" imgH="317160" progId="Equation.2">
              <p:embed/>
            </p:oleObj>
          </a:graphicData>
        </a:graphic>
      </p:graphicFrame>
      <p:graphicFrame>
        <p:nvGraphicFramePr>
          <p:cNvPr id="102409" name="Object 9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102409" name="Equation" r:id="rId5" imgW="342720" imgH="317160" progId="Equation.2">
              <p:embed/>
            </p:oleObj>
          </a:graphicData>
        </a:graphic>
      </p:graphicFrame>
      <p:graphicFrame>
        <p:nvGraphicFramePr>
          <p:cNvPr id="102410" name="Object 10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102410" name="Equation" r:id="rId6" imgW="330120" imgH="393480" progId="Equation.2">
              <p:embed/>
            </p:oleObj>
          </a:graphicData>
        </a:graphic>
      </p:graphicFrame>
      <p:sp>
        <p:nvSpPr>
          <p:cNvPr id="102411" name="Line 11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1884363" y="1133475"/>
            <a:ext cx="7027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firm’s technology set must lie under</a:t>
            </a:r>
            <a:br>
              <a:rPr lang="en-US" sz="2800"/>
            </a:br>
            <a:r>
              <a:rPr lang="en-US" sz="2800"/>
              <a:t>all the iso-profit lines</a:t>
            </a: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V="1">
            <a:off x="1439863" y="1957388"/>
            <a:ext cx="5934075" cy="236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V="1">
            <a:off x="1439863" y="2535238"/>
            <a:ext cx="6307137" cy="965200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19" name="Oval 19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20" name="Oval 20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 flipH="1">
            <a:off x="1439863" y="2879725"/>
            <a:ext cx="4083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5524500" y="2881313"/>
            <a:ext cx="0" cy="2682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23" name="Oval 23"/>
          <p:cNvSpPr>
            <a:spLocks noChangeArrowheads="1"/>
          </p:cNvSpPr>
          <p:nvPr/>
        </p:nvSpPr>
        <p:spPr bwMode="auto">
          <a:xfrm>
            <a:off x="5422900" y="2763838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2424" name="Object 24"/>
          <p:cNvGraphicFramePr>
            <a:graphicFrameLocks/>
          </p:cNvGraphicFramePr>
          <p:nvPr/>
        </p:nvGraphicFramePr>
        <p:xfrm>
          <a:off x="1014413" y="2679700"/>
          <a:ext cx="382587" cy="355600"/>
        </p:xfrm>
        <a:graphic>
          <a:graphicData uri="http://schemas.openxmlformats.org/presentationml/2006/ole">
            <p:oleObj spid="_x0000_s102424" name="Equation" r:id="rId7" imgW="419040" imgH="393480" progId="Equation.2">
              <p:embed/>
            </p:oleObj>
          </a:graphicData>
        </a:graphic>
      </p:graphicFrame>
      <p:graphicFrame>
        <p:nvGraphicFramePr>
          <p:cNvPr id="102425" name="Object 25"/>
          <p:cNvGraphicFramePr>
            <a:graphicFrameLocks/>
          </p:cNvGraphicFramePr>
          <p:nvPr/>
        </p:nvGraphicFramePr>
        <p:xfrm>
          <a:off x="5327650" y="5711825"/>
          <a:ext cx="406400" cy="292100"/>
        </p:xfrm>
        <a:graphic>
          <a:graphicData uri="http://schemas.openxmlformats.org/presentationml/2006/ole">
            <p:oleObj spid="_x0000_s102425" name="Equation" r:id="rId8" imgW="431640" imgH="317160" progId="Equation.2">
              <p:embed/>
            </p:oleObj>
          </a:graphicData>
        </a:graphic>
      </p:graphicFrame>
      <p:graphicFrame>
        <p:nvGraphicFramePr>
          <p:cNvPr id="102426" name="Object 26"/>
          <p:cNvGraphicFramePr>
            <a:graphicFrameLocks/>
          </p:cNvGraphicFramePr>
          <p:nvPr/>
        </p:nvGraphicFramePr>
        <p:xfrm>
          <a:off x="7408863" y="1741488"/>
          <a:ext cx="1146175" cy="374650"/>
        </p:xfrm>
        <a:graphic>
          <a:graphicData uri="http://schemas.openxmlformats.org/presentationml/2006/ole">
            <p:oleObj spid="_x0000_s102426" name="Equation" r:id="rId9" imgW="1168200" imgH="393480" progId="Equation.2">
              <p:embed/>
            </p:oleObj>
          </a:graphicData>
        </a:graphic>
      </p:graphicFrame>
      <p:graphicFrame>
        <p:nvGraphicFramePr>
          <p:cNvPr id="102427" name="Object 27"/>
          <p:cNvGraphicFramePr>
            <a:graphicFrameLocks/>
          </p:cNvGraphicFramePr>
          <p:nvPr/>
        </p:nvGraphicFramePr>
        <p:xfrm>
          <a:off x="7766050" y="2332038"/>
          <a:ext cx="1298575" cy="365125"/>
        </p:xfrm>
        <a:graphic>
          <a:graphicData uri="http://schemas.openxmlformats.org/presentationml/2006/ole">
            <p:oleObj spid="_x0000_s102427" name="Equation" r:id="rId10" imgW="1333440" imgH="393480" progId="Equation.2">
              <p:embed/>
            </p:oleObj>
          </a:graphicData>
        </a:graphic>
      </p:graphicFrame>
      <p:graphicFrame>
        <p:nvGraphicFramePr>
          <p:cNvPr id="102428" name="Object 28"/>
          <p:cNvGraphicFramePr>
            <a:graphicFrameLocks/>
          </p:cNvGraphicFramePr>
          <p:nvPr/>
        </p:nvGraphicFramePr>
        <p:xfrm>
          <a:off x="4105275" y="2084388"/>
          <a:ext cx="1449388" cy="355600"/>
        </p:xfrm>
        <a:graphic>
          <a:graphicData uri="http://schemas.openxmlformats.org/presentationml/2006/ole">
            <p:oleObj spid="_x0000_s102428" name="Equation" r:id="rId11" imgW="1498320" imgH="393480" progId="Equation.2">
              <p:embed/>
            </p:oleObj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103431" name="Object 7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103431" name="Equation" r:id="rId3" imgW="495000" imgH="393480" progId="Equation.2">
              <p:embed/>
            </p:oleObj>
          </a:graphicData>
        </a:graphic>
      </p:graphicFrame>
      <p:graphicFrame>
        <p:nvGraphicFramePr>
          <p:cNvPr id="103432" name="Object 8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103432" name="Equation" r:id="rId4" imgW="507960" imgH="317160" progId="Equation.2">
              <p:embed/>
            </p:oleObj>
          </a:graphicData>
        </a:graphic>
      </p:graphicFrame>
      <p:graphicFrame>
        <p:nvGraphicFramePr>
          <p:cNvPr id="103433" name="Object 9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103433" name="Equation" r:id="rId5" imgW="342720" imgH="317160" progId="Equation.2">
              <p:embed/>
            </p:oleObj>
          </a:graphicData>
        </a:graphic>
      </p:graphicFrame>
      <p:graphicFrame>
        <p:nvGraphicFramePr>
          <p:cNvPr id="103434" name="Object 10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103434" name="Equation" r:id="rId6" imgW="330120" imgH="393480" progId="Equation.2">
              <p:embed/>
            </p:oleObj>
          </a:graphicData>
        </a:graphic>
      </p:graphicFrame>
      <p:sp>
        <p:nvSpPr>
          <p:cNvPr id="103435" name="Line 11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1884363" y="1133475"/>
            <a:ext cx="7027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firm’s technology set must lie under</a:t>
            </a:r>
            <a:br>
              <a:rPr lang="en-US" sz="2800"/>
            </a:br>
            <a:r>
              <a:rPr lang="en-US" sz="2800"/>
              <a:t>all the iso-profit lines</a:t>
            </a:r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 flipH="1">
            <a:off x="1439863" y="2879725"/>
            <a:ext cx="4083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3439" name="Object 15"/>
          <p:cNvGraphicFramePr>
            <a:graphicFrameLocks/>
          </p:cNvGraphicFramePr>
          <p:nvPr/>
        </p:nvGraphicFramePr>
        <p:xfrm>
          <a:off x="1014413" y="2679700"/>
          <a:ext cx="382587" cy="355600"/>
        </p:xfrm>
        <a:graphic>
          <a:graphicData uri="http://schemas.openxmlformats.org/presentationml/2006/ole">
            <p:oleObj spid="_x0000_s103439" name="Equation" r:id="rId7" imgW="419040" imgH="393480" progId="Equation.2">
              <p:embed/>
            </p:oleObj>
          </a:graphicData>
        </a:graphic>
      </p:graphicFrame>
      <p:graphicFrame>
        <p:nvGraphicFramePr>
          <p:cNvPr id="103440" name="Object 16"/>
          <p:cNvGraphicFramePr>
            <a:graphicFrameLocks/>
          </p:cNvGraphicFramePr>
          <p:nvPr/>
        </p:nvGraphicFramePr>
        <p:xfrm>
          <a:off x="5327650" y="5711825"/>
          <a:ext cx="406400" cy="292100"/>
        </p:xfrm>
        <a:graphic>
          <a:graphicData uri="http://schemas.openxmlformats.org/presentationml/2006/ole">
            <p:oleObj spid="_x0000_s103440" name="Equation" r:id="rId8" imgW="431640" imgH="317160" progId="Equation.2">
              <p:embed/>
            </p:oleObj>
          </a:graphicData>
        </a:graphic>
      </p:graphicFrame>
      <p:graphicFrame>
        <p:nvGraphicFramePr>
          <p:cNvPr id="103441" name="Object 17"/>
          <p:cNvGraphicFramePr>
            <a:graphicFrameLocks/>
          </p:cNvGraphicFramePr>
          <p:nvPr/>
        </p:nvGraphicFramePr>
        <p:xfrm>
          <a:off x="7408863" y="1741488"/>
          <a:ext cx="1146175" cy="374650"/>
        </p:xfrm>
        <a:graphic>
          <a:graphicData uri="http://schemas.openxmlformats.org/presentationml/2006/ole">
            <p:oleObj spid="_x0000_s103441" name="Equation" r:id="rId9" imgW="1168200" imgH="393480" progId="Equation.2">
              <p:embed/>
            </p:oleObj>
          </a:graphicData>
        </a:graphic>
      </p:graphicFrame>
      <p:graphicFrame>
        <p:nvGraphicFramePr>
          <p:cNvPr id="103442" name="Object 18"/>
          <p:cNvGraphicFramePr>
            <a:graphicFrameLocks/>
          </p:cNvGraphicFramePr>
          <p:nvPr/>
        </p:nvGraphicFramePr>
        <p:xfrm>
          <a:off x="7766050" y="2332038"/>
          <a:ext cx="1298575" cy="365125"/>
        </p:xfrm>
        <a:graphic>
          <a:graphicData uri="http://schemas.openxmlformats.org/presentationml/2006/ole">
            <p:oleObj spid="_x0000_s103442" name="Equation" r:id="rId10" imgW="1333440" imgH="393480" progId="Equation.2">
              <p:embed/>
            </p:oleObj>
          </a:graphicData>
        </a:graphic>
      </p:graphicFrame>
      <p:graphicFrame>
        <p:nvGraphicFramePr>
          <p:cNvPr id="103443" name="Object 19"/>
          <p:cNvGraphicFramePr>
            <a:graphicFrameLocks/>
          </p:cNvGraphicFramePr>
          <p:nvPr/>
        </p:nvGraphicFramePr>
        <p:xfrm>
          <a:off x="4105275" y="2084388"/>
          <a:ext cx="1449388" cy="355600"/>
        </p:xfrm>
        <a:graphic>
          <a:graphicData uri="http://schemas.openxmlformats.org/presentationml/2006/ole">
            <p:oleObj spid="_x0000_s103443" name="Equation" r:id="rId11" imgW="1498320" imgH="393480" progId="Equation.2">
              <p:embed/>
            </p:oleObj>
          </a:graphicData>
        </a:graphic>
      </p:graphicFrame>
      <p:sp>
        <p:nvSpPr>
          <p:cNvPr id="103444" name="Freeform 20"/>
          <p:cNvSpPr>
            <a:spLocks/>
          </p:cNvSpPr>
          <p:nvPr/>
        </p:nvSpPr>
        <p:spPr bwMode="auto">
          <a:xfrm>
            <a:off x="1439863" y="2606675"/>
            <a:ext cx="5846762" cy="2959100"/>
          </a:xfrm>
          <a:custGeom>
            <a:avLst/>
            <a:gdLst/>
            <a:ahLst/>
            <a:cxnLst>
              <a:cxn ang="0">
                <a:pos x="3682" y="0"/>
              </a:cxn>
              <a:cxn ang="0">
                <a:pos x="3682" y="1863"/>
              </a:cxn>
              <a:cxn ang="0">
                <a:pos x="0" y="1863"/>
              </a:cxn>
              <a:cxn ang="0">
                <a:pos x="0" y="1672"/>
              </a:cxn>
              <a:cxn ang="0">
                <a:pos x="764" y="763"/>
              </a:cxn>
              <a:cxn ang="0">
                <a:pos x="2109" y="245"/>
              </a:cxn>
              <a:cxn ang="0">
                <a:pos x="3682" y="0"/>
              </a:cxn>
            </a:cxnLst>
            <a:rect l="0" t="0" r="r" b="b"/>
            <a:pathLst>
              <a:path w="3683" h="1864">
                <a:moveTo>
                  <a:pt x="3682" y="0"/>
                </a:moveTo>
                <a:lnTo>
                  <a:pt x="3682" y="1863"/>
                </a:lnTo>
                <a:lnTo>
                  <a:pt x="0" y="1863"/>
                </a:lnTo>
                <a:lnTo>
                  <a:pt x="0" y="1672"/>
                </a:lnTo>
                <a:lnTo>
                  <a:pt x="764" y="763"/>
                </a:lnTo>
                <a:lnTo>
                  <a:pt x="2109" y="245"/>
                </a:lnTo>
                <a:lnTo>
                  <a:pt x="3682" y="0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3445" name="Line 21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 flipV="1">
            <a:off x="1439863" y="1957388"/>
            <a:ext cx="5934075" cy="236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47" name="Line 23"/>
          <p:cNvSpPr>
            <a:spLocks noChangeShapeType="1"/>
          </p:cNvSpPr>
          <p:nvPr/>
        </p:nvSpPr>
        <p:spPr bwMode="auto">
          <a:xfrm flipV="1">
            <a:off x="1439863" y="2535238"/>
            <a:ext cx="6307137" cy="965200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49" name="Line 25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>
            <a:off x="5524500" y="2881313"/>
            <a:ext cx="0" cy="2682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51" name="Oval 27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52" name="Oval 28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53" name="Oval 29"/>
          <p:cNvSpPr>
            <a:spLocks noChangeArrowheads="1"/>
          </p:cNvSpPr>
          <p:nvPr/>
        </p:nvSpPr>
        <p:spPr bwMode="auto">
          <a:xfrm>
            <a:off x="5422900" y="2763838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Revealed Profitability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7756525" y="5576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955675" y="12287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graphicFrame>
        <p:nvGraphicFramePr>
          <p:cNvPr id="104455" name="Object 7"/>
          <p:cNvGraphicFramePr>
            <a:graphicFrameLocks/>
          </p:cNvGraphicFramePr>
          <p:nvPr/>
        </p:nvGraphicFramePr>
        <p:xfrm>
          <a:off x="938213" y="4410075"/>
          <a:ext cx="441325" cy="346075"/>
        </p:xfrm>
        <a:graphic>
          <a:graphicData uri="http://schemas.openxmlformats.org/presentationml/2006/ole">
            <p:oleObj spid="_x0000_s104455" name="Equation" r:id="rId3" imgW="495000" imgH="393480" progId="Equation.2">
              <p:embed/>
            </p:oleObj>
          </a:graphicData>
        </a:graphic>
      </p:graphicFrame>
      <p:graphicFrame>
        <p:nvGraphicFramePr>
          <p:cNvPr id="104456" name="Object 8"/>
          <p:cNvGraphicFramePr>
            <a:graphicFrameLocks/>
          </p:cNvGraphicFramePr>
          <p:nvPr/>
        </p:nvGraphicFramePr>
        <p:xfrm>
          <a:off x="1731963" y="5711825"/>
          <a:ext cx="469900" cy="282575"/>
        </p:xfrm>
        <a:graphic>
          <a:graphicData uri="http://schemas.openxmlformats.org/presentationml/2006/ole">
            <p:oleObj spid="_x0000_s104456" name="Equation" r:id="rId4" imgW="507960" imgH="317160" progId="Equation.2">
              <p:embed/>
            </p:oleObj>
          </a:graphicData>
        </a:graphic>
      </p:graphicFrame>
      <p:graphicFrame>
        <p:nvGraphicFramePr>
          <p:cNvPr id="104457" name="Object 9"/>
          <p:cNvGraphicFramePr>
            <a:graphicFrameLocks/>
          </p:cNvGraphicFramePr>
          <p:nvPr/>
        </p:nvGraphicFramePr>
        <p:xfrm>
          <a:off x="3840163" y="5711825"/>
          <a:ext cx="330200" cy="301625"/>
        </p:xfrm>
        <a:graphic>
          <a:graphicData uri="http://schemas.openxmlformats.org/presentationml/2006/ole">
            <p:oleObj spid="_x0000_s104457" name="Equation" r:id="rId5" imgW="342720" imgH="317160" progId="Equation.2">
              <p:embed/>
            </p:oleObj>
          </a:graphicData>
        </a:graphic>
      </p:graphicFrame>
      <p:graphicFrame>
        <p:nvGraphicFramePr>
          <p:cNvPr id="104458" name="Object 10"/>
          <p:cNvGraphicFramePr>
            <a:graphicFrameLocks/>
          </p:cNvGraphicFramePr>
          <p:nvPr/>
        </p:nvGraphicFramePr>
        <p:xfrm>
          <a:off x="1012825" y="3079750"/>
          <a:ext cx="307975" cy="365125"/>
        </p:xfrm>
        <a:graphic>
          <a:graphicData uri="http://schemas.openxmlformats.org/presentationml/2006/ole">
            <p:oleObj spid="_x0000_s104458" name="Equation" r:id="rId6" imgW="330120" imgH="393480" progId="Equation.2">
              <p:embed/>
            </p:oleObj>
          </a:graphicData>
        </a:graphic>
      </p:graphicFrame>
      <p:sp>
        <p:nvSpPr>
          <p:cNvPr id="104459" name="Line 11"/>
          <p:cNvSpPr>
            <a:spLocks noChangeShapeType="1"/>
          </p:cNvSpPr>
          <p:nvPr/>
        </p:nvSpPr>
        <p:spPr bwMode="auto">
          <a:xfrm flipH="1">
            <a:off x="1439863" y="3298825"/>
            <a:ext cx="25685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1884363" y="1133475"/>
            <a:ext cx="7027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The firm’s technology set must lie under</a:t>
            </a:r>
            <a:br>
              <a:rPr lang="en-US" sz="2800"/>
            </a:br>
            <a:r>
              <a:rPr lang="en-US" sz="2800"/>
              <a:t>all the iso-profit lines</a:t>
            </a: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 flipH="1">
            <a:off x="1439863" y="4641850"/>
            <a:ext cx="534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 flipH="1">
            <a:off x="1439863" y="2879725"/>
            <a:ext cx="4083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4463" name="Object 15"/>
          <p:cNvGraphicFramePr>
            <a:graphicFrameLocks/>
          </p:cNvGraphicFramePr>
          <p:nvPr/>
        </p:nvGraphicFramePr>
        <p:xfrm>
          <a:off x="1014413" y="2679700"/>
          <a:ext cx="382587" cy="355600"/>
        </p:xfrm>
        <a:graphic>
          <a:graphicData uri="http://schemas.openxmlformats.org/presentationml/2006/ole">
            <p:oleObj spid="_x0000_s104463" name="Equation" r:id="rId7" imgW="419040" imgH="393480" progId="Equation.2">
              <p:embed/>
            </p:oleObj>
          </a:graphicData>
        </a:graphic>
      </p:graphicFrame>
      <p:graphicFrame>
        <p:nvGraphicFramePr>
          <p:cNvPr id="104464" name="Object 16"/>
          <p:cNvGraphicFramePr>
            <a:graphicFrameLocks/>
          </p:cNvGraphicFramePr>
          <p:nvPr/>
        </p:nvGraphicFramePr>
        <p:xfrm>
          <a:off x="5327650" y="5711825"/>
          <a:ext cx="406400" cy="292100"/>
        </p:xfrm>
        <a:graphic>
          <a:graphicData uri="http://schemas.openxmlformats.org/presentationml/2006/ole">
            <p:oleObj spid="_x0000_s104464" name="Equation" r:id="rId8" imgW="431640" imgH="317160" progId="Equation.2">
              <p:embed/>
            </p:oleObj>
          </a:graphicData>
        </a:graphic>
      </p:graphicFrame>
      <p:graphicFrame>
        <p:nvGraphicFramePr>
          <p:cNvPr id="104465" name="Object 17"/>
          <p:cNvGraphicFramePr>
            <a:graphicFrameLocks/>
          </p:cNvGraphicFramePr>
          <p:nvPr/>
        </p:nvGraphicFramePr>
        <p:xfrm>
          <a:off x="7408863" y="1741488"/>
          <a:ext cx="1146175" cy="374650"/>
        </p:xfrm>
        <a:graphic>
          <a:graphicData uri="http://schemas.openxmlformats.org/presentationml/2006/ole">
            <p:oleObj spid="_x0000_s104465" name="Equation" r:id="rId9" imgW="1168200" imgH="393480" progId="Equation.2">
              <p:embed/>
            </p:oleObj>
          </a:graphicData>
        </a:graphic>
      </p:graphicFrame>
      <p:graphicFrame>
        <p:nvGraphicFramePr>
          <p:cNvPr id="104466" name="Object 18"/>
          <p:cNvGraphicFramePr>
            <a:graphicFrameLocks/>
          </p:cNvGraphicFramePr>
          <p:nvPr/>
        </p:nvGraphicFramePr>
        <p:xfrm>
          <a:off x="7766050" y="2332038"/>
          <a:ext cx="1298575" cy="365125"/>
        </p:xfrm>
        <a:graphic>
          <a:graphicData uri="http://schemas.openxmlformats.org/presentationml/2006/ole">
            <p:oleObj spid="_x0000_s104466" name="Equation" r:id="rId10" imgW="1333440" imgH="393480" progId="Equation.2">
              <p:embed/>
            </p:oleObj>
          </a:graphicData>
        </a:graphic>
      </p:graphicFrame>
      <p:graphicFrame>
        <p:nvGraphicFramePr>
          <p:cNvPr id="104467" name="Object 19"/>
          <p:cNvGraphicFramePr>
            <a:graphicFrameLocks/>
          </p:cNvGraphicFramePr>
          <p:nvPr/>
        </p:nvGraphicFramePr>
        <p:xfrm>
          <a:off x="4105275" y="2084388"/>
          <a:ext cx="1449388" cy="355600"/>
        </p:xfrm>
        <a:graphic>
          <a:graphicData uri="http://schemas.openxmlformats.org/presentationml/2006/ole">
            <p:oleObj spid="_x0000_s104467" name="Equation" r:id="rId11" imgW="1498320" imgH="393480" progId="Equation.2">
              <p:embed/>
            </p:oleObj>
          </a:graphicData>
        </a:graphic>
      </p:graphicFrame>
      <p:sp>
        <p:nvSpPr>
          <p:cNvPr id="104468" name="Freeform 20"/>
          <p:cNvSpPr>
            <a:spLocks/>
          </p:cNvSpPr>
          <p:nvPr/>
        </p:nvSpPr>
        <p:spPr bwMode="auto">
          <a:xfrm>
            <a:off x="1439863" y="2606675"/>
            <a:ext cx="5846762" cy="2959100"/>
          </a:xfrm>
          <a:custGeom>
            <a:avLst/>
            <a:gdLst/>
            <a:ahLst/>
            <a:cxnLst>
              <a:cxn ang="0">
                <a:pos x="3682" y="0"/>
              </a:cxn>
              <a:cxn ang="0">
                <a:pos x="3682" y="1863"/>
              </a:cxn>
              <a:cxn ang="0">
                <a:pos x="0" y="1863"/>
              </a:cxn>
              <a:cxn ang="0">
                <a:pos x="0" y="1672"/>
              </a:cxn>
              <a:cxn ang="0">
                <a:pos x="764" y="763"/>
              </a:cxn>
              <a:cxn ang="0">
                <a:pos x="2109" y="245"/>
              </a:cxn>
              <a:cxn ang="0">
                <a:pos x="3682" y="0"/>
              </a:cxn>
            </a:cxnLst>
            <a:rect l="0" t="0" r="r" b="b"/>
            <a:pathLst>
              <a:path w="3683" h="1864">
                <a:moveTo>
                  <a:pt x="3682" y="0"/>
                </a:moveTo>
                <a:lnTo>
                  <a:pt x="3682" y="1863"/>
                </a:lnTo>
                <a:lnTo>
                  <a:pt x="0" y="1863"/>
                </a:lnTo>
                <a:lnTo>
                  <a:pt x="0" y="1672"/>
                </a:lnTo>
                <a:lnTo>
                  <a:pt x="764" y="763"/>
                </a:lnTo>
                <a:lnTo>
                  <a:pt x="2109" y="245"/>
                </a:lnTo>
                <a:lnTo>
                  <a:pt x="3682" y="0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V="1">
            <a:off x="1439863" y="1951038"/>
            <a:ext cx="2814637" cy="33099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V="1">
            <a:off x="1439863" y="1957388"/>
            <a:ext cx="5934075" cy="236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1439863" y="2535238"/>
            <a:ext cx="6307137" cy="965200"/>
          </a:xfrm>
          <a:prstGeom prst="line">
            <a:avLst/>
          </a:prstGeom>
          <a:noFill/>
          <a:ln w="25400">
            <a:solidFill>
              <a:srgbClr val="5AFF2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4008438" y="3298825"/>
            <a:ext cx="0" cy="2265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>
            <a:off x="1963738" y="4640263"/>
            <a:ext cx="0" cy="923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5524500" y="2881313"/>
            <a:ext cx="0" cy="2682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5" name="Arc 27"/>
          <p:cNvSpPr>
            <a:spLocks/>
          </p:cNvSpPr>
          <p:nvPr/>
        </p:nvSpPr>
        <p:spPr bwMode="auto">
          <a:xfrm rot="10500000">
            <a:off x="1374775" y="3009900"/>
            <a:ext cx="5140325" cy="31734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38 w 20738"/>
              <a:gd name="T1" fmla="*/ 6041 h 21600"/>
              <a:gd name="T2" fmla="*/ 0 w 20738"/>
              <a:gd name="T3" fmla="*/ 21600 h 21600"/>
              <a:gd name="T4" fmla="*/ 0 w 2073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38" h="21600" fill="none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</a:path>
              <a:path w="20738" h="21600" stroke="0" extrusionOk="0">
                <a:moveTo>
                  <a:pt x="20738" y="6041"/>
                </a:moveTo>
                <a:cubicBezTo>
                  <a:pt x="18052" y="15260"/>
                  <a:pt x="960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4476" name="Object 28"/>
          <p:cNvGraphicFramePr>
            <a:graphicFrameLocks/>
          </p:cNvGraphicFramePr>
          <p:nvPr/>
        </p:nvGraphicFramePr>
        <p:xfrm>
          <a:off x="5881688" y="2919413"/>
          <a:ext cx="1331912" cy="409575"/>
        </p:xfrm>
        <a:graphic>
          <a:graphicData uri="http://schemas.openxmlformats.org/presentationml/2006/ole">
            <p:oleObj spid="_x0000_s104476" name="Equation" r:id="rId12" imgW="1231560" imgH="393480" progId="Equation.2">
              <p:embed/>
            </p:oleObj>
          </a:graphicData>
        </a:graphic>
      </p:graphicFrame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3906838" y="31829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8" name="Oval 30"/>
          <p:cNvSpPr>
            <a:spLocks noChangeArrowheads="1"/>
          </p:cNvSpPr>
          <p:nvPr/>
        </p:nvSpPr>
        <p:spPr bwMode="auto">
          <a:xfrm>
            <a:off x="1860550" y="452437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79" name="Oval 31"/>
          <p:cNvSpPr>
            <a:spLocks noChangeArrowheads="1"/>
          </p:cNvSpPr>
          <p:nvPr/>
        </p:nvSpPr>
        <p:spPr bwMode="auto">
          <a:xfrm>
            <a:off x="5422900" y="2763838"/>
            <a:ext cx="215900" cy="215900"/>
          </a:xfrm>
          <a:prstGeom prst="ellipse">
            <a:avLst/>
          </a:prstGeom>
          <a:solidFill>
            <a:srgbClr val="5AFF2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>
            <a:off x="1447800" y="1309688"/>
            <a:ext cx="0" cy="425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14478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1154</TotalTime>
  <Words>1858</Words>
  <Application>Microsoft Office PowerPoint</Application>
  <PresentationFormat>Ekran Gösterisi (4:3)</PresentationFormat>
  <Paragraphs>405</Paragraphs>
  <Slides>105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105</vt:i4>
      </vt:variant>
    </vt:vector>
  </HeadingPairs>
  <TitlesOfParts>
    <vt:vector size="107" baseType="lpstr">
      <vt:lpstr>Lines On Blue</vt:lpstr>
      <vt:lpstr>Equation</vt:lpstr>
      <vt:lpstr>Chapter Nineteen</vt:lpstr>
      <vt:lpstr>Economic Profit</vt:lpstr>
      <vt:lpstr>The Competitive Firm</vt:lpstr>
      <vt:lpstr>Economic Profit</vt:lpstr>
      <vt:lpstr>Economic Profit</vt:lpstr>
      <vt:lpstr>Economic Profit</vt:lpstr>
      <vt:lpstr>Economic Profit</vt:lpstr>
      <vt:lpstr>Economic Profit</vt:lpstr>
      <vt:lpstr>Economic Profit</vt:lpstr>
      <vt:lpstr>Short-Run Iso-Profit Lines</vt:lpstr>
      <vt:lpstr>Short-Run Iso-Profit Lines</vt:lpstr>
      <vt:lpstr>Short-Run Iso-Profit Lines</vt:lpstr>
      <vt:lpstr>Short-Run Iso-Profit Lines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</vt:lpstr>
      <vt:lpstr>Short-Run Profit-Maximization; A Cobb-Douglas Example</vt:lpstr>
      <vt:lpstr>Short-Run Profit-Maximization; A Cobb-Douglas Example</vt:lpstr>
      <vt:lpstr>Short-Run Profit-Maximization; A Cobb-Douglas Example</vt:lpstr>
      <vt:lpstr>Short-Run Profit-Maximization; A Cobb-Douglas Example</vt:lpstr>
      <vt:lpstr>Short-Run Profit-Maximization; A Cobb-Douglas Example</vt:lpstr>
      <vt:lpstr>Short-Run Profit-Maximization; A Cobb-Douglas Example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Comparative Statics of Short-Run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Long-Run Profit-Maximization</vt:lpstr>
      <vt:lpstr>Returns-to-Scale and Profit-Maximization</vt:lpstr>
      <vt:lpstr>Returns-to Scale and Profit-Maximization</vt:lpstr>
      <vt:lpstr>Returns-to-Scale and Profit-Maximization</vt:lpstr>
      <vt:lpstr>Returns-to Scale and Profit-Maximization</vt:lpstr>
      <vt:lpstr>Returns-to-Scale and Profit-Maximization</vt:lpstr>
      <vt:lpstr>Returns-to-Scale and Profit-Maximization</vt:lpstr>
      <vt:lpstr>Returns-to Scale and Profit-Maximization</vt:lpstr>
      <vt:lpstr>Returns-to Scale and Profit-Maximization</vt:lpstr>
      <vt:lpstr>Returns-to Scale and Profit-Maximization</vt:lpstr>
      <vt:lpstr>Returns-to Scale and Profit-Maximization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  <vt:lpstr>Revealed Profitability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Eighteen</dc:title>
  <dc:creator>LSA Media Services, PC-69</dc:creator>
  <cp:lastModifiedBy>user</cp:lastModifiedBy>
  <cp:revision>52</cp:revision>
  <dcterms:created xsi:type="dcterms:W3CDTF">1997-01-28T15:25:40Z</dcterms:created>
  <dcterms:modified xsi:type="dcterms:W3CDTF">2014-07-01T14:25:42Z</dcterms:modified>
</cp:coreProperties>
</file>