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7" r:id="rId11"/>
    <p:sldId id="270" r:id="rId12"/>
    <p:sldId id="263" r:id="rId13"/>
    <p:sldId id="264" r:id="rId14"/>
    <p:sldId id="265" r:id="rId15"/>
    <p:sldId id="266" r:id="rId16"/>
    <p:sldId id="271" r:id="rId17"/>
    <p:sldId id="272" r:id="rId18"/>
    <p:sldId id="273" r:id="rId19"/>
    <p:sldId id="331" r:id="rId20"/>
    <p:sldId id="274" r:id="rId21"/>
    <p:sldId id="275" r:id="rId22"/>
    <p:sldId id="276" r:id="rId23"/>
    <p:sldId id="277" r:id="rId24"/>
    <p:sldId id="278" r:id="rId25"/>
    <p:sldId id="332" r:id="rId26"/>
    <p:sldId id="333" r:id="rId27"/>
    <p:sldId id="334" r:id="rId28"/>
    <p:sldId id="335" r:id="rId29"/>
    <p:sldId id="336" r:id="rId30"/>
    <p:sldId id="341" r:id="rId31"/>
    <p:sldId id="340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301" r:id="rId41"/>
    <p:sldId id="291" r:id="rId42"/>
    <p:sldId id="293" r:id="rId43"/>
    <p:sldId id="294" r:id="rId44"/>
    <p:sldId id="295" r:id="rId45"/>
    <p:sldId id="297" r:id="rId46"/>
    <p:sldId id="299" r:id="rId47"/>
    <p:sldId id="298" r:id="rId48"/>
    <p:sldId id="300" r:id="rId49"/>
    <p:sldId id="302" r:id="rId50"/>
    <p:sldId id="303" r:id="rId51"/>
    <p:sldId id="304" r:id="rId52"/>
    <p:sldId id="305" r:id="rId53"/>
    <p:sldId id="306" r:id="rId54"/>
    <p:sldId id="322" r:id="rId55"/>
    <p:sldId id="323" r:id="rId56"/>
    <p:sldId id="324" r:id="rId57"/>
    <p:sldId id="310" r:id="rId58"/>
    <p:sldId id="316" r:id="rId59"/>
    <p:sldId id="313" r:id="rId60"/>
    <p:sldId id="314" r:id="rId61"/>
    <p:sldId id="315" r:id="rId62"/>
    <p:sldId id="317" r:id="rId63"/>
    <p:sldId id="318" r:id="rId64"/>
    <p:sldId id="320" r:id="rId65"/>
    <p:sldId id="319" r:id="rId66"/>
    <p:sldId id="321" r:id="rId67"/>
    <p:sldId id="325" r:id="rId68"/>
    <p:sldId id="326" r:id="rId69"/>
    <p:sldId id="327" r:id="rId70"/>
    <p:sldId id="328" r:id="rId71"/>
    <p:sldId id="329" r:id="rId72"/>
    <p:sldId id="330" r:id="rId7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-1020" y="-96"/>
      </p:cViewPr>
      <p:guideLst>
        <p:guide orient="horz" pos="2784"/>
        <p:guide pos="1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1.wmf"/><Relationship Id="rId1" Type="http://schemas.openxmlformats.org/officeDocument/2006/relationships/image" Target="../media/image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Relationship Id="rId4" Type="http://schemas.openxmlformats.org/officeDocument/2006/relationships/image" Target="../media/image2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Relationship Id="rId4" Type="http://schemas.openxmlformats.org/officeDocument/2006/relationships/image" Target="../media/image20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4.wmf"/><Relationship Id="rId4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760663"/>
            <a:ext cx="9151938" cy="4113212"/>
            <a:chOff x="0" y="1739"/>
            <a:chExt cx="5765" cy="2591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4101" name="Group 5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4102" name="Freeform 6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03" name="Freeform 7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04" name="Freeform 8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05" name="Freeform 9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06" name="Freeform 10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07" name="Freeform 11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08" name="Freeform 12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09" name="Freeform 13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10" name="Freeform 14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11" name="Freeform 15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12" name="Freeform 16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13" name="Freeform 17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4114" name="Freeform 18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361" y="0"/>
                    </a:cxn>
                    <a:cxn ang="0">
                      <a:pos x="361" y="122"/>
                    </a:cxn>
                    <a:cxn ang="0">
                      <a:pos x="96" y="50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4115" name="Freeform 19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" y="0"/>
                </a:cxn>
                <a:cxn ang="0">
                  <a:pos x="0" y="912"/>
                </a:cxn>
                <a:cxn ang="0">
                  <a:pos x="0" y="0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11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A1E113-7B3A-4A85-9B83-7AE6DF6D3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298A6-9352-4634-9043-03FA389D9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8E111-6AD5-4967-9A87-1DDAA458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83B70-2F43-4345-B009-4C943AC04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F4876-CAC3-4E7D-B730-B7BC900E3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8455A-D434-4AB8-95C9-2D2D0B086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67DEE-126B-4648-AC9A-18BC73361B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359F-AD79-4024-A78B-8F86C600B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77D0B-07CC-4EF0-A6F0-DB5DE763E4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30B65-71F4-4225-B057-9BD2476F0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D89E1-D3FF-4E66-963F-97105E34F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5797550"/>
            <a:ext cx="9167813" cy="1076325"/>
            <a:chOff x="0" y="3652"/>
            <a:chExt cx="5775" cy="67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3077" name="Freeform 5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78" name="Freeform 6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79" name="Freeform 7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0" name="Freeform 8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1" name="Freeform 9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2" name="Freeform 10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3" name="Freeform 11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4" name="Freeform 12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5" name="Freeform 13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6" name="Freeform 14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7" name="Freeform 15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8" name="Freeform 16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3089" name="Freeform 17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1" y="0"/>
                  </a:cxn>
                  <a:cxn ang="0">
                    <a:pos x="361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30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1B8D472-DB01-49AA-90D3-CDF87683C55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53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55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59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61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7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Twelve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/>
              <a:t>Uncertainty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Without insurance,</a:t>
            </a:r>
          </a:p>
          <a:p>
            <a:r>
              <a:rPr lang="en-US"/>
              <a:t>C</a:t>
            </a:r>
            <a:r>
              <a:rPr lang="en-US" baseline="-25000"/>
              <a:t>a</a:t>
            </a:r>
            <a:r>
              <a:rPr lang="en-US"/>
              <a:t> = m - L</a:t>
            </a:r>
          </a:p>
          <a:p>
            <a:r>
              <a:rPr lang="en-US"/>
              <a:t>C</a:t>
            </a:r>
            <a:r>
              <a:rPr lang="en-US" baseline="-25000"/>
              <a:t>na</a:t>
            </a:r>
            <a:r>
              <a:rPr lang="en-US"/>
              <a:t> = 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8435" name="Line 1027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36" name="Line 1028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37" name="Text Box 1029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18438" name="Text Box 1030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18439" name="Line 1031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0" name="Line 1032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1" name="Oval 1033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2" name="Text Box 1034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18444" name="Text Box 1036"/>
          <p:cNvSpPr txBox="1">
            <a:spLocks noChangeArrowheads="1"/>
          </p:cNvSpPr>
          <p:nvPr/>
        </p:nvSpPr>
        <p:spPr bwMode="auto">
          <a:xfrm>
            <a:off x="1905000" y="2438400"/>
            <a:ext cx="3787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The endowment bundle.</a:t>
            </a:r>
          </a:p>
        </p:txBody>
      </p:sp>
      <p:graphicFrame>
        <p:nvGraphicFramePr>
          <p:cNvPr id="92160" name="Object 1024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92160" name="Equation" r:id="rId3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Buy $K of accident insurance.</a:t>
            </a:r>
          </a:p>
          <a:p>
            <a:r>
              <a:rPr lang="en-US"/>
              <a:t>C</a:t>
            </a:r>
            <a:r>
              <a:rPr lang="en-US" baseline="-25000"/>
              <a:t>na</a:t>
            </a:r>
            <a:r>
              <a:rPr lang="en-US"/>
              <a:t> = m - </a:t>
            </a:r>
            <a:r>
              <a:rPr lang="en-US">
                <a:sym typeface="Symbol" pitchFamily="18" charset="2"/>
              </a:rPr>
              <a:t>K.</a:t>
            </a:r>
          </a:p>
          <a:p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= m - L - K + K = m - L + (1- )K.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Buy $K of accident insurance.</a:t>
            </a:r>
          </a:p>
          <a:p>
            <a:r>
              <a:rPr lang="en-US"/>
              <a:t>C</a:t>
            </a:r>
            <a:r>
              <a:rPr lang="en-US" baseline="-25000"/>
              <a:t>na</a:t>
            </a:r>
            <a:r>
              <a:rPr lang="en-US"/>
              <a:t> = m - </a:t>
            </a:r>
            <a:r>
              <a:rPr lang="en-US">
                <a:sym typeface="Symbol" pitchFamily="18" charset="2"/>
              </a:rPr>
              <a:t>K.</a:t>
            </a:r>
          </a:p>
          <a:p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= m - L - K + K = m - L + (1- )K.</a:t>
            </a:r>
          </a:p>
          <a:p>
            <a:r>
              <a:rPr lang="en-US">
                <a:sym typeface="Symbol" pitchFamily="18" charset="2"/>
              </a:rPr>
              <a:t>So K = (C</a:t>
            </a:r>
            <a:r>
              <a:rPr lang="en-US" baseline="-25000">
                <a:sym typeface="Symbol" pitchFamily="18" charset="2"/>
              </a:rPr>
              <a:t>a </a:t>
            </a:r>
            <a:r>
              <a:rPr lang="en-US">
                <a:sym typeface="Symbol" pitchFamily="18" charset="2"/>
              </a:rPr>
              <a:t>- m + L)/(1- )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Buy $K of accident insurance.</a:t>
            </a:r>
          </a:p>
          <a:p>
            <a:r>
              <a:rPr lang="en-US"/>
              <a:t>C</a:t>
            </a:r>
            <a:r>
              <a:rPr lang="en-US" baseline="-25000"/>
              <a:t>na</a:t>
            </a:r>
            <a:r>
              <a:rPr lang="en-US"/>
              <a:t> = m - </a:t>
            </a:r>
            <a:r>
              <a:rPr lang="en-US">
                <a:sym typeface="Symbol" pitchFamily="18" charset="2"/>
              </a:rPr>
              <a:t>K.</a:t>
            </a:r>
          </a:p>
          <a:p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= m - L - K + K = m - L + (1- )K.</a:t>
            </a:r>
          </a:p>
          <a:p>
            <a:r>
              <a:rPr lang="en-US">
                <a:sym typeface="Symbol" pitchFamily="18" charset="2"/>
              </a:rPr>
              <a:t>So K = (C</a:t>
            </a:r>
            <a:r>
              <a:rPr lang="en-US" baseline="-25000">
                <a:sym typeface="Symbol" pitchFamily="18" charset="2"/>
              </a:rPr>
              <a:t>a </a:t>
            </a:r>
            <a:r>
              <a:rPr lang="en-US">
                <a:sym typeface="Symbol" pitchFamily="18" charset="2"/>
              </a:rPr>
              <a:t>- m + L)/(1- )</a:t>
            </a:r>
          </a:p>
          <a:p>
            <a:r>
              <a:rPr lang="en-US">
                <a:sym typeface="Symbol" pitchFamily="18" charset="2"/>
              </a:rPr>
              <a:t>And C</a:t>
            </a:r>
            <a:r>
              <a:rPr lang="en-US" baseline="-25000">
                <a:sym typeface="Symbol" pitchFamily="18" charset="2"/>
              </a:rPr>
              <a:t>na</a:t>
            </a:r>
            <a:r>
              <a:rPr lang="en-US">
                <a:sym typeface="Symbol" pitchFamily="18" charset="2"/>
              </a:rPr>
              <a:t> = m -  (C</a:t>
            </a:r>
            <a:r>
              <a:rPr lang="en-US" baseline="-25000">
                <a:sym typeface="Symbol" pitchFamily="18" charset="2"/>
              </a:rPr>
              <a:t>a </a:t>
            </a:r>
            <a:r>
              <a:rPr lang="en-US">
                <a:sym typeface="Symbol" pitchFamily="18" charset="2"/>
              </a:rPr>
              <a:t>- m + L)/(1- )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644650" y="3505200"/>
            <a:ext cx="5334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133600" y="2743200"/>
            <a:ext cx="762000" cy="838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Buy $K of accident insurance.</a:t>
            </a:r>
          </a:p>
          <a:p>
            <a:r>
              <a:rPr lang="en-US"/>
              <a:t>C</a:t>
            </a:r>
            <a:r>
              <a:rPr lang="en-US" baseline="-25000"/>
              <a:t>na</a:t>
            </a:r>
            <a:r>
              <a:rPr lang="en-US"/>
              <a:t> = m - </a:t>
            </a:r>
            <a:r>
              <a:rPr lang="en-US">
                <a:sym typeface="Symbol" pitchFamily="18" charset="2"/>
              </a:rPr>
              <a:t>K.</a:t>
            </a:r>
          </a:p>
          <a:p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= m - L - K + K = m - L + (1- )K.</a:t>
            </a:r>
          </a:p>
          <a:p>
            <a:r>
              <a:rPr lang="en-US">
                <a:sym typeface="Symbol" pitchFamily="18" charset="2"/>
              </a:rPr>
              <a:t>So K = (C</a:t>
            </a:r>
            <a:r>
              <a:rPr lang="en-US" baseline="-25000">
                <a:sym typeface="Symbol" pitchFamily="18" charset="2"/>
              </a:rPr>
              <a:t>a </a:t>
            </a:r>
            <a:r>
              <a:rPr lang="en-US">
                <a:sym typeface="Symbol" pitchFamily="18" charset="2"/>
              </a:rPr>
              <a:t>- m + L)/(1- )</a:t>
            </a:r>
          </a:p>
          <a:p>
            <a:r>
              <a:rPr lang="en-US">
                <a:sym typeface="Symbol" pitchFamily="18" charset="2"/>
              </a:rPr>
              <a:t>And C</a:t>
            </a:r>
            <a:r>
              <a:rPr lang="en-US" baseline="-25000">
                <a:sym typeface="Symbol" pitchFamily="18" charset="2"/>
              </a:rPr>
              <a:t>na</a:t>
            </a:r>
            <a:r>
              <a:rPr lang="en-US">
                <a:sym typeface="Symbol" pitchFamily="18" charset="2"/>
              </a:rPr>
              <a:t> = m -  (C</a:t>
            </a:r>
            <a:r>
              <a:rPr lang="en-US" baseline="-25000">
                <a:sym typeface="Symbol" pitchFamily="18" charset="2"/>
              </a:rPr>
              <a:t>a </a:t>
            </a:r>
            <a:r>
              <a:rPr lang="en-US">
                <a:sym typeface="Symbol" pitchFamily="18" charset="2"/>
              </a:rPr>
              <a:t>- m + L)/(1- )</a:t>
            </a:r>
          </a:p>
          <a:p>
            <a:r>
              <a:rPr lang="en-US">
                <a:sym typeface="Symbol" pitchFamily="18" charset="2"/>
              </a:rPr>
              <a:t>I.e.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1644650" y="3505200"/>
            <a:ext cx="5334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2133600" y="2743200"/>
            <a:ext cx="762000" cy="838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184" name="Object 1024"/>
          <p:cNvGraphicFramePr>
            <a:graphicFrameLocks noChangeAspect="1"/>
          </p:cNvGraphicFramePr>
          <p:nvPr/>
        </p:nvGraphicFramePr>
        <p:xfrm>
          <a:off x="2262188" y="4684713"/>
          <a:ext cx="3752850" cy="954087"/>
        </p:xfrm>
        <a:graphic>
          <a:graphicData uri="http://schemas.openxmlformats.org/presentationml/2006/ole">
            <p:oleObj spid="_x0000_s93184" name="Equation" r:id="rId3" imgW="4000320" imgH="1015920" progId="Equation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905000" y="2438400"/>
            <a:ext cx="3787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The endowment bundle.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4208" name="Object 1024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94208" name="Equation" r:id="rId3" imgW="1193760" imgH="1015920" progId="Equation">
              <p:embed/>
            </p:oleObj>
          </a:graphicData>
        </a:graphic>
      </p:graphicFrame>
      <p:graphicFrame>
        <p:nvGraphicFramePr>
          <p:cNvPr id="94209" name="Object 1025"/>
          <p:cNvGraphicFramePr>
            <a:graphicFrameLocks noChangeAspect="1"/>
          </p:cNvGraphicFramePr>
          <p:nvPr/>
        </p:nvGraphicFramePr>
        <p:xfrm>
          <a:off x="4781550" y="1524000"/>
          <a:ext cx="3752850" cy="954088"/>
        </p:xfrm>
        <a:graphic>
          <a:graphicData uri="http://schemas.openxmlformats.org/presentationml/2006/ole">
            <p:oleObj spid="_x0000_s94209" name="Equation" r:id="rId4" imgW="4000320" imgH="1015920" progId="Equation">
              <p:embed/>
            </p:oleObj>
          </a:graphicData>
        </a:graphic>
      </p:graphicFrame>
      <p:graphicFrame>
        <p:nvGraphicFramePr>
          <p:cNvPr id="94210" name="Object 1026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94210" name="Equation" r:id="rId5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905000" y="2438400"/>
            <a:ext cx="3787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The endowment bundle.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5232" name="Object 1024"/>
          <p:cNvGraphicFramePr>
            <a:graphicFrameLocks noChangeAspect="1"/>
          </p:cNvGraphicFramePr>
          <p:nvPr/>
        </p:nvGraphicFramePr>
        <p:xfrm>
          <a:off x="3201988" y="3524250"/>
          <a:ext cx="2284412" cy="971550"/>
        </p:xfrm>
        <a:graphic>
          <a:graphicData uri="http://schemas.openxmlformats.org/presentationml/2006/ole">
            <p:oleObj spid="_x0000_s95232" name="Equation" r:id="rId3" imgW="2387520" imgH="1015920" progId="Equation">
              <p:embed/>
            </p:oleObj>
          </a:graphicData>
        </a:graphic>
      </p:graphicFrame>
      <p:graphicFrame>
        <p:nvGraphicFramePr>
          <p:cNvPr id="95233" name="Object 1025"/>
          <p:cNvGraphicFramePr>
            <a:graphicFrameLocks noChangeAspect="1"/>
          </p:cNvGraphicFramePr>
          <p:nvPr/>
        </p:nvGraphicFramePr>
        <p:xfrm>
          <a:off x="4781550" y="1524000"/>
          <a:ext cx="3752850" cy="954088"/>
        </p:xfrm>
        <a:graphic>
          <a:graphicData uri="http://schemas.openxmlformats.org/presentationml/2006/ole">
            <p:oleObj spid="_x0000_s95233" name="Equation" r:id="rId4" imgW="4000320" imgH="1015920" progId="Equation">
              <p:embed/>
            </p:oleObj>
          </a:graphicData>
        </a:graphic>
      </p:graphicFrame>
      <p:graphicFrame>
        <p:nvGraphicFramePr>
          <p:cNvPr id="95234" name="Object 1026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95234" name="Equation" r:id="rId5" imgW="1193760" imgH="1015920" progId="Equation">
              <p:embed/>
            </p:oleObj>
          </a:graphicData>
        </a:graphic>
      </p:graphicFrame>
      <p:graphicFrame>
        <p:nvGraphicFramePr>
          <p:cNvPr id="95235" name="Object 1027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95235" name="Equation" r:id="rId6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905000" y="2438400"/>
            <a:ext cx="3787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The endowment bundle.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848350" y="3468688"/>
            <a:ext cx="299085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Where is the</a:t>
            </a:r>
          </a:p>
          <a:p>
            <a:r>
              <a:rPr lang="en-US"/>
              <a:t>most preferred</a:t>
            </a:r>
            <a:br>
              <a:rPr lang="en-US"/>
            </a:br>
            <a:r>
              <a:rPr lang="en-US"/>
              <a:t>state-contingent</a:t>
            </a:r>
            <a:br>
              <a:rPr lang="en-US"/>
            </a:br>
            <a:r>
              <a:rPr lang="en-US"/>
              <a:t>consumption plan?</a:t>
            </a:r>
          </a:p>
        </p:txBody>
      </p:sp>
      <p:graphicFrame>
        <p:nvGraphicFramePr>
          <p:cNvPr id="96256" name="Object 1024"/>
          <p:cNvGraphicFramePr>
            <a:graphicFrameLocks noChangeAspect="1"/>
          </p:cNvGraphicFramePr>
          <p:nvPr/>
        </p:nvGraphicFramePr>
        <p:xfrm>
          <a:off x="4781550" y="1524000"/>
          <a:ext cx="3752850" cy="954088"/>
        </p:xfrm>
        <a:graphic>
          <a:graphicData uri="http://schemas.openxmlformats.org/presentationml/2006/ole">
            <p:oleObj spid="_x0000_s96256" name="Equation" r:id="rId3" imgW="4000320" imgH="1015920" progId="Equation">
              <p:embed/>
            </p:oleObj>
          </a:graphicData>
        </a:graphic>
      </p:graphicFrame>
      <p:graphicFrame>
        <p:nvGraphicFramePr>
          <p:cNvPr id="96257" name="Object 1025"/>
          <p:cNvGraphicFramePr>
            <a:graphicFrameLocks noChangeAspect="1"/>
          </p:cNvGraphicFramePr>
          <p:nvPr/>
        </p:nvGraphicFramePr>
        <p:xfrm>
          <a:off x="3201988" y="3524250"/>
          <a:ext cx="2284412" cy="971550"/>
        </p:xfrm>
        <a:graphic>
          <a:graphicData uri="http://schemas.openxmlformats.org/presentationml/2006/ole">
            <p:oleObj spid="_x0000_s96257" name="Equation" r:id="rId4" imgW="2387520" imgH="1015920" progId="Equation">
              <p:embed/>
            </p:oleObj>
          </a:graphicData>
        </a:graphic>
      </p:graphicFrame>
      <p:graphicFrame>
        <p:nvGraphicFramePr>
          <p:cNvPr id="96258" name="Object 1026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96258" name="Equation" r:id="rId5" imgW="1193760" imgH="1015920" progId="Equation">
              <p:embed/>
            </p:oleObj>
          </a:graphicData>
        </a:graphic>
      </p:graphicFrame>
      <p:graphicFrame>
        <p:nvGraphicFramePr>
          <p:cNvPr id="96259" name="Object 1027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96259" name="Equation" r:id="rId6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52900"/>
          </a:xfrm>
        </p:spPr>
        <p:txBody>
          <a:bodyPr/>
          <a:lstStyle/>
          <a:p>
            <a:r>
              <a:rPr lang="en-US"/>
              <a:t>Think of a lottery.</a:t>
            </a:r>
          </a:p>
          <a:p>
            <a:r>
              <a:rPr lang="en-US"/>
              <a:t>Win $90 with probability 1/2 and win  $0 with probability 1/2. </a:t>
            </a:r>
          </a:p>
          <a:p>
            <a:r>
              <a:rPr lang="en-US"/>
              <a:t>U($90) = 12,   U($0) = 2.</a:t>
            </a:r>
          </a:p>
          <a:p>
            <a:r>
              <a:rPr lang="en-US"/>
              <a:t>Expected utility 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Uncertainty is Pervasive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uncertain in economic systems?</a:t>
            </a:r>
          </a:p>
          <a:p>
            <a:pPr lvl="1"/>
            <a:r>
              <a:rPr lang="en-US"/>
              <a:t>tomorrow’s prices</a:t>
            </a:r>
          </a:p>
          <a:p>
            <a:pPr lvl="1"/>
            <a:r>
              <a:rPr lang="en-US"/>
              <a:t>future wealth</a:t>
            </a:r>
          </a:p>
          <a:p>
            <a:pPr lvl="1"/>
            <a:r>
              <a:rPr lang="en-US"/>
              <a:t>future availability of commodities</a:t>
            </a:r>
          </a:p>
          <a:p>
            <a:pPr lvl="1"/>
            <a:r>
              <a:rPr lang="en-US"/>
              <a:t>present and future actions of other people.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52900"/>
          </a:xfrm>
        </p:spPr>
        <p:txBody>
          <a:bodyPr/>
          <a:lstStyle/>
          <a:p>
            <a:r>
              <a:rPr lang="en-US"/>
              <a:t>Think of a lottery.</a:t>
            </a:r>
          </a:p>
          <a:p>
            <a:r>
              <a:rPr lang="en-US"/>
              <a:t>Win $90 with probability 1/2 and win  $0 with probability 1/2. </a:t>
            </a:r>
          </a:p>
          <a:p>
            <a:r>
              <a:rPr lang="en-US"/>
              <a:t>U($90) = 12,   U($0) = 2.</a:t>
            </a:r>
          </a:p>
          <a:p>
            <a:r>
              <a:rPr lang="en-US"/>
              <a:t>Expected utility is</a:t>
            </a:r>
          </a:p>
        </p:txBody>
      </p:sp>
      <p:graphicFrame>
        <p:nvGraphicFramePr>
          <p:cNvPr id="97280" name="Object 1024"/>
          <p:cNvGraphicFramePr>
            <a:graphicFrameLocks noChangeAspect="1"/>
          </p:cNvGraphicFramePr>
          <p:nvPr/>
        </p:nvGraphicFramePr>
        <p:xfrm>
          <a:off x="2343150" y="4191000"/>
          <a:ext cx="4724400" cy="1993900"/>
        </p:xfrm>
        <a:graphic>
          <a:graphicData uri="http://schemas.openxmlformats.org/presentationml/2006/ole">
            <p:oleObj spid="_x0000_s97280" name="Equation" r:id="rId3" imgW="4724280" imgH="1993680" progId="Equation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52900"/>
          </a:xfrm>
        </p:spPr>
        <p:txBody>
          <a:bodyPr/>
          <a:lstStyle/>
          <a:p>
            <a:r>
              <a:rPr lang="en-US"/>
              <a:t>Think of a lottery.</a:t>
            </a:r>
          </a:p>
          <a:p>
            <a:r>
              <a:rPr lang="en-US"/>
              <a:t>Win $90 with probability 1/2 and win  $0 with probability 1/2. </a:t>
            </a:r>
          </a:p>
          <a:p>
            <a:r>
              <a:rPr lang="en-US"/>
              <a:t>Expected money value of the lottery is</a:t>
            </a:r>
          </a:p>
        </p:txBody>
      </p:sp>
      <p:graphicFrame>
        <p:nvGraphicFramePr>
          <p:cNvPr id="98304" name="Object 1024"/>
          <p:cNvGraphicFramePr>
            <a:graphicFrameLocks noChangeAspect="1"/>
          </p:cNvGraphicFramePr>
          <p:nvPr/>
        </p:nvGraphicFramePr>
        <p:xfrm>
          <a:off x="2108200" y="3657600"/>
          <a:ext cx="4749800" cy="927100"/>
        </p:xfrm>
        <a:graphic>
          <a:graphicData uri="http://schemas.openxmlformats.org/presentationml/2006/ole">
            <p:oleObj spid="_x0000_s98304" name="Equation" r:id="rId3" imgW="4749480" imgH="927000" progId="Equation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EU = 7 and EM = $45.</a:t>
            </a:r>
          </a:p>
          <a:p>
            <a:r>
              <a:rPr lang="en-US"/>
              <a:t>U($45) &gt; 7 </a:t>
            </a:r>
            <a:r>
              <a:rPr lang="en-US">
                <a:sym typeface="Symbol" pitchFamily="18" charset="2"/>
              </a:rPr>
              <a:t> </a:t>
            </a:r>
            <a:r>
              <a:rPr lang="en-US"/>
              <a:t>$45 for sure is preferred to the lottery </a:t>
            </a:r>
            <a:r>
              <a:rPr lang="en-US">
                <a:sym typeface="Symbol" pitchFamily="18" charset="2"/>
              </a:rPr>
              <a:t>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risk-aversion</a:t>
            </a:r>
            <a:r>
              <a:rPr lang="en-US"/>
              <a:t>.</a:t>
            </a:r>
          </a:p>
          <a:p>
            <a:r>
              <a:rPr lang="en-US"/>
              <a:t>U($45) &lt; 7 </a:t>
            </a:r>
            <a:r>
              <a:rPr lang="en-US">
                <a:sym typeface="Symbol" pitchFamily="18" charset="2"/>
              </a:rPr>
              <a:t> </a:t>
            </a:r>
            <a:r>
              <a:rPr lang="en-US"/>
              <a:t>the lottery is preferred to $45 for sure </a:t>
            </a:r>
            <a:r>
              <a:rPr lang="en-US">
                <a:sym typeface="Symbol" pitchFamily="18" charset="2"/>
              </a:rPr>
              <a:t>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risk-loving</a:t>
            </a:r>
            <a:r>
              <a:rPr lang="en-US"/>
              <a:t>.</a:t>
            </a:r>
          </a:p>
          <a:p>
            <a:r>
              <a:rPr lang="en-US"/>
              <a:t>U($45) = 7 </a:t>
            </a:r>
            <a:r>
              <a:rPr lang="en-US">
                <a:sym typeface="Symbol" pitchFamily="18" charset="2"/>
              </a:rPr>
              <a:t></a:t>
            </a:r>
            <a:r>
              <a:rPr lang="en-US"/>
              <a:t> the lottery is preferred equally to $45 for sure </a:t>
            </a:r>
            <a:r>
              <a:rPr lang="en-US">
                <a:sym typeface="Symbol" pitchFamily="18" charset="2"/>
              </a:rPr>
              <a:t>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risk-neutrality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>
            <a:off x="1371600" y="2438400"/>
            <a:ext cx="3429000" cy="19812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384" y="576"/>
              </a:cxn>
              <a:cxn ang="0">
                <a:pos x="864" y="240"/>
              </a:cxn>
              <a:cxn ang="0">
                <a:pos x="1344" y="96"/>
              </a:cxn>
              <a:cxn ang="0">
                <a:pos x="1680" y="48"/>
              </a:cxn>
              <a:cxn ang="0">
                <a:pos x="2160" y="0"/>
              </a:cxn>
            </a:cxnLst>
            <a:rect l="0" t="0" r="r" b="b"/>
            <a:pathLst>
              <a:path w="2160" h="1104">
                <a:moveTo>
                  <a:pt x="0" y="1104"/>
                </a:moveTo>
                <a:cubicBezTo>
                  <a:pt x="120" y="912"/>
                  <a:pt x="240" y="720"/>
                  <a:pt x="384" y="576"/>
                </a:cubicBezTo>
                <a:cubicBezTo>
                  <a:pt x="528" y="432"/>
                  <a:pt x="704" y="320"/>
                  <a:pt x="864" y="240"/>
                </a:cubicBezTo>
                <a:cubicBezTo>
                  <a:pt x="1024" y="160"/>
                  <a:pt x="1208" y="128"/>
                  <a:pt x="1344" y="96"/>
                </a:cubicBezTo>
                <a:cubicBezTo>
                  <a:pt x="1480" y="64"/>
                  <a:pt x="1544" y="64"/>
                  <a:pt x="1680" y="48"/>
                </a:cubicBezTo>
                <a:cubicBezTo>
                  <a:pt x="1816" y="32"/>
                  <a:pt x="1988" y="16"/>
                  <a:pt x="216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1371600" y="2466975"/>
            <a:ext cx="3124200" cy="195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2897188" y="3505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39725" y="3248025"/>
            <a:ext cx="955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EU=7</a:t>
            </a:r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1371600" y="27908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66700" y="2581275"/>
            <a:ext cx="1117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4724400" y="1635125"/>
            <a:ext cx="4340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 &gt; EU </a:t>
            </a:r>
            <a:r>
              <a:rPr lang="en-US">
                <a:sym typeface="Symbol" pitchFamily="18" charset="2"/>
              </a:rPr>
              <a:t> risk-aversion.</a:t>
            </a:r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2897188" y="28194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39725" y="3248025"/>
            <a:ext cx="955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EU=7</a:t>
            </a:r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1371600" y="2466975"/>
            <a:ext cx="3124200" cy="195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49" name="Freeform 25"/>
          <p:cNvSpPr>
            <a:spLocks/>
          </p:cNvSpPr>
          <p:nvPr/>
        </p:nvSpPr>
        <p:spPr bwMode="auto">
          <a:xfrm>
            <a:off x="1371600" y="2438400"/>
            <a:ext cx="3429000" cy="19812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384" y="576"/>
              </a:cxn>
              <a:cxn ang="0">
                <a:pos x="864" y="240"/>
              </a:cxn>
              <a:cxn ang="0">
                <a:pos x="1344" y="96"/>
              </a:cxn>
              <a:cxn ang="0">
                <a:pos x="1680" y="48"/>
              </a:cxn>
              <a:cxn ang="0">
                <a:pos x="2160" y="0"/>
              </a:cxn>
            </a:cxnLst>
            <a:rect l="0" t="0" r="r" b="b"/>
            <a:pathLst>
              <a:path w="2160" h="1104">
                <a:moveTo>
                  <a:pt x="0" y="1104"/>
                </a:moveTo>
                <a:cubicBezTo>
                  <a:pt x="120" y="912"/>
                  <a:pt x="240" y="720"/>
                  <a:pt x="384" y="576"/>
                </a:cubicBezTo>
                <a:cubicBezTo>
                  <a:pt x="528" y="432"/>
                  <a:pt x="704" y="320"/>
                  <a:pt x="864" y="240"/>
                </a:cubicBezTo>
                <a:cubicBezTo>
                  <a:pt x="1024" y="160"/>
                  <a:pt x="1208" y="128"/>
                  <a:pt x="1344" y="96"/>
                </a:cubicBezTo>
                <a:cubicBezTo>
                  <a:pt x="1480" y="64"/>
                  <a:pt x="1544" y="64"/>
                  <a:pt x="1680" y="48"/>
                </a:cubicBezTo>
                <a:cubicBezTo>
                  <a:pt x="1816" y="32"/>
                  <a:pt x="1988" y="16"/>
                  <a:pt x="216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51" name="Oval 27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2828925" y="27146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H="1">
            <a:off x="1371600" y="27908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266700" y="2581275"/>
            <a:ext cx="1117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4724400" y="1635125"/>
            <a:ext cx="4340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 &gt; EU </a:t>
            </a:r>
            <a:r>
              <a:rPr lang="en-US">
                <a:sym typeface="Symbol" pitchFamily="18" charset="2"/>
              </a:rPr>
              <a:t> risk-aversion.</a:t>
            </a:r>
            <a:endParaRPr 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 flipV="1">
            <a:off x="2897188" y="28194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339725" y="3248025"/>
            <a:ext cx="955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EU=7</a:t>
            </a: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V="1">
            <a:off x="1371600" y="2466975"/>
            <a:ext cx="3124200" cy="195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1371600" y="2438400"/>
            <a:ext cx="3429000" cy="19812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384" y="576"/>
              </a:cxn>
              <a:cxn ang="0">
                <a:pos x="864" y="240"/>
              </a:cxn>
              <a:cxn ang="0">
                <a:pos x="1344" y="96"/>
              </a:cxn>
              <a:cxn ang="0">
                <a:pos x="1680" y="48"/>
              </a:cxn>
              <a:cxn ang="0">
                <a:pos x="2160" y="0"/>
              </a:cxn>
            </a:cxnLst>
            <a:rect l="0" t="0" r="r" b="b"/>
            <a:pathLst>
              <a:path w="2160" h="1104">
                <a:moveTo>
                  <a:pt x="0" y="1104"/>
                </a:moveTo>
                <a:cubicBezTo>
                  <a:pt x="120" y="912"/>
                  <a:pt x="240" y="720"/>
                  <a:pt x="384" y="576"/>
                </a:cubicBezTo>
                <a:cubicBezTo>
                  <a:pt x="528" y="432"/>
                  <a:pt x="704" y="320"/>
                  <a:pt x="864" y="240"/>
                </a:cubicBezTo>
                <a:cubicBezTo>
                  <a:pt x="1024" y="160"/>
                  <a:pt x="1208" y="128"/>
                  <a:pt x="1344" y="96"/>
                </a:cubicBezTo>
                <a:cubicBezTo>
                  <a:pt x="1480" y="64"/>
                  <a:pt x="1544" y="64"/>
                  <a:pt x="1680" y="48"/>
                </a:cubicBezTo>
                <a:cubicBezTo>
                  <a:pt x="1816" y="32"/>
                  <a:pt x="1988" y="16"/>
                  <a:pt x="216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0" name="Oval 20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2" name="Oval 22"/>
          <p:cNvSpPr>
            <a:spLocks noChangeArrowheads="1"/>
          </p:cNvSpPr>
          <p:nvPr/>
        </p:nvSpPr>
        <p:spPr bwMode="auto">
          <a:xfrm>
            <a:off x="2828925" y="27146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5318125" y="2173288"/>
            <a:ext cx="34178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 declines as wealth</a:t>
            </a:r>
          </a:p>
          <a:p>
            <a:r>
              <a:rPr lang="en-US"/>
              <a:t>rises.</a:t>
            </a:r>
          </a:p>
        </p:txBody>
      </p: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5" name="Line 25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1" name="Oval 21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V="1">
            <a:off x="2897188" y="3505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339725" y="3248025"/>
            <a:ext cx="955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EU=7</a:t>
            </a:r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V="1">
            <a:off x="1371600" y="2466975"/>
            <a:ext cx="3124200" cy="195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82969" name="Freeform 25"/>
          <p:cNvSpPr>
            <a:spLocks/>
          </p:cNvSpPr>
          <p:nvPr/>
        </p:nvSpPr>
        <p:spPr bwMode="auto">
          <a:xfrm>
            <a:off x="1371600" y="2133600"/>
            <a:ext cx="3267075" cy="22860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12" y="1176"/>
              </a:cxn>
              <a:cxn ang="0">
                <a:pos x="1110" y="1032"/>
              </a:cxn>
              <a:cxn ang="0">
                <a:pos x="1560" y="768"/>
              </a:cxn>
              <a:cxn ang="0">
                <a:pos x="1818" y="504"/>
              </a:cxn>
              <a:cxn ang="0">
                <a:pos x="2058" y="0"/>
              </a:cxn>
            </a:cxnLst>
            <a:rect l="0" t="0" r="r" b="b"/>
            <a:pathLst>
              <a:path w="2058" h="1296">
                <a:moveTo>
                  <a:pt x="0" y="1296"/>
                </a:moveTo>
                <a:cubicBezTo>
                  <a:pt x="102" y="1276"/>
                  <a:pt x="427" y="1220"/>
                  <a:pt x="612" y="1176"/>
                </a:cubicBezTo>
                <a:cubicBezTo>
                  <a:pt x="797" y="1132"/>
                  <a:pt x="952" y="1100"/>
                  <a:pt x="1110" y="1032"/>
                </a:cubicBezTo>
                <a:cubicBezTo>
                  <a:pt x="1268" y="964"/>
                  <a:pt x="1442" y="856"/>
                  <a:pt x="1560" y="768"/>
                </a:cubicBezTo>
                <a:cubicBezTo>
                  <a:pt x="1678" y="680"/>
                  <a:pt x="1735" y="632"/>
                  <a:pt x="1818" y="504"/>
                </a:cubicBezTo>
                <a:cubicBezTo>
                  <a:pt x="1901" y="376"/>
                  <a:pt x="2008" y="105"/>
                  <a:pt x="205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5" name="Oval 21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4" name="Oval 20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2" name="Oval 18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724400" y="1635125"/>
            <a:ext cx="3981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 &lt; EU </a:t>
            </a:r>
            <a:r>
              <a:rPr lang="en-US">
                <a:sym typeface="Symbol" pitchFamily="18" charset="2"/>
              </a:rPr>
              <a:t> risk-loving.</a:t>
            </a:r>
            <a:endParaRPr lang="en-US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 flipV="1">
            <a:off x="2897188" y="3505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339725" y="3248025"/>
            <a:ext cx="955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EU=7</a:t>
            </a:r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 flipV="1">
            <a:off x="1371600" y="2466975"/>
            <a:ext cx="3124200" cy="195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83988" name="Freeform 20"/>
          <p:cNvSpPr>
            <a:spLocks/>
          </p:cNvSpPr>
          <p:nvPr/>
        </p:nvSpPr>
        <p:spPr bwMode="auto">
          <a:xfrm>
            <a:off x="1371600" y="2133600"/>
            <a:ext cx="3267075" cy="22860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12" y="1176"/>
              </a:cxn>
              <a:cxn ang="0">
                <a:pos x="1110" y="1032"/>
              </a:cxn>
              <a:cxn ang="0">
                <a:pos x="1560" y="768"/>
              </a:cxn>
              <a:cxn ang="0">
                <a:pos x="1818" y="504"/>
              </a:cxn>
              <a:cxn ang="0">
                <a:pos x="2058" y="0"/>
              </a:cxn>
            </a:cxnLst>
            <a:rect l="0" t="0" r="r" b="b"/>
            <a:pathLst>
              <a:path w="2058" h="1296">
                <a:moveTo>
                  <a:pt x="0" y="1296"/>
                </a:moveTo>
                <a:cubicBezTo>
                  <a:pt x="102" y="1276"/>
                  <a:pt x="427" y="1220"/>
                  <a:pt x="612" y="1176"/>
                </a:cubicBezTo>
                <a:cubicBezTo>
                  <a:pt x="797" y="1132"/>
                  <a:pt x="952" y="1100"/>
                  <a:pt x="1110" y="1032"/>
                </a:cubicBezTo>
                <a:cubicBezTo>
                  <a:pt x="1268" y="964"/>
                  <a:pt x="1442" y="856"/>
                  <a:pt x="1560" y="768"/>
                </a:cubicBezTo>
                <a:cubicBezTo>
                  <a:pt x="1678" y="680"/>
                  <a:pt x="1735" y="632"/>
                  <a:pt x="1818" y="504"/>
                </a:cubicBezTo>
                <a:cubicBezTo>
                  <a:pt x="1901" y="376"/>
                  <a:pt x="2008" y="105"/>
                  <a:pt x="205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 flipH="1">
            <a:off x="1371600" y="40481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266700" y="3838575"/>
            <a:ext cx="1117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</a:t>
            </a:r>
          </a:p>
        </p:txBody>
      </p:sp>
      <p:sp>
        <p:nvSpPr>
          <p:cNvPr id="83991" name="Oval 23"/>
          <p:cNvSpPr>
            <a:spLocks noChangeArrowheads="1"/>
          </p:cNvSpPr>
          <p:nvPr/>
        </p:nvSpPr>
        <p:spPr bwMode="auto">
          <a:xfrm>
            <a:off x="2828925" y="39719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93" name="Oval 25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5" name="Oval 17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4" name="Oval 16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4724400" y="1635125"/>
            <a:ext cx="3981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 &lt; EU </a:t>
            </a:r>
            <a:r>
              <a:rPr lang="en-US">
                <a:sym typeface="Symbol" pitchFamily="18" charset="2"/>
              </a:rPr>
              <a:t> risk-loving.</a:t>
            </a:r>
            <a:endParaRPr lang="en-US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V="1">
            <a:off x="2897188" y="3505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39725" y="3248025"/>
            <a:ext cx="955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EU=7</a:t>
            </a: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V="1">
            <a:off x="1371600" y="2466975"/>
            <a:ext cx="3124200" cy="195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5318125" y="2173288"/>
            <a:ext cx="291147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 rises as wealth</a:t>
            </a:r>
          </a:p>
          <a:p>
            <a:r>
              <a:rPr lang="en-US"/>
              <a:t>rises.</a:t>
            </a:r>
          </a:p>
        </p:txBody>
      </p:sp>
      <p:sp>
        <p:nvSpPr>
          <p:cNvPr id="85012" name="Freeform 20"/>
          <p:cNvSpPr>
            <a:spLocks/>
          </p:cNvSpPr>
          <p:nvPr/>
        </p:nvSpPr>
        <p:spPr bwMode="auto">
          <a:xfrm>
            <a:off x="1371600" y="2133600"/>
            <a:ext cx="3267075" cy="22860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12" y="1176"/>
              </a:cxn>
              <a:cxn ang="0">
                <a:pos x="1110" y="1032"/>
              </a:cxn>
              <a:cxn ang="0">
                <a:pos x="1560" y="768"/>
              </a:cxn>
              <a:cxn ang="0">
                <a:pos x="1818" y="504"/>
              </a:cxn>
              <a:cxn ang="0">
                <a:pos x="2058" y="0"/>
              </a:cxn>
            </a:cxnLst>
            <a:rect l="0" t="0" r="r" b="b"/>
            <a:pathLst>
              <a:path w="2058" h="1296">
                <a:moveTo>
                  <a:pt x="0" y="1296"/>
                </a:moveTo>
                <a:cubicBezTo>
                  <a:pt x="102" y="1276"/>
                  <a:pt x="427" y="1220"/>
                  <a:pt x="612" y="1176"/>
                </a:cubicBezTo>
                <a:cubicBezTo>
                  <a:pt x="797" y="1132"/>
                  <a:pt x="952" y="1100"/>
                  <a:pt x="1110" y="1032"/>
                </a:cubicBezTo>
                <a:cubicBezTo>
                  <a:pt x="1268" y="964"/>
                  <a:pt x="1442" y="856"/>
                  <a:pt x="1560" y="768"/>
                </a:cubicBezTo>
                <a:cubicBezTo>
                  <a:pt x="1678" y="680"/>
                  <a:pt x="1735" y="632"/>
                  <a:pt x="1818" y="504"/>
                </a:cubicBezTo>
                <a:cubicBezTo>
                  <a:pt x="1901" y="376"/>
                  <a:pt x="2008" y="105"/>
                  <a:pt x="205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 flipH="1">
            <a:off x="1371600" y="40481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266700" y="3838575"/>
            <a:ext cx="1117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</a:t>
            </a:r>
          </a:p>
        </p:txBody>
      </p:sp>
      <p:sp>
        <p:nvSpPr>
          <p:cNvPr id="85015" name="Oval 23"/>
          <p:cNvSpPr>
            <a:spLocks noChangeArrowheads="1"/>
          </p:cNvSpPr>
          <p:nvPr/>
        </p:nvSpPr>
        <p:spPr bwMode="auto">
          <a:xfrm>
            <a:off x="2828925" y="39719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7" name="Oval 25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9" name="Oval 17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V="1">
            <a:off x="2897188" y="3505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339725" y="3248025"/>
            <a:ext cx="955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EU=7</a:t>
            </a:r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V="1">
            <a:off x="1371600" y="2324100"/>
            <a:ext cx="3352800" cy="209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9" name="Oval 23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0" name="Oval 24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1" name="Oval 25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Uncertainty is Pervasive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rational responses to uncertainty?</a:t>
            </a:r>
          </a:p>
          <a:p>
            <a:pPr lvl="1"/>
            <a:r>
              <a:rPr lang="en-US"/>
              <a:t>buying insurance (health, life, auto)</a:t>
            </a:r>
          </a:p>
          <a:p>
            <a:pPr lvl="1"/>
            <a:r>
              <a:rPr lang="en-US"/>
              <a:t>a portfolio of contingent consumption goods.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4572000" y="1635125"/>
            <a:ext cx="44577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 = EU </a:t>
            </a:r>
            <a:r>
              <a:rPr lang="en-US">
                <a:sym typeface="Symbol" pitchFamily="18" charset="2"/>
              </a:rPr>
              <a:t> risk-neutrality.</a:t>
            </a:r>
            <a:endParaRPr 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V="1">
            <a:off x="2897188" y="3505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76200" y="2895600"/>
            <a:ext cx="1295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U($45)=</a:t>
            </a:r>
            <a:br>
              <a:rPr lang="en-US"/>
            </a:br>
            <a:r>
              <a:rPr lang="en-US"/>
              <a:t>EU=7</a:t>
            </a:r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V="1">
            <a:off x="1371600" y="2324100"/>
            <a:ext cx="3352800" cy="209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8" name="Oval 22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9" name="Oval 23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0" name="Oval 24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 flipV="1">
            <a:off x="1371600" y="1752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1371600" y="48006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470525" y="4876800"/>
            <a:ext cx="118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Wealth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098550" y="48768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$0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114800" y="4876800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$90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847725" y="21336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4495800" y="2457450"/>
            <a:ext cx="0" cy="2343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H="1">
            <a:off x="1371600" y="24669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4572000" y="1635125"/>
            <a:ext cx="44577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 = EU </a:t>
            </a:r>
            <a:r>
              <a:rPr lang="en-US">
                <a:sym typeface="Symbol" pitchFamily="18" charset="2"/>
              </a:rPr>
              <a:t> risk-neutrality.</a:t>
            </a:r>
            <a:endParaRPr lang="en-US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941388" y="41910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 flipV="1">
            <a:off x="2897188" y="3505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V="1">
            <a:off x="1371600" y="2324100"/>
            <a:ext cx="3352800" cy="209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2468563" y="4876800"/>
            <a:ext cx="693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$45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5318125" y="2173288"/>
            <a:ext cx="34686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 constant as wealth</a:t>
            </a:r>
          </a:p>
          <a:p>
            <a:r>
              <a:rPr lang="en-US"/>
              <a:t>rises.</a:t>
            </a:r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 flipH="1">
            <a:off x="1371600" y="347662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4" name="Oval 22"/>
          <p:cNvSpPr>
            <a:spLocks noChangeArrowheads="1"/>
          </p:cNvSpPr>
          <p:nvPr/>
        </p:nvSpPr>
        <p:spPr bwMode="auto">
          <a:xfrm>
            <a:off x="2830513" y="3400425"/>
            <a:ext cx="152400" cy="152400"/>
          </a:xfrm>
          <a:prstGeom prst="ellipse">
            <a:avLst/>
          </a:prstGeom>
          <a:solidFill>
            <a:srgbClr val="FF00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5" name="Oval 23"/>
          <p:cNvSpPr>
            <a:spLocks noChangeArrowheads="1"/>
          </p:cNvSpPr>
          <p:nvPr/>
        </p:nvSpPr>
        <p:spPr bwMode="auto">
          <a:xfrm>
            <a:off x="1295400" y="4343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6" name="Oval 24"/>
          <p:cNvSpPr>
            <a:spLocks noChangeArrowheads="1"/>
          </p:cNvSpPr>
          <p:nvPr/>
        </p:nvSpPr>
        <p:spPr bwMode="auto">
          <a:xfrm>
            <a:off x="4419600" y="239077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76200" y="2895600"/>
            <a:ext cx="1295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U($45)=</a:t>
            </a:r>
            <a:br>
              <a:rPr lang="en-US"/>
            </a:br>
            <a:r>
              <a:rPr lang="en-US"/>
              <a:t>EU=7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State-contingent consumption plans that give equal expected utility are equally preferred.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32787" name="Freeform 19"/>
          <p:cNvSpPr>
            <a:spLocks/>
          </p:cNvSpPr>
          <p:nvPr/>
        </p:nvSpPr>
        <p:spPr bwMode="auto">
          <a:xfrm>
            <a:off x="1676400" y="2209800"/>
            <a:ext cx="2438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0"/>
              </a:cxn>
              <a:cxn ang="0">
                <a:pos x="576" y="1488"/>
              </a:cxn>
              <a:cxn ang="0">
                <a:pos x="1536" y="1728"/>
              </a:cxn>
            </a:cxnLst>
            <a:rect l="0" t="0" r="r" b="b"/>
            <a:pathLst>
              <a:path w="1536" h="1728">
                <a:moveTo>
                  <a:pt x="0" y="0"/>
                </a:moveTo>
                <a:cubicBezTo>
                  <a:pt x="0" y="356"/>
                  <a:pt x="0" y="712"/>
                  <a:pt x="96" y="960"/>
                </a:cubicBezTo>
                <a:cubicBezTo>
                  <a:pt x="192" y="1208"/>
                  <a:pt x="336" y="1360"/>
                  <a:pt x="576" y="1488"/>
                </a:cubicBezTo>
                <a:cubicBezTo>
                  <a:pt x="816" y="1616"/>
                  <a:pt x="1176" y="1672"/>
                  <a:pt x="1536" y="1728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8" name="Freeform 20"/>
          <p:cNvSpPr>
            <a:spLocks/>
          </p:cNvSpPr>
          <p:nvPr/>
        </p:nvSpPr>
        <p:spPr bwMode="auto">
          <a:xfrm>
            <a:off x="1981200" y="2057400"/>
            <a:ext cx="22098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864"/>
              </a:cxn>
              <a:cxn ang="0">
                <a:pos x="720" y="1440"/>
              </a:cxn>
              <a:cxn ang="0">
                <a:pos x="1392" y="1632"/>
              </a:cxn>
            </a:cxnLst>
            <a:rect l="0" t="0" r="r" b="b"/>
            <a:pathLst>
              <a:path w="1392" h="1632">
                <a:moveTo>
                  <a:pt x="0" y="0"/>
                </a:moveTo>
                <a:cubicBezTo>
                  <a:pt x="12" y="312"/>
                  <a:pt x="24" y="624"/>
                  <a:pt x="144" y="864"/>
                </a:cubicBezTo>
                <a:cubicBezTo>
                  <a:pt x="264" y="1104"/>
                  <a:pt x="512" y="1312"/>
                  <a:pt x="720" y="1440"/>
                </a:cubicBezTo>
                <a:cubicBezTo>
                  <a:pt x="928" y="1568"/>
                  <a:pt x="1160" y="1600"/>
                  <a:pt x="1392" y="163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9" name="Freeform 21"/>
          <p:cNvSpPr>
            <a:spLocks/>
          </p:cNvSpPr>
          <p:nvPr/>
        </p:nvSpPr>
        <p:spPr bwMode="auto">
          <a:xfrm>
            <a:off x="2362200" y="1981200"/>
            <a:ext cx="1981200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720"/>
              </a:cxn>
              <a:cxn ang="0">
                <a:pos x="768" y="1200"/>
              </a:cxn>
              <a:cxn ang="0">
                <a:pos x="1248" y="1392"/>
              </a:cxn>
            </a:cxnLst>
            <a:rect l="0" t="0" r="r" b="b"/>
            <a:pathLst>
              <a:path w="1248" h="1392">
                <a:moveTo>
                  <a:pt x="0" y="0"/>
                </a:moveTo>
                <a:cubicBezTo>
                  <a:pt x="56" y="260"/>
                  <a:pt x="112" y="520"/>
                  <a:pt x="240" y="720"/>
                </a:cubicBezTo>
                <a:cubicBezTo>
                  <a:pt x="368" y="920"/>
                  <a:pt x="600" y="1088"/>
                  <a:pt x="768" y="1200"/>
                </a:cubicBezTo>
                <a:cubicBezTo>
                  <a:pt x="936" y="1312"/>
                  <a:pt x="1092" y="1352"/>
                  <a:pt x="1248" y="139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064000" y="4719638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EU</a:t>
            </a:r>
            <a:r>
              <a:rPr lang="en-US" sz="2000" baseline="-25000"/>
              <a:t>1</a:t>
            </a:r>
            <a:endParaRPr lang="en-US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165600" y="4454525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EU</a:t>
            </a:r>
            <a:r>
              <a:rPr lang="en-US" sz="2000" baseline="-25000"/>
              <a:t>2</a:t>
            </a:r>
            <a:endParaRPr lang="en-US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95775" y="3994150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EU</a:t>
            </a:r>
            <a:r>
              <a:rPr lang="en-US" sz="2000" baseline="-25000"/>
              <a:t>3</a:t>
            </a:r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251325" y="1639888"/>
            <a:ext cx="297973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Indifference curves</a:t>
            </a:r>
            <a:br>
              <a:rPr lang="en-US"/>
            </a:br>
            <a:r>
              <a:rPr lang="en-US"/>
              <a:t>EU</a:t>
            </a:r>
            <a:r>
              <a:rPr lang="en-US" baseline="-25000"/>
              <a:t>1</a:t>
            </a:r>
            <a:r>
              <a:rPr lang="en-US"/>
              <a:t> &lt; EU</a:t>
            </a:r>
            <a:r>
              <a:rPr lang="en-US" baseline="-25000"/>
              <a:t>2</a:t>
            </a:r>
            <a:r>
              <a:rPr lang="en-US"/>
              <a:t> &lt; EU</a:t>
            </a:r>
            <a:r>
              <a:rPr lang="en-US" baseline="-25000"/>
              <a:t>3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MRS of an indifference curve?</a:t>
            </a:r>
          </a:p>
          <a:p>
            <a:r>
              <a:rPr lang="en-US"/>
              <a:t>Get consumption c</a:t>
            </a:r>
            <a:r>
              <a:rPr lang="en-US" baseline="-25000"/>
              <a:t>1</a:t>
            </a:r>
            <a:r>
              <a:rPr lang="en-US"/>
              <a:t> with prob. </a:t>
            </a:r>
            <a:r>
              <a:rPr lang="en-US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with prob. 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  (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+ 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= 1).</a:t>
            </a:r>
          </a:p>
          <a:p>
            <a:r>
              <a:rPr lang="en-US">
                <a:sym typeface="Symbol" pitchFamily="18" charset="2"/>
              </a:rPr>
              <a:t>EU = 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U(c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 + 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U(c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).</a:t>
            </a:r>
          </a:p>
          <a:p>
            <a:r>
              <a:rPr lang="en-US">
                <a:sym typeface="Symbol" pitchFamily="18" charset="2"/>
              </a:rPr>
              <a:t>For constant EU, dEU = 0.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143000" y="1447800"/>
          <a:ext cx="4191000" cy="457200"/>
        </p:xfrm>
        <a:graphic>
          <a:graphicData uri="http://schemas.openxmlformats.org/presentationml/2006/ole">
            <p:oleObj spid="_x0000_s34819" name="Equation" r:id="rId3" imgW="419076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143000" y="1447800"/>
          <a:ext cx="4191000" cy="457200"/>
        </p:xfrm>
        <a:graphic>
          <a:graphicData uri="http://schemas.openxmlformats.org/presentationml/2006/ole">
            <p:oleObj spid="_x0000_s35843" name="Equation" r:id="rId3" imgW="4190760" imgH="457200" progId="Equation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647700" y="2362200"/>
          <a:ext cx="6364288" cy="457200"/>
        </p:xfrm>
        <a:graphic>
          <a:graphicData uri="http://schemas.openxmlformats.org/presentationml/2006/ole">
            <p:oleObj spid="_x0000_s35844" name="Equation" r:id="rId4" imgW="636264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143000" y="1447800"/>
          <a:ext cx="4191000" cy="457200"/>
        </p:xfrm>
        <a:graphic>
          <a:graphicData uri="http://schemas.openxmlformats.org/presentationml/2006/ole">
            <p:oleObj spid="_x0000_s36867" name="Equation" r:id="rId3" imgW="4190760" imgH="457200" progId="Equation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47700" y="3276600"/>
          <a:ext cx="7773988" cy="457200"/>
        </p:xfrm>
        <a:graphic>
          <a:graphicData uri="http://schemas.openxmlformats.org/presentationml/2006/ole">
            <p:oleObj spid="_x0000_s36869" name="Equation" r:id="rId4" imgW="7772400" imgH="457200" progId="Equation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647700" y="2362200"/>
          <a:ext cx="6364288" cy="457200"/>
        </p:xfrm>
        <a:graphic>
          <a:graphicData uri="http://schemas.openxmlformats.org/presentationml/2006/ole">
            <p:oleObj spid="_x0000_s36872" name="Equation" r:id="rId5" imgW="636264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143000" y="1447800"/>
          <a:ext cx="4191000" cy="457200"/>
        </p:xfrm>
        <a:graphic>
          <a:graphicData uri="http://schemas.openxmlformats.org/presentationml/2006/ole">
            <p:oleObj spid="_x0000_s37891" name="Equation" r:id="rId3" imgW="4190760" imgH="457200" progId="Equation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181100" y="4114800"/>
          <a:ext cx="5907088" cy="457200"/>
        </p:xfrm>
        <a:graphic>
          <a:graphicData uri="http://schemas.openxmlformats.org/presentationml/2006/ole">
            <p:oleObj spid="_x0000_s37894" name="Equation" r:id="rId4" imgW="5905440" imgH="457200" progId="Equation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647700" y="2362200"/>
          <a:ext cx="6364288" cy="457200"/>
        </p:xfrm>
        <a:graphic>
          <a:graphicData uri="http://schemas.openxmlformats.org/presentationml/2006/ole">
            <p:oleObj spid="_x0000_s37896" name="Equation" r:id="rId5" imgW="6362640" imgH="457200" progId="Equation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647700" y="3276600"/>
          <a:ext cx="7773988" cy="457200"/>
        </p:xfrm>
        <a:graphic>
          <a:graphicData uri="http://schemas.openxmlformats.org/presentationml/2006/ole">
            <p:oleObj spid="_x0000_s37897" name="Equation" r:id="rId6" imgW="777240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143000" y="1447800"/>
          <a:ext cx="4191000" cy="457200"/>
        </p:xfrm>
        <a:graphic>
          <a:graphicData uri="http://schemas.openxmlformats.org/presentationml/2006/ole">
            <p:oleObj spid="_x0000_s38915" name="Equation" r:id="rId3" imgW="4190760" imgH="457200" progId="Equation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295400" y="4762500"/>
          <a:ext cx="3797300" cy="1028700"/>
        </p:xfrm>
        <a:graphic>
          <a:graphicData uri="http://schemas.openxmlformats.org/presentationml/2006/ole">
            <p:oleObj spid="_x0000_s38919" name="Equation" r:id="rId4" imgW="3797280" imgH="1028520" progId="Equation">
              <p:embed/>
            </p:oleObj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647700" y="2362200"/>
          <a:ext cx="6364288" cy="457200"/>
        </p:xfrm>
        <a:graphic>
          <a:graphicData uri="http://schemas.openxmlformats.org/presentationml/2006/ole">
            <p:oleObj spid="_x0000_s38920" name="Equation" r:id="rId5" imgW="6362640" imgH="457200" progId="Equation">
              <p:embed/>
            </p:oleObj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647700" y="3276600"/>
          <a:ext cx="7773988" cy="457200"/>
        </p:xfrm>
        <a:graphic>
          <a:graphicData uri="http://schemas.openxmlformats.org/presentationml/2006/ole">
            <p:oleObj spid="_x0000_s38921" name="Equation" r:id="rId6" imgW="7772400" imgH="457200" progId="Equation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1181100" y="4114800"/>
          <a:ext cx="5907088" cy="457200"/>
        </p:xfrm>
        <a:graphic>
          <a:graphicData uri="http://schemas.openxmlformats.org/presentationml/2006/ole">
            <p:oleObj spid="_x0000_s38922" name="Equation" r:id="rId7" imgW="590544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 of Nature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Possible states of Nature:</a:t>
            </a:r>
          </a:p>
          <a:p>
            <a:pPr lvl="1"/>
            <a:r>
              <a:rPr lang="en-US">
                <a:sym typeface="Symbol" pitchFamily="18" charset="2"/>
              </a:rPr>
              <a:t>“car accident” (a)</a:t>
            </a:r>
          </a:p>
          <a:p>
            <a:pPr lvl="1"/>
            <a:r>
              <a:rPr lang="en-US">
                <a:sym typeface="Symbol" pitchFamily="18" charset="2"/>
              </a:rPr>
              <a:t>“no car accident” (na).</a:t>
            </a:r>
          </a:p>
          <a:p>
            <a:r>
              <a:rPr lang="en-US"/>
              <a:t>Accident occurs with probability </a:t>
            </a:r>
            <a:r>
              <a:rPr lang="en-US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,  does not with probability </a:t>
            </a:r>
            <a:r>
              <a:rPr lang="en-US" baseline="-25000">
                <a:sym typeface="Symbol" pitchFamily="18" charset="2"/>
              </a:rPr>
              <a:t>na</a:t>
            </a:r>
            <a:r>
              <a:rPr lang="en-US">
                <a:sym typeface="Symbol" pitchFamily="18" charset="2"/>
              </a:rPr>
              <a:t> ;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              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+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na</a:t>
            </a:r>
            <a:r>
              <a:rPr lang="en-US">
                <a:sym typeface="Symbol" pitchFamily="18" charset="2"/>
              </a:rPr>
              <a:t> = 1. </a:t>
            </a:r>
          </a:p>
          <a:p>
            <a:r>
              <a:rPr lang="en-US">
                <a:sym typeface="Symbol" pitchFamily="18" charset="2"/>
              </a:rPr>
              <a:t>Accident causes a loss of $L.</a:t>
            </a:r>
          </a:p>
          <a:p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Under Uncertainty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50183" name="Freeform 7"/>
          <p:cNvSpPr>
            <a:spLocks/>
          </p:cNvSpPr>
          <p:nvPr/>
        </p:nvSpPr>
        <p:spPr bwMode="auto">
          <a:xfrm>
            <a:off x="1676400" y="2209800"/>
            <a:ext cx="2438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0"/>
              </a:cxn>
              <a:cxn ang="0">
                <a:pos x="576" y="1488"/>
              </a:cxn>
              <a:cxn ang="0">
                <a:pos x="1536" y="1728"/>
              </a:cxn>
            </a:cxnLst>
            <a:rect l="0" t="0" r="r" b="b"/>
            <a:pathLst>
              <a:path w="1536" h="1728">
                <a:moveTo>
                  <a:pt x="0" y="0"/>
                </a:moveTo>
                <a:cubicBezTo>
                  <a:pt x="0" y="356"/>
                  <a:pt x="0" y="712"/>
                  <a:pt x="96" y="960"/>
                </a:cubicBezTo>
                <a:cubicBezTo>
                  <a:pt x="192" y="1208"/>
                  <a:pt x="336" y="1360"/>
                  <a:pt x="576" y="1488"/>
                </a:cubicBezTo>
                <a:cubicBezTo>
                  <a:pt x="816" y="1616"/>
                  <a:pt x="1176" y="1672"/>
                  <a:pt x="1536" y="1728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0184" name="Freeform 8"/>
          <p:cNvSpPr>
            <a:spLocks/>
          </p:cNvSpPr>
          <p:nvPr/>
        </p:nvSpPr>
        <p:spPr bwMode="auto">
          <a:xfrm>
            <a:off x="1981200" y="2057400"/>
            <a:ext cx="22098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864"/>
              </a:cxn>
              <a:cxn ang="0">
                <a:pos x="720" y="1440"/>
              </a:cxn>
              <a:cxn ang="0">
                <a:pos x="1392" y="1632"/>
              </a:cxn>
            </a:cxnLst>
            <a:rect l="0" t="0" r="r" b="b"/>
            <a:pathLst>
              <a:path w="1392" h="1632">
                <a:moveTo>
                  <a:pt x="0" y="0"/>
                </a:moveTo>
                <a:cubicBezTo>
                  <a:pt x="12" y="312"/>
                  <a:pt x="24" y="624"/>
                  <a:pt x="144" y="864"/>
                </a:cubicBezTo>
                <a:cubicBezTo>
                  <a:pt x="264" y="1104"/>
                  <a:pt x="512" y="1312"/>
                  <a:pt x="720" y="1440"/>
                </a:cubicBezTo>
                <a:cubicBezTo>
                  <a:pt x="928" y="1568"/>
                  <a:pt x="1160" y="1600"/>
                  <a:pt x="1392" y="163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0185" name="Freeform 9"/>
          <p:cNvSpPr>
            <a:spLocks/>
          </p:cNvSpPr>
          <p:nvPr/>
        </p:nvSpPr>
        <p:spPr bwMode="auto">
          <a:xfrm>
            <a:off x="2362200" y="1981200"/>
            <a:ext cx="1981200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720"/>
              </a:cxn>
              <a:cxn ang="0">
                <a:pos x="768" y="1200"/>
              </a:cxn>
              <a:cxn ang="0">
                <a:pos x="1248" y="1392"/>
              </a:cxn>
            </a:cxnLst>
            <a:rect l="0" t="0" r="r" b="b"/>
            <a:pathLst>
              <a:path w="1248" h="1392">
                <a:moveTo>
                  <a:pt x="0" y="0"/>
                </a:moveTo>
                <a:cubicBezTo>
                  <a:pt x="56" y="260"/>
                  <a:pt x="112" y="520"/>
                  <a:pt x="240" y="720"/>
                </a:cubicBezTo>
                <a:cubicBezTo>
                  <a:pt x="368" y="920"/>
                  <a:pt x="600" y="1088"/>
                  <a:pt x="768" y="1200"/>
                </a:cubicBezTo>
                <a:cubicBezTo>
                  <a:pt x="936" y="1312"/>
                  <a:pt x="1092" y="1352"/>
                  <a:pt x="1248" y="139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064000" y="4719638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EU</a:t>
            </a:r>
            <a:r>
              <a:rPr lang="en-US" sz="2000" baseline="-25000"/>
              <a:t>1</a:t>
            </a:r>
            <a:endParaRPr lang="en-US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165600" y="4454525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EU</a:t>
            </a:r>
            <a:r>
              <a:rPr lang="en-US" sz="2000" baseline="-25000"/>
              <a:t>2</a:t>
            </a:r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295775" y="3994150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EU</a:t>
            </a:r>
            <a:r>
              <a:rPr lang="en-US" sz="2000" baseline="-25000"/>
              <a:t>3</a:t>
            </a:r>
            <a:endParaRPr 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251325" y="1639888"/>
            <a:ext cx="297973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Indifference curves</a:t>
            </a:r>
            <a:br>
              <a:rPr lang="en-US"/>
            </a:br>
            <a:r>
              <a:rPr lang="en-US"/>
              <a:t>EU</a:t>
            </a:r>
            <a:r>
              <a:rPr lang="en-US" baseline="-25000"/>
              <a:t>1</a:t>
            </a:r>
            <a:r>
              <a:rPr lang="en-US"/>
              <a:t> &lt; EU</a:t>
            </a:r>
            <a:r>
              <a:rPr lang="en-US" baseline="-25000"/>
              <a:t>2</a:t>
            </a:r>
            <a:r>
              <a:rPr lang="en-US"/>
              <a:t> &lt; EU</a:t>
            </a:r>
            <a:r>
              <a:rPr lang="en-US" baseline="-25000"/>
              <a:t>3</a:t>
            </a:r>
            <a:endParaRPr lang="en-US"/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4635500" y="2667000"/>
          <a:ext cx="3822700" cy="1028700"/>
        </p:xfrm>
        <a:graphic>
          <a:graphicData uri="http://schemas.openxmlformats.org/presentationml/2006/ole">
            <p:oleObj spid="_x0000_s50190" name="Equation" r:id="rId3" imgW="3822480" imgH="1028520" progId="Equation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Choice Under Uncertainty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Q: How is a rational choice made under uncertainty?</a:t>
            </a:r>
          </a:p>
          <a:p>
            <a:r>
              <a:rPr lang="en-US"/>
              <a:t>A: Choose the most preferred affordable state-contingent consumption plan.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905000" y="2438400"/>
            <a:ext cx="3787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The endowment bundle.</a:t>
            </a:r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4930775" y="1560513"/>
          <a:ext cx="3752850" cy="954087"/>
        </p:xfrm>
        <a:graphic>
          <a:graphicData uri="http://schemas.openxmlformats.org/presentationml/2006/ole">
            <p:oleObj spid="_x0000_s41996" name="Equation" r:id="rId3" imgW="4000320" imgH="1015920" progId="Equation">
              <p:embed/>
            </p:oleObj>
          </a:graphicData>
        </a:graphic>
      </p:graphicFrame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5848350" y="3468688"/>
            <a:ext cx="299085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Where is the</a:t>
            </a:r>
          </a:p>
          <a:p>
            <a:r>
              <a:rPr lang="en-US"/>
              <a:t>most preferred</a:t>
            </a:r>
            <a:br>
              <a:rPr lang="en-US"/>
            </a:br>
            <a:r>
              <a:rPr lang="en-US"/>
              <a:t>state-contingent</a:t>
            </a:r>
            <a:br>
              <a:rPr lang="en-US"/>
            </a:br>
            <a:r>
              <a:rPr lang="en-US"/>
              <a:t>consumption plan?</a:t>
            </a:r>
          </a:p>
        </p:txBody>
      </p:sp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3201988" y="3524250"/>
          <a:ext cx="2284412" cy="971550"/>
        </p:xfrm>
        <a:graphic>
          <a:graphicData uri="http://schemas.openxmlformats.org/presentationml/2006/ole">
            <p:oleObj spid="_x0000_s42002" name="Equation" r:id="rId4" imgW="2387520" imgH="1015920" progId="Equation">
              <p:embed/>
            </p:oleObj>
          </a:graphicData>
        </a:graphic>
      </p:graphicFrame>
      <p:graphicFrame>
        <p:nvGraphicFramePr>
          <p:cNvPr id="42003" name="Object 19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42003" name="Equation" r:id="rId5" imgW="1193760" imgH="1015920" progId="Equation">
              <p:embed/>
            </p:oleObj>
          </a:graphicData>
        </a:graphic>
      </p:graphicFrame>
      <p:graphicFrame>
        <p:nvGraphicFramePr>
          <p:cNvPr id="42004" name="Object 20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42004" name="Equation" r:id="rId6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905000" y="2438400"/>
            <a:ext cx="3787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The endowment bundle.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5848350" y="3468688"/>
            <a:ext cx="299085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Where is the</a:t>
            </a:r>
          </a:p>
          <a:p>
            <a:r>
              <a:rPr lang="en-US"/>
              <a:t>most preferred</a:t>
            </a:r>
            <a:br>
              <a:rPr lang="en-US"/>
            </a:br>
            <a:r>
              <a:rPr lang="en-US"/>
              <a:t>state-contingent</a:t>
            </a:r>
            <a:br>
              <a:rPr lang="en-US"/>
            </a:br>
            <a:r>
              <a:rPr lang="en-US"/>
              <a:t>consumption plan?</a:t>
            </a:r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1371600" y="2362200"/>
            <a:ext cx="2743200" cy="2743200"/>
          </a:xfrm>
          <a:prstGeom prst="rtTriangle">
            <a:avLst/>
          </a:prstGeom>
          <a:solidFill>
            <a:srgbClr val="00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838325" y="4302125"/>
            <a:ext cx="17081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Affordable</a:t>
            </a:r>
            <a:br>
              <a:rPr lang="en-US"/>
            </a:br>
            <a:r>
              <a:rPr lang="en-US"/>
              <a:t>plans</a:t>
            </a:r>
          </a:p>
        </p:txBody>
      </p:sp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4930775" y="1560513"/>
          <a:ext cx="3752850" cy="954087"/>
        </p:xfrm>
        <a:graphic>
          <a:graphicData uri="http://schemas.openxmlformats.org/presentationml/2006/ole">
            <p:oleObj spid="_x0000_s43030" name="Equation" r:id="rId3" imgW="4000320" imgH="1015920" progId="Equation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3201988" y="3524250"/>
          <a:ext cx="2284412" cy="971550"/>
        </p:xfrm>
        <a:graphic>
          <a:graphicData uri="http://schemas.openxmlformats.org/presentationml/2006/ole">
            <p:oleObj spid="_x0000_s43031" name="Equation" r:id="rId4" imgW="2387520" imgH="1015920" progId="Equation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43032" name="Equation" r:id="rId5" imgW="1193760" imgH="1015920" progId="Equation">
              <p:embed/>
            </p:oleObj>
          </a:graphicData>
        </a:graphic>
      </p:graphicFrame>
      <p:graphicFrame>
        <p:nvGraphicFramePr>
          <p:cNvPr id="43033" name="Object 25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43033" name="Equation" r:id="rId6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848350" y="3468688"/>
            <a:ext cx="299085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Where is the</a:t>
            </a:r>
          </a:p>
          <a:p>
            <a:r>
              <a:rPr lang="en-US"/>
              <a:t>most preferred</a:t>
            </a:r>
            <a:br>
              <a:rPr lang="en-US"/>
            </a:br>
            <a:r>
              <a:rPr lang="en-US"/>
              <a:t>state-contingent</a:t>
            </a:r>
            <a:br>
              <a:rPr lang="en-US"/>
            </a:br>
            <a:r>
              <a:rPr lang="en-US"/>
              <a:t>consumption plan?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1371600" y="2362200"/>
            <a:ext cx="2743200" cy="2743200"/>
          </a:xfrm>
          <a:prstGeom prst="rtTriangle">
            <a:avLst/>
          </a:prstGeom>
          <a:solidFill>
            <a:srgbClr val="00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52" name="Freeform 20"/>
          <p:cNvSpPr>
            <a:spLocks/>
          </p:cNvSpPr>
          <p:nvPr/>
        </p:nvSpPr>
        <p:spPr bwMode="auto">
          <a:xfrm>
            <a:off x="1866900" y="2038350"/>
            <a:ext cx="2438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0"/>
              </a:cxn>
              <a:cxn ang="0">
                <a:pos x="576" y="1488"/>
              </a:cxn>
              <a:cxn ang="0">
                <a:pos x="1536" y="1728"/>
              </a:cxn>
            </a:cxnLst>
            <a:rect l="0" t="0" r="r" b="b"/>
            <a:pathLst>
              <a:path w="1536" h="1728">
                <a:moveTo>
                  <a:pt x="0" y="0"/>
                </a:moveTo>
                <a:cubicBezTo>
                  <a:pt x="0" y="356"/>
                  <a:pt x="0" y="712"/>
                  <a:pt x="96" y="960"/>
                </a:cubicBezTo>
                <a:cubicBezTo>
                  <a:pt x="192" y="1208"/>
                  <a:pt x="336" y="1360"/>
                  <a:pt x="576" y="1488"/>
                </a:cubicBezTo>
                <a:cubicBezTo>
                  <a:pt x="816" y="1616"/>
                  <a:pt x="1176" y="1672"/>
                  <a:pt x="1536" y="1728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53" name="Freeform 21"/>
          <p:cNvSpPr>
            <a:spLocks/>
          </p:cNvSpPr>
          <p:nvPr/>
        </p:nvSpPr>
        <p:spPr bwMode="auto">
          <a:xfrm>
            <a:off x="2171700" y="1885950"/>
            <a:ext cx="22098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864"/>
              </a:cxn>
              <a:cxn ang="0">
                <a:pos x="720" y="1440"/>
              </a:cxn>
              <a:cxn ang="0">
                <a:pos x="1392" y="1632"/>
              </a:cxn>
            </a:cxnLst>
            <a:rect l="0" t="0" r="r" b="b"/>
            <a:pathLst>
              <a:path w="1392" h="1632">
                <a:moveTo>
                  <a:pt x="0" y="0"/>
                </a:moveTo>
                <a:cubicBezTo>
                  <a:pt x="12" y="312"/>
                  <a:pt x="24" y="624"/>
                  <a:pt x="144" y="864"/>
                </a:cubicBezTo>
                <a:cubicBezTo>
                  <a:pt x="264" y="1104"/>
                  <a:pt x="512" y="1312"/>
                  <a:pt x="720" y="1440"/>
                </a:cubicBezTo>
                <a:cubicBezTo>
                  <a:pt x="928" y="1568"/>
                  <a:pt x="1160" y="1600"/>
                  <a:pt x="1392" y="1632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54" name="Freeform 22"/>
          <p:cNvSpPr>
            <a:spLocks/>
          </p:cNvSpPr>
          <p:nvPr/>
        </p:nvSpPr>
        <p:spPr bwMode="auto">
          <a:xfrm>
            <a:off x="2552700" y="1809750"/>
            <a:ext cx="1981200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720"/>
              </a:cxn>
              <a:cxn ang="0">
                <a:pos x="768" y="1200"/>
              </a:cxn>
              <a:cxn ang="0">
                <a:pos x="1248" y="1392"/>
              </a:cxn>
            </a:cxnLst>
            <a:rect l="0" t="0" r="r" b="b"/>
            <a:pathLst>
              <a:path w="1248" h="1392">
                <a:moveTo>
                  <a:pt x="0" y="0"/>
                </a:moveTo>
                <a:cubicBezTo>
                  <a:pt x="56" y="260"/>
                  <a:pt x="112" y="520"/>
                  <a:pt x="240" y="720"/>
                </a:cubicBezTo>
                <a:cubicBezTo>
                  <a:pt x="368" y="920"/>
                  <a:pt x="600" y="1088"/>
                  <a:pt x="768" y="1200"/>
                </a:cubicBezTo>
                <a:cubicBezTo>
                  <a:pt x="936" y="1312"/>
                  <a:pt x="1092" y="1352"/>
                  <a:pt x="1248" y="1392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 rot="-3070269">
            <a:off x="1866900" y="3314700"/>
            <a:ext cx="2133600" cy="381000"/>
          </a:xfrm>
          <a:prstGeom prst="rightArrow">
            <a:avLst>
              <a:gd name="adj1" fmla="val 50000"/>
              <a:gd name="adj2" fmla="val 140000"/>
            </a:avLst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2971800" y="2133600"/>
            <a:ext cx="2336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More preferred</a:t>
            </a:r>
          </a:p>
        </p:txBody>
      </p:sp>
      <p:graphicFrame>
        <p:nvGraphicFramePr>
          <p:cNvPr id="44057" name="Object 25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44057" name="Equation" r:id="rId3" imgW="1193760" imgH="1015920" progId="Equation">
              <p:embed/>
            </p:oleObj>
          </a:graphicData>
        </a:graphic>
      </p:graphicFrame>
      <p:graphicFrame>
        <p:nvGraphicFramePr>
          <p:cNvPr id="44058" name="Object 26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44058" name="Equation" r:id="rId4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1371600" y="2362200"/>
            <a:ext cx="2743200" cy="2743200"/>
          </a:xfrm>
          <a:prstGeom prst="rtTriangle">
            <a:avLst/>
          </a:prstGeom>
          <a:solidFill>
            <a:srgbClr val="00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6" name="Freeform 16"/>
          <p:cNvSpPr>
            <a:spLocks/>
          </p:cNvSpPr>
          <p:nvPr/>
        </p:nvSpPr>
        <p:spPr bwMode="auto">
          <a:xfrm>
            <a:off x="1866900" y="2038350"/>
            <a:ext cx="2438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0"/>
              </a:cxn>
              <a:cxn ang="0">
                <a:pos x="576" y="1488"/>
              </a:cxn>
              <a:cxn ang="0">
                <a:pos x="1536" y="1728"/>
              </a:cxn>
            </a:cxnLst>
            <a:rect l="0" t="0" r="r" b="b"/>
            <a:pathLst>
              <a:path w="1536" h="1728">
                <a:moveTo>
                  <a:pt x="0" y="0"/>
                </a:moveTo>
                <a:cubicBezTo>
                  <a:pt x="0" y="356"/>
                  <a:pt x="0" y="712"/>
                  <a:pt x="96" y="960"/>
                </a:cubicBezTo>
                <a:cubicBezTo>
                  <a:pt x="192" y="1208"/>
                  <a:pt x="336" y="1360"/>
                  <a:pt x="576" y="1488"/>
                </a:cubicBezTo>
                <a:cubicBezTo>
                  <a:pt x="816" y="1616"/>
                  <a:pt x="1176" y="1672"/>
                  <a:pt x="1536" y="1728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7" name="Freeform 17"/>
          <p:cNvSpPr>
            <a:spLocks/>
          </p:cNvSpPr>
          <p:nvPr/>
        </p:nvSpPr>
        <p:spPr bwMode="auto">
          <a:xfrm>
            <a:off x="2171700" y="1885950"/>
            <a:ext cx="22098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864"/>
              </a:cxn>
              <a:cxn ang="0">
                <a:pos x="720" y="1440"/>
              </a:cxn>
              <a:cxn ang="0">
                <a:pos x="1392" y="1632"/>
              </a:cxn>
            </a:cxnLst>
            <a:rect l="0" t="0" r="r" b="b"/>
            <a:pathLst>
              <a:path w="1392" h="1632">
                <a:moveTo>
                  <a:pt x="0" y="0"/>
                </a:moveTo>
                <a:cubicBezTo>
                  <a:pt x="12" y="312"/>
                  <a:pt x="24" y="624"/>
                  <a:pt x="144" y="864"/>
                </a:cubicBezTo>
                <a:cubicBezTo>
                  <a:pt x="264" y="1104"/>
                  <a:pt x="512" y="1312"/>
                  <a:pt x="720" y="1440"/>
                </a:cubicBezTo>
                <a:cubicBezTo>
                  <a:pt x="928" y="1568"/>
                  <a:pt x="1160" y="1600"/>
                  <a:pt x="1392" y="1632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8" name="Freeform 18"/>
          <p:cNvSpPr>
            <a:spLocks/>
          </p:cNvSpPr>
          <p:nvPr/>
        </p:nvSpPr>
        <p:spPr bwMode="auto">
          <a:xfrm>
            <a:off x="2552700" y="1809750"/>
            <a:ext cx="1981200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720"/>
              </a:cxn>
              <a:cxn ang="0">
                <a:pos x="768" y="1200"/>
              </a:cxn>
              <a:cxn ang="0">
                <a:pos x="1248" y="1392"/>
              </a:cxn>
            </a:cxnLst>
            <a:rect l="0" t="0" r="r" b="b"/>
            <a:pathLst>
              <a:path w="1248" h="1392">
                <a:moveTo>
                  <a:pt x="0" y="0"/>
                </a:moveTo>
                <a:cubicBezTo>
                  <a:pt x="56" y="260"/>
                  <a:pt x="112" y="520"/>
                  <a:pt x="240" y="720"/>
                </a:cubicBezTo>
                <a:cubicBezTo>
                  <a:pt x="368" y="920"/>
                  <a:pt x="600" y="1088"/>
                  <a:pt x="768" y="1200"/>
                </a:cubicBezTo>
                <a:cubicBezTo>
                  <a:pt x="936" y="1312"/>
                  <a:pt x="1092" y="1352"/>
                  <a:pt x="1248" y="1392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2971800" y="2133600"/>
            <a:ext cx="4586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Most preferred affordable plan</a:t>
            </a:r>
          </a:p>
        </p:txBody>
      </p:sp>
      <p:sp>
        <p:nvSpPr>
          <p:cNvPr id="46101" name="Oval 21"/>
          <p:cNvSpPr>
            <a:spLocks noChangeArrowheads="1"/>
          </p:cNvSpPr>
          <p:nvPr/>
        </p:nvSpPr>
        <p:spPr bwMode="auto">
          <a:xfrm>
            <a:off x="2590800" y="3581400"/>
            <a:ext cx="228600" cy="228600"/>
          </a:xfrm>
          <a:prstGeom prst="ellipse">
            <a:avLst/>
          </a:prstGeom>
          <a:solidFill>
            <a:srgbClr val="00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 flipH="1">
            <a:off x="2819400" y="2590800"/>
            <a:ext cx="1447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6103" name="Object 23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46103" name="Equation" r:id="rId3" imgW="1193760" imgH="1015920" progId="Equation">
              <p:embed/>
            </p:oleObj>
          </a:graphicData>
        </a:graphic>
      </p:graphicFrame>
      <p:graphicFrame>
        <p:nvGraphicFramePr>
          <p:cNvPr id="46104" name="Object 24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46104" name="Equation" r:id="rId4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1371600" y="2362200"/>
            <a:ext cx="2743200" cy="2743200"/>
          </a:xfrm>
          <a:prstGeom prst="rtTriangle">
            <a:avLst/>
          </a:prstGeom>
          <a:solidFill>
            <a:srgbClr val="00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42" name="Freeform 14"/>
          <p:cNvSpPr>
            <a:spLocks/>
          </p:cNvSpPr>
          <p:nvPr/>
        </p:nvSpPr>
        <p:spPr bwMode="auto">
          <a:xfrm>
            <a:off x="2171700" y="1885950"/>
            <a:ext cx="22098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864"/>
              </a:cxn>
              <a:cxn ang="0">
                <a:pos x="720" y="1440"/>
              </a:cxn>
              <a:cxn ang="0">
                <a:pos x="1392" y="1632"/>
              </a:cxn>
            </a:cxnLst>
            <a:rect l="0" t="0" r="r" b="b"/>
            <a:pathLst>
              <a:path w="1392" h="1632">
                <a:moveTo>
                  <a:pt x="0" y="0"/>
                </a:moveTo>
                <a:cubicBezTo>
                  <a:pt x="12" y="312"/>
                  <a:pt x="24" y="624"/>
                  <a:pt x="144" y="864"/>
                </a:cubicBezTo>
                <a:cubicBezTo>
                  <a:pt x="264" y="1104"/>
                  <a:pt x="512" y="1312"/>
                  <a:pt x="720" y="1440"/>
                </a:cubicBezTo>
                <a:cubicBezTo>
                  <a:pt x="928" y="1568"/>
                  <a:pt x="1160" y="1600"/>
                  <a:pt x="1392" y="1632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2971800" y="2133600"/>
            <a:ext cx="4586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Most preferred affordable plan</a:t>
            </a:r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590800" y="3581400"/>
            <a:ext cx="228600" cy="228600"/>
          </a:xfrm>
          <a:prstGeom prst="ellipse">
            <a:avLst/>
          </a:prstGeom>
          <a:solidFill>
            <a:srgbClr val="00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2819400" y="2590800"/>
            <a:ext cx="1447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8147" name="Object 19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48147" name="Equation" r:id="rId3" imgW="1193760" imgH="1015920" progId="Equation">
              <p:embed/>
            </p:oleObj>
          </a:graphicData>
        </a:graphic>
      </p:graphicFrame>
      <p:graphicFrame>
        <p:nvGraphicFramePr>
          <p:cNvPr id="48148" name="Object 20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48148" name="Equation" r:id="rId4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1371600" y="2362200"/>
            <a:ext cx="2743200" cy="2743200"/>
          </a:xfrm>
          <a:prstGeom prst="rtTriangle">
            <a:avLst/>
          </a:prstGeom>
          <a:solidFill>
            <a:srgbClr val="00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0" name="Freeform 16"/>
          <p:cNvSpPr>
            <a:spLocks/>
          </p:cNvSpPr>
          <p:nvPr/>
        </p:nvSpPr>
        <p:spPr bwMode="auto">
          <a:xfrm>
            <a:off x="2171700" y="1885950"/>
            <a:ext cx="22098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864"/>
              </a:cxn>
              <a:cxn ang="0">
                <a:pos x="720" y="1440"/>
              </a:cxn>
              <a:cxn ang="0">
                <a:pos x="1392" y="1632"/>
              </a:cxn>
            </a:cxnLst>
            <a:rect l="0" t="0" r="r" b="b"/>
            <a:pathLst>
              <a:path w="1392" h="1632">
                <a:moveTo>
                  <a:pt x="0" y="0"/>
                </a:moveTo>
                <a:cubicBezTo>
                  <a:pt x="12" y="312"/>
                  <a:pt x="24" y="624"/>
                  <a:pt x="144" y="864"/>
                </a:cubicBezTo>
                <a:cubicBezTo>
                  <a:pt x="264" y="1104"/>
                  <a:pt x="512" y="1312"/>
                  <a:pt x="720" y="1440"/>
                </a:cubicBezTo>
                <a:cubicBezTo>
                  <a:pt x="928" y="1568"/>
                  <a:pt x="1160" y="1600"/>
                  <a:pt x="1392" y="1632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2971800" y="2133600"/>
            <a:ext cx="4586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Most preferred affordable plan</a:t>
            </a:r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auto">
          <a:xfrm>
            <a:off x="2590800" y="3581400"/>
            <a:ext cx="228600" cy="228600"/>
          </a:xfrm>
          <a:prstGeom prst="ellipse">
            <a:avLst/>
          </a:prstGeom>
          <a:solidFill>
            <a:srgbClr val="00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H="1">
            <a:off x="2819400" y="2590800"/>
            <a:ext cx="1447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343400" y="2590800"/>
            <a:ext cx="35575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MRS = slope of budget </a:t>
            </a:r>
            <a:br>
              <a:rPr lang="en-US"/>
            </a:br>
            <a:r>
              <a:rPr lang="en-US"/>
              <a:t>            constraint</a:t>
            </a:r>
          </a:p>
        </p:txBody>
      </p:sp>
      <p:graphicFrame>
        <p:nvGraphicFramePr>
          <p:cNvPr id="47127" name="Object 23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47127" name="Equation" r:id="rId3" imgW="1193760" imgH="1015920" progId="Equation">
              <p:embed/>
            </p:oleObj>
          </a:graphicData>
        </a:graphic>
      </p:graphicFrame>
      <p:graphicFrame>
        <p:nvGraphicFramePr>
          <p:cNvPr id="47128" name="Object 24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47128" name="Equation" r:id="rId4" imgW="1015920" imgH="317160" progId="Equation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933450" y="2633663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="0">
              <a:latin typeface="Times New Roman" charset="0"/>
            </a:endParaRP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1371600" y="2362200"/>
            <a:ext cx="2743200" cy="2743200"/>
          </a:xfrm>
          <a:prstGeom prst="rtTriangle">
            <a:avLst/>
          </a:prstGeom>
          <a:solidFill>
            <a:srgbClr val="00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1371600" y="2362200"/>
            <a:ext cx="2743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371600" y="289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1884363" y="2895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1817688" y="2819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5" name="Freeform 13"/>
          <p:cNvSpPr>
            <a:spLocks/>
          </p:cNvSpPr>
          <p:nvPr/>
        </p:nvSpPr>
        <p:spPr bwMode="auto">
          <a:xfrm>
            <a:off x="2171700" y="1885950"/>
            <a:ext cx="22098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864"/>
              </a:cxn>
              <a:cxn ang="0">
                <a:pos x="720" y="1440"/>
              </a:cxn>
              <a:cxn ang="0">
                <a:pos x="1392" y="1632"/>
              </a:cxn>
            </a:cxnLst>
            <a:rect l="0" t="0" r="r" b="b"/>
            <a:pathLst>
              <a:path w="1392" h="1632">
                <a:moveTo>
                  <a:pt x="0" y="0"/>
                </a:moveTo>
                <a:cubicBezTo>
                  <a:pt x="12" y="312"/>
                  <a:pt x="24" y="624"/>
                  <a:pt x="144" y="864"/>
                </a:cubicBezTo>
                <a:cubicBezTo>
                  <a:pt x="264" y="1104"/>
                  <a:pt x="512" y="1312"/>
                  <a:pt x="720" y="1440"/>
                </a:cubicBezTo>
                <a:cubicBezTo>
                  <a:pt x="928" y="1568"/>
                  <a:pt x="1160" y="1600"/>
                  <a:pt x="1392" y="1632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2971800" y="2133600"/>
            <a:ext cx="4586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Most preferred affordable plan</a:t>
            </a:r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2590800" y="3581400"/>
            <a:ext cx="228600" cy="228600"/>
          </a:xfrm>
          <a:prstGeom prst="ellipse">
            <a:avLst/>
          </a:prstGeom>
          <a:solidFill>
            <a:srgbClr val="00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2819400" y="2590800"/>
            <a:ext cx="1447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343400" y="2590800"/>
            <a:ext cx="35575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MRS = slope of budget </a:t>
            </a:r>
            <a:br>
              <a:rPr lang="en-US"/>
            </a:br>
            <a:r>
              <a:rPr lang="en-US"/>
              <a:t>            constraint; i.e.</a:t>
            </a:r>
          </a:p>
        </p:txBody>
      </p:sp>
      <p:graphicFrame>
        <p:nvGraphicFramePr>
          <p:cNvPr id="49170" name="Object 18"/>
          <p:cNvGraphicFramePr>
            <a:graphicFrameLocks noChangeAspect="1"/>
          </p:cNvGraphicFramePr>
          <p:nvPr/>
        </p:nvGraphicFramePr>
        <p:xfrm>
          <a:off x="3605213" y="5153025"/>
          <a:ext cx="1033462" cy="879475"/>
        </p:xfrm>
        <a:graphic>
          <a:graphicData uri="http://schemas.openxmlformats.org/presentationml/2006/ole">
            <p:oleObj spid="_x0000_s49170" name="Equation" r:id="rId3" imgW="1193760" imgH="1015920" progId="Equation">
              <p:embed/>
            </p:oleObj>
          </a:graphicData>
        </a:graphic>
      </p:graphicFrame>
      <p:graphicFrame>
        <p:nvGraphicFramePr>
          <p:cNvPr id="49171" name="Object 19"/>
          <p:cNvGraphicFramePr>
            <a:graphicFrameLocks noChangeAspect="1"/>
          </p:cNvGraphicFramePr>
          <p:nvPr/>
        </p:nvGraphicFramePr>
        <p:xfrm>
          <a:off x="1444625" y="5168900"/>
          <a:ext cx="879475" cy="273050"/>
        </p:xfrm>
        <a:graphic>
          <a:graphicData uri="http://schemas.openxmlformats.org/presentationml/2006/ole">
            <p:oleObj spid="_x0000_s49171" name="Equation" r:id="rId4" imgW="1015920" imgH="317160" progId="Equation">
              <p:embed/>
            </p:oleObj>
          </a:graphicData>
        </a:graphic>
      </p:graphicFrame>
      <p:graphicFrame>
        <p:nvGraphicFramePr>
          <p:cNvPr id="49172" name="Object 20"/>
          <p:cNvGraphicFramePr>
            <a:graphicFrameLocks noChangeAspect="1"/>
          </p:cNvGraphicFramePr>
          <p:nvPr/>
        </p:nvGraphicFramePr>
        <p:xfrm>
          <a:off x="4902200" y="3543300"/>
          <a:ext cx="3479800" cy="1028700"/>
        </p:xfrm>
        <a:graphic>
          <a:graphicData uri="http://schemas.openxmlformats.org/presentationml/2006/ole">
            <p:oleObj spid="_x0000_s49172" name="Equation" r:id="rId5" imgW="3479760" imgH="1028520" progId="Equation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Insurance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entry to the insurance industry is free.</a:t>
            </a:r>
          </a:p>
          <a:p>
            <a:r>
              <a:rPr lang="en-US"/>
              <a:t>Expected economic profit = 0.</a:t>
            </a:r>
          </a:p>
          <a:p>
            <a:r>
              <a:rPr lang="en-US"/>
              <a:t>I.e.  </a:t>
            </a:r>
            <a:r>
              <a:rPr lang="en-US">
                <a:sym typeface="Symbol" pitchFamily="18" charset="2"/>
              </a:rPr>
              <a:t>K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K - (1 -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)0 = (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)K = 0.</a:t>
            </a:r>
          </a:p>
          <a:p>
            <a:r>
              <a:rPr lang="en-US">
                <a:sym typeface="Symbol" pitchFamily="18" charset="2"/>
              </a:rPr>
              <a:t>I.e. free entry   =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.</a:t>
            </a:r>
          </a:p>
          <a:p>
            <a:r>
              <a:rPr lang="en-US">
                <a:sym typeface="Symbol" pitchFamily="18" charset="2"/>
              </a:rPr>
              <a:t>If price of $1 insurance = accident probability, then insurance is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fair</a:t>
            </a:r>
            <a:r>
              <a:rPr lang="en-US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Contingencies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contract implemented only when a particular state of Nature occurs is </a:t>
            </a:r>
            <a:r>
              <a:rPr lang="en-US">
                <a:solidFill>
                  <a:schemeClr val="tx2"/>
                </a:solidFill>
              </a:rPr>
              <a:t>state-contingent</a:t>
            </a:r>
            <a:r>
              <a:rPr lang="en-US"/>
              <a:t>.</a:t>
            </a:r>
          </a:p>
          <a:p>
            <a:r>
              <a:rPr lang="en-US"/>
              <a:t>E.g. the insurer pays only if there is an accident.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Insurance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insurance is fair, rational insurance choices satisfy</a:t>
            </a:r>
          </a:p>
          <a:p>
            <a:endParaRPr lang="en-US"/>
          </a:p>
          <a:p>
            <a:endParaRPr lang="en-US"/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1689100" y="2743200"/>
          <a:ext cx="4927600" cy="1028700"/>
        </p:xfrm>
        <a:graphic>
          <a:graphicData uri="http://schemas.openxmlformats.org/presentationml/2006/ole">
            <p:oleObj spid="_x0000_s52231" name="Equation" r:id="rId3" imgW="4927320" imgH="1028520" progId="Equation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Insurance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insurance is fair, rational insurance choices satisfy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I.e.</a:t>
            </a:r>
          </a:p>
          <a:p>
            <a:endParaRPr lang="en-US"/>
          </a:p>
          <a:p>
            <a:endParaRPr lang="en-US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019300" y="4067175"/>
          <a:ext cx="3390900" cy="457200"/>
        </p:xfrm>
        <a:graphic>
          <a:graphicData uri="http://schemas.openxmlformats.org/presentationml/2006/ole">
            <p:oleObj spid="_x0000_s53253" name="Equation" r:id="rId3" imgW="3390840" imgH="457200" progId="Equation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689100" y="2743200"/>
          <a:ext cx="4927600" cy="1028700"/>
        </p:xfrm>
        <a:graphic>
          <a:graphicData uri="http://schemas.openxmlformats.org/presentationml/2006/ole">
            <p:oleObj spid="_x0000_s53254" name="Equation" r:id="rId4" imgW="4927320" imgH="1028520" progId="Equation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Insurance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insurance is fair, rational insurance choices satisfy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I.e.</a:t>
            </a:r>
          </a:p>
          <a:p>
            <a:r>
              <a:rPr lang="en-US"/>
              <a:t>Marginal utility of income must be the same in both states.</a:t>
            </a:r>
          </a:p>
          <a:p>
            <a:endParaRPr lang="en-US"/>
          </a:p>
          <a:p>
            <a:endParaRPr lang="en-US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1689100" y="2743200"/>
          <a:ext cx="4927600" cy="1028700"/>
        </p:xfrm>
        <a:graphic>
          <a:graphicData uri="http://schemas.openxmlformats.org/presentationml/2006/ole">
            <p:oleObj spid="_x0000_s54278" name="Equation" r:id="rId3" imgW="4927320" imgH="1028520" progId="Equation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2019300" y="4067175"/>
          <a:ext cx="3390900" cy="457200"/>
        </p:xfrm>
        <a:graphic>
          <a:graphicData uri="http://schemas.openxmlformats.org/presentationml/2006/ole">
            <p:oleObj spid="_x0000_s54279" name="Equation" r:id="rId4" imgW="339084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Insurance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much fair insurance does a risk-averse consumer buy?</a:t>
            </a:r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2689225" y="2898775"/>
          <a:ext cx="3390900" cy="457200"/>
        </p:xfrm>
        <a:graphic>
          <a:graphicData uri="http://schemas.openxmlformats.org/presentationml/2006/ole">
            <p:oleObj spid="_x0000_s55301" name="Equation" r:id="rId3" imgW="339084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Insurance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much fair insurance does a risk-averse consumer buy?</a:t>
            </a:r>
          </a:p>
          <a:p>
            <a:endParaRPr lang="en-US"/>
          </a:p>
          <a:p>
            <a:r>
              <a:rPr lang="en-US"/>
              <a:t>Risk-aversion </a:t>
            </a:r>
            <a:r>
              <a:rPr lang="en-US">
                <a:sym typeface="Symbol" pitchFamily="18" charset="2"/>
              </a:rPr>
              <a:t> MU(c)  as c .</a:t>
            </a:r>
            <a:endParaRPr lang="en-US"/>
          </a:p>
        </p:txBody>
      </p:sp>
      <p:graphicFrame>
        <p:nvGraphicFramePr>
          <p:cNvPr id="71684" name="Object 1028"/>
          <p:cNvGraphicFramePr>
            <a:graphicFrameLocks noChangeAspect="1"/>
          </p:cNvGraphicFramePr>
          <p:nvPr/>
        </p:nvGraphicFramePr>
        <p:xfrm>
          <a:off x="2689225" y="2898775"/>
          <a:ext cx="3390900" cy="457200"/>
        </p:xfrm>
        <a:graphic>
          <a:graphicData uri="http://schemas.openxmlformats.org/presentationml/2006/ole">
            <p:oleObj spid="_x0000_s71684" name="Equation" r:id="rId3" imgW="339084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Insurance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much fair insurance does a risk-averse consumer buy?</a:t>
            </a:r>
          </a:p>
          <a:p>
            <a:endParaRPr lang="en-US"/>
          </a:p>
          <a:p>
            <a:r>
              <a:rPr lang="en-US"/>
              <a:t>Risk-aversion </a:t>
            </a:r>
            <a:r>
              <a:rPr lang="en-US">
                <a:sym typeface="Symbol" pitchFamily="18" charset="2"/>
              </a:rPr>
              <a:t> MU(c)  as c .</a:t>
            </a:r>
          </a:p>
          <a:p>
            <a:r>
              <a:rPr lang="en-US"/>
              <a:t>Hence </a:t>
            </a:r>
          </a:p>
        </p:txBody>
      </p:sp>
      <p:graphicFrame>
        <p:nvGraphicFramePr>
          <p:cNvPr id="72708" name="Object 1028"/>
          <p:cNvGraphicFramePr>
            <a:graphicFrameLocks noChangeAspect="1"/>
          </p:cNvGraphicFramePr>
          <p:nvPr/>
        </p:nvGraphicFramePr>
        <p:xfrm>
          <a:off x="2689225" y="2898775"/>
          <a:ext cx="3390900" cy="457200"/>
        </p:xfrm>
        <a:graphic>
          <a:graphicData uri="http://schemas.openxmlformats.org/presentationml/2006/ole">
            <p:oleObj spid="_x0000_s72708" name="Equation" r:id="rId3" imgW="3390840" imgH="457200" progId="Equation">
              <p:embed/>
            </p:oleObj>
          </a:graphicData>
        </a:graphic>
      </p:graphicFrame>
      <p:graphicFrame>
        <p:nvGraphicFramePr>
          <p:cNvPr id="72709" name="Object 1029"/>
          <p:cNvGraphicFramePr>
            <a:graphicFrameLocks noChangeAspect="1"/>
          </p:cNvGraphicFramePr>
          <p:nvPr/>
        </p:nvGraphicFramePr>
        <p:xfrm>
          <a:off x="2819400" y="4051300"/>
          <a:ext cx="1549400" cy="457200"/>
        </p:xfrm>
        <a:graphic>
          <a:graphicData uri="http://schemas.openxmlformats.org/presentationml/2006/ole">
            <p:oleObj spid="_x0000_s72709" name="Equation" r:id="rId4" imgW="154908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Insurance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much fair insurance does a risk-averse consumer buy?</a:t>
            </a:r>
          </a:p>
          <a:p>
            <a:endParaRPr lang="en-US"/>
          </a:p>
          <a:p>
            <a:r>
              <a:rPr lang="en-US"/>
              <a:t>Risk-aversion </a:t>
            </a:r>
            <a:r>
              <a:rPr lang="en-US">
                <a:sym typeface="Symbol" pitchFamily="18" charset="2"/>
              </a:rPr>
              <a:t> MU(c)  as c .</a:t>
            </a:r>
          </a:p>
          <a:p>
            <a:r>
              <a:rPr lang="en-US"/>
              <a:t>Hence </a:t>
            </a:r>
          </a:p>
          <a:p>
            <a:r>
              <a:rPr lang="en-US"/>
              <a:t>I.e. full-insurance.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2689225" y="2898775"/>
          <a:ext cx="3390900" cy="457200"/>
        </p:xfrm>
        <a:graphic>
          <a:graphicData uri="http://schemas.openxmlformats.org/presentationml/2006/ole">
            <p:oleObj spid="_x0000_s73732" name="Equation" r:id="rId3" imgW="3390840" imgH="457200" progId="Equation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2819400" y="4051300"/>
          <a:ext cx="1549400" cy="457200"/>
        </p:xfrm>
        <a:graphic>
          <a:graphicData uri="http://schemas.openxmlformats.org/presentationml/2006/ole">
            <p:oleObj spid="_x0000_s73733" name="Equation" r:id="rId4" imgW="154908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“Unfair” Insurance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insurers make positive expected economic profit.</a:t>
            </a:r>
          </a:p>
          <a:p>
            <a:r>
              <a:rPr lang="en-US"/>
              <a:t>I.e.  </a:t>
            </a:r>
            <a:r>
              <a:rPr lang="en-US">
                <a:sym typeface="Symbol" pitchFamily="18" charset="2"/>
              </a:rPr>
              <a:t>K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K - (1 -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)0 = (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)K &gt; 0.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“Unfair” Insurance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insurers make positive expected economic profit.</a:t>
            </a:r>
          </a:p>
          <a:p>
            <a:r>
              <a:rPr lang="en-US"/>
              <a:t>I.e.  </a:t>
            </a:r>
            <a:r>
              <a:rPr lang="en-US">
                <a:sym typeface="Symbol" pitchFamily="18" charset="2"/>
              </a:rPr>
              <a:t>K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K - (1 -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)0 = ( -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)K &gt; 0.</a:t>
            </a:r>
          </a:p>
          <a:p>
            <a:r>
              <a:rPr lang="en-US">
                <a:sym typeface="Symbol" pitchFamily="18" charset="2"/>
              </a:rPr>
              <a:t>Then   &gt; 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 </a:t>
            </a:r>
            <a:br>
              <a:rPr lang="en-US">
                <a:sym typeface="Symbol" pitchFamily="18" charset="2"/>
              </a:rPr>
            </a:br>
            <a:endParaRPr lang="en-US">
              <a:sym typeface="Symbol" pitchFamily="18" charset="2"/>
            </a:endParaRPr>
          </a:p>
        </p:txBody>
      </p:sp>
      <p:graphicFrame>
        <p:nvGraphicFramePr>
          <p:cNvPr id="65540" name="Object 1028"/>
          <p:cNvGraphicFramePr>
            <a:graphicFrameLocks noChangeAspect="1"/>
          </p:cNvGraphicFramePr>
          <p:nvPr/>
        </p:nvGraphicFramePr>
        <p:xfrm>
          <a:off x="4483100" y="3390900"/>
          <a:ext cx="2374900" cy="1028700"/>
        </p:xfrm>
        <a:graphic>
          <a:graphicData uri="http://schemas.openxmlformats.org/presentationml/2006/ole">
            <p:oleObj spid="_x0000_s65540" name="Equation" r:id="rId3" imgW="2374560" imgH="1028520" progId="Equation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“Unfair” Insurance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9700"/>
            <a:ext cx="7772400" cy="4152900"/>
          </a:xfrm>
        </p:spPr>
        <p:txBody>
          <a:bodyPr/>
          <a:lstStyle/>
          <a:p>
            <a:r>
              <a:rPr lang="en-US"/>
              <a:t>Rational choice requires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99328" name="Object 0"/>
          <p:cNvGraphicFramePr>
            <a:graphicFrameLocks noChangeAspect="1"/>
          </p:cNvGraphicFramePr>
          <p:nvPr/>
        </p:nvGraphicFramePr>
        <p:xfrm>
          <a:off x="2209800" y="1981200"/>
          <a:ext cx="3479800" cy="1028700"/>
        </p:xfrm>
        <a:graphic>
          <a:graphicData uri="http://schemas.openxmlformats.org/presentationml/2006/ole">
            <p:oleObj spid="_x0000_s99328" name="Equation" r:id="rId3" imgW="3479760" imgH="1028520" progId="Equation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Contingencies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state-contingent consumption plan is implemented only when a particular state of Nature occurs.</a:t>
            </a:r>
          </a:p>
          <a:p>
            <a:r>
              <a:rPr lang="en-US"/>
              <a:t>E.g. take a vacation only if there is no accident.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“Unfair” Insurance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9700"/>
            <a:ext cx="7772400" cy="4152900"/>
          </a:xfrm>
        </p:spPr>
        <p:txBody>
          <a:bodyPr/>
          <a:lstStyle/>
          <a:p>
            <a:r>
              <a:rPr lang="en-US"/>
              <a:t>Rational choice requires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Since</a:t>
            </a:r>
          </a:p>
          <a:p>
            <a:endParaRPr lang="en-US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209800" y="1981200"/>
          <a:ext cx="3479800" cy="1028700"/>
        </p:xfrm>
        <a:graphic>
          <a:graphicData uri="http://schemas.openxmlformats.org/presentationml/2006/ole">
            <p:oleObj spid="_x0000_s63492" name="Equation" r:id="rId3" imgW="3479760" imgH="1028520" progId="Equation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2425700" y="3200400"/>
          <a:ext cx="2400300" cy="1028700"/>
        </p:xfrm>
        <a:graphic>
          <a:graphicData uri="http://schemas.openxmlformats.org/presentationml/2006/ole">
            <p:oleObj spid="_x0000_s63493" name="Equation" r:id="rId4" imgW="2400120" imgH="1028520" progId="Equation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5105400" y="3467100"/>
          <a:ext cx="3390900" cy="457200"/>
        </p:xfrm>
        <a:graphic>
          <a:graphicData uri="http://schemas.openxmlformats.org/presentationml/2006/ole">
            <p:oleObj spid="_x0000_s63494" name="Equation" r:id="rId5" imgW="339084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“Unfair” Insurance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9700"/>
            <a:ext cx="7772400" cy="4152900"/>
          </a:xfrm>
        </p:spPr>
        <p:txBody>
          <a:bodyPr/>
          <a:lstStyle/>
          <a:p>
            <a:r>
              <a:rPr lang="en-US"/>
              <a:t>Rational choice requires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Since</a:t>
            </a:r>
            <a:br>
              <a:rPr lang="en-US"/>
            </a:br>
            <a:endParaRPr lang="en-US"/>
          </a:p>
          <a:p>
            <a:r>
              <a:rPr lang="en-US"/>
              <a:t>Hence                 for a risk-averter.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2209800" y="1981200"/>
          <a:ext cx="3479800" cy="1028700"/>
        </p:xfrm>
        <a:graphic>
          <a:graphicData uri="http://schemas.openxmlformats.org/presentationml/2006/ole">
            <p:oleObj spid="_x0000_s64516" name="Equation" r:id="rId3" imgW="3479760" imgH="1028520" progId="Equation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425700" y="3200400"/>
          <a:ext cx="2400300" cy="1028700"/>
        </p:xfrm>
        <a:graphic>
          <a:graphicData uri="http://schemas.openxmlformats.org/presentationml/2006/ole">
            <p:oleObj spid="_x0000_s64517" name="Equation" r:id="rId4" imgW="2400120" imgH="1028520" progId="Equation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5105400" y="3467100"/>
          <a:ext cx="3390900" cy="457200"/>
        </p:xfrm>
        <a:graphic>
          <a:graphicData uri="http://schemas.openxmlformats.org/presentationml/2006/ole">
            <p:oleObj spid="_x0000_s64518" name="Equation" r:id="rId5" imgW="3390840" imgH="457200" progId="Equation">
              <p:embed/>
            </p:oleObj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2667000" y="4343400"/>
          <a:ext cx="1435100" cy="457200"/>
        </p:xfrm>
        <a:graphic>
          <a:graphicData uri="http://schemas.openxmlformats.org/presentationml/2006/ole">
            <p:oleObj spid="_x0000_s64520" name="Equation" r:id="rId6" imgW="143496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“Unfair” Insurance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9700"/>
            <a:ext cx="7772400" cy="4381500"/>
          </a:xfrm>
        </p:spPr>
        <p:txBody>
          <a:bodyPr/>
          <a:lstStyle/>
          <a:p>
            <a:r>
              <a:rPr lang="en-US"/>
              <a:t>Rational choice requires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Since</a:t>
            </a:r>
            <a:br>
              <a:rPr lang="en-US"/>
            </a:br>
            <a:endParaRPr lang="en-US"/>
          </a:p>
          <a:p>
            <a:r>
              <a:rPr lang="en-US"/>
              <a:t>Hence                 for a risk-averter.</a:t>
            </a:r>
          </a:p>
          <a:p>
            <a:r>
              <a:rPr lang="en-US"/>
              <a:t>I.e. a risk-averter buys less than full “unfair” insurance.</a:t>
            </a:r>
          </a:p>
          <a:p>
            <a:endParaRPr lang="en-US"/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209800" y="1981200"/>
          <a:ext cx="3479800" cy="1028700"/>
        </p:xfrm>
        <a:graphic>
          <a:graphicData uri="http://schemas.openxmlformats.org/presentationml/2006/ole">
            <p:oleObj spid="_x0000_s66564" name="Equation" r:id="rId3" imgW="3479760" imgH="1028520" progId="Equation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2425700" y="3200400"/>
          <a:ext cx="2400300" cy="1028700"/>
        </p:xfrm>
        <a:graphic>
          <a:graphicData uri="http://schemas.openxmlformats.org/presentationml/2006/ole">
            <p:oleObj spid="_x0000_s66565" name="Equation" r:id="rId4" imgW="2400120" imgH="1028520" progId="Equation">
              <p:embed/>
            </p:oleObj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5105400" y="3467100"/>
          <a:ext cx="3390900" cy="457200"/>
        </p:xfrm>
        <a:graphic>
          <a:graphicData uri="http://schemas.openxmlformats.org/presentationml/2006/ole">
            <p:oleObj spid="_x0000_s66566" name="Equation" r:id="rId5" imgW="3390840" imgH="457200" progId="Equation">
              <p:embed/>
            </p:oleObj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2667000" y="4343400"/>
          <a:ext cx="1435100" cy="457200"/>
        </p:xfrm>
        <a:graphic>
          <a:graphicData uri="http://schemas.openxmlformats.org/presentationml/2006/ole">
            <p:oleObj spid="_x0000_s66567" name="Equation" r:id="rId6" imgW="1434960" imgH="457200" progId="Equation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Uncertainty is Pervasive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rational responses to uncertainty?</a:t>
            </a:r>
          </a:p>
          <a:p>
            <a:pPr lvl="1"/>
            <a:r>
              <a:rPr lang="en-US"/>
              <a:t>buying insurance (health, life, auto)</a:t>
            </a:r>
          </a:p>
          <a:p>
            <a:pPr lvl="1"/>
            <a:r>
              <a:rPr lang="en-US"/>
              <a:t>a portfolio of contingent consumption goods.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Uncertainty is Pervasive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rational responses to uncertainty?</a:t>
            </a:r>
          </a:p>
          <a:p>
            <a:pPr lvl="1"/>
            <a:r>
              <a:rPr lang="en-US"/>
              <a:t>buying insurance (health, life, auto)</a:t>
            </a:r>
          </a:p>
          <a:p>
            <a:pPr lvl="1"/>
            <a:r>
              <a:rPr lang="en-US"/>
              <a:t>a portfolio of contingent consumption goods.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33400" y="2795588"/>
            <a:ext cx="5032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charset="0"/>
                <a:sym typeface="Wingdings" pitchFamily="2" charset="2"/>
              </a:rPr>
              <a:t></a:t>
            </a:r>
            <a:endParaRPr lang="en-US" b="0">
              <a:latin typeface="Times New Roman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Uncertainty is Pervasive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rational responses to uncertainty?</a:t>
            </a:r>
          </a:p>
          <a:p>
            <a:pPr lvl="1"/>
            <a:r>
              <a:rPr lang="en-US"/>
              <a:t>buying insurance (health, life, auto)</a:t>
            </a:r>
          </a:p>
          <a:p>
            <a:pPr lvl="1"/>
            <a:r>
              <a:rPr lang="en-US"/>
              <a:t>a portfolio of contingent consumption goods.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533400" y="2795588"/>
            <a:ext cx="5032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charset="0"/>
                <a:sym typeface="Wingdings" pitchFamily="2" charset="2"/>
              </a:rPr>
              <a:t></a:t>
            </a:r>
            <a:endParaRPr lang="en-US" b="0">
              <a:latin typeface="Times New Roman" charset="0"/>
              <a:sym typeface="Wingdings" pitchFamily="2" charset="2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93725" y="3394075"/>
            <a:ext cx="3873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charset="0"/>
              </a:rPr>
              <a:t>?</a:t>
            </a:r>
            <a:endParaRPr lang="en-US" b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Diversification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firms, A and B.  Shares cost $10.</a:t>
            </a:r>
          </a:p>
          <a:p>
            <a:r>
              <a:rPr lang="en-US"/>
              <a:t>With prob. 1/2 A’s profit is $100 and B’s profit is $20.</a:t>
            </a:r>
          </a:p>
          <a:p>
            <a:r>
              <a:rPr lang="en-US"/>
              <a:t>With prob. 1/2 A’s profit is $20 and B’s profit is $100.</a:t>
            </a:r>
          </a:p>
          <a:p>
            <a:r>
              <a:rPr lang="en-US"/>
              <a:t>You have $100 to invest.  How?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Diversification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24800" cy="4152900"/>
          </a:xfrm>
        </p:spPr>
        <p:txBody>
          <a:bodyPr/>
          <a:lstStyle/>
          <a:p>
            <a:r>
              <a:rPr lang="en-US"/>
              <a:t>Buy only firm A’s stock?</a:t>
            </a:r>
          </a:p>
          <a:p>
            <a:r>
              <a:rPr lang="en-US"/>
              <a:t>$100/10 = 10 shares.</a:t>
            </a:r>
          </a:p>
          <a:p>
            <a:r>
              <a:rPr lang="en-US"/>
              <a:t>You earn $1000 with prob. 1/2 and $200 with prob. 1/2.</a:t>
            </a:r>
          </a:p>
          <a:p>
            <a:r>
              <a:rPr lang="en-US"/>
              <a:t>Expected earning: $500 + $100 = $600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Diversification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24800" cy="4152900"/>
          </a:xfrm>
        </p:spPr>
        <p:txBody>
          <a:bodyPr/>
          <a:lstStyle/>
          <a:p>
            <a:r>
              <a:rPr lang="en-US"/>
              <a:t>Buy only firm B’s stock?</a:t>
            </a:r>
          </a:p>
          <a:p>
            <a:r>
              <a:rPr lang="en-US"/>
              <a:t>$100/10 = 10 shares.</a:t>
            </a:r>
          </a:p>
          <a:p>
            <a:r>
              <a:rPr lang="en-US"/>
              <a:t>You earn $1000 with prob. 1/2 and $200 with prob. 1/2.</a:t>
            </a:r>
          </a:p>
          <a:p>
            <a:r>
              <a:rPr lang="en-US"/>
              <a:t>Expected earning: $500 + $100 = $600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Diversification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24800" cy="4152900"/>
          </a:xfrm>
        </p:spPr>
        <p:txBody>
          <a:bodyPr/>
          <a:lstStyle/>
          <a:p>
            <a:r>
              <a:rPr lang="en-US"/>
              <a:t>Buy 5 shares in each firm?</a:t>
            </a:r>
          </a:p>
          <a:p>
            <a:r>
              <a:rPr lang="en-US"/>
              <a:t>You earn $600 </a:t>
            </a:r>
            <a:r>
              <a:rPr lang="en-US">
                <a:solidFill>
                  <a:schemeClr val="tx2"/>
                </a:solidFill>
              </a:rPr>
              <a:t>for sure</a:t>
            </a:r>
            <a:r>
              <a:rPr lang="en-US"/>
              <a:t>.</a:t>
            </a:r>
          </a:p>
          <a:p>
            <a:r>
              <a:rPr lang="en-US"/>
              <a:t>Diversification has maintained expected earning and lowered risk.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24800" cy="4152900"/>
          </a:xfrm>
        </p:spPr>
        <p:txBody>
          <a:bodyPr/>
          <a:lstStyle/>
          <a:p>
            <a:r>
              <a:rPr lang="en-US"/>
              <a:t>E</a:t>
            </a:r>
            <a:r>
              <a:rPr lang="en-US">
                <a:sym typeface="Symbol" pitchFamily="18" charset="2"/>
              </a:rPr>
              <a:t>ach $1 of accident insurance costs .</a:t>
            </a:r>
          </a:p>
          <a:p>
            <a:r>
              <a:rPr lang="en-US">
                <a:sym typeface="Symbol" pitchFamily="18" charset="2"/>
              </a:rPr>
              <a:t>Consumer has $m of wealth.</a:t>
            </a:r>
          </a:p>
          <a:p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na</a:t>
            </a:r>
            <a:r>
              <a:rPr lang="en-US">
                <a:sym typeface="Symbol" pitchFamily="18" charset="2"/>
              </a:rPr>
              <a:t> is consumption value in the no-accident state.</a:t>
            </a:r>
          </a:p>
          <a:p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is consumption value in the accident state.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Diversification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24800" cy="4152900"/>
          </a:xfrm>
        </p:spPr>
        <p:txBody>
          <a:bodyPr/>
          <a:lstStyle/>
          <a:p>
            <a:r>
              <a:rPr lang="en-US"/>
              <a:t>Buy 5 shares in each firm?</a:t>
            </a:r>
          </a:p>
          <a:p>
            <a:r>
              <a:rPr lang="en-US"/>
              <a:t>You earn $600 </a:t>
            </a:r>
            <a:r>
              <a:rPr lang="en-US">
                <a:solidFill>
                  <a:schemeClr val="tx2"/>
                </a:solidFill>
              </a:rPr>
              <a:t>for sure</a:t>
            </a:r>
            <a:r>
              <a:rPr lang="en-US"/>
              <a:t>.</a:t>
            </a:r>
          </a:p>
          <a:p>
            <a:r>
              <a:rPr lang="en-US"/>
              <a:t>Diversification has maintained expected earning and lowered risk.</a:t>
            </a:r>
          </a:p>
          <a:p>
            <a:r>
              <a:rPr lang="en-US"/>
              <a:t>Typically, diversification lowers expected earnings in exchange for lowered risk.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Spreading/Mutual Insurance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100 risk-neutral persons each independently risk a $10,000 loss.</a:t>
            </a:r>
          </a:p>
          <a:p>
            <a:r>
              <a:rPr lang="en-US"/>
              <a:t>Loss probability = 0.01.</a:t>
            </a:r>
          </a:p>
          <a:p>
            <a:r>
              <a:rPr lang="en-US"/>
              <a:t>Initial wealth is $40,000.</a:t>
            </a:r>
          </a:p>
          <a:p>
            <a:r>
              <a:rPr lang="en-US"/>
              <a:t>No insurance: expected wealth is</a:t>
            </a:r>
          </a:p>
        </p:txBody>
      </p:sp>
      <p:graphicFrame>
        <p:nvGraphicFramePr>
          <p:cNvPr id="100352" name="Object 1024"/>
          <p:cNvGraphicFramePr>
            <a:graphicFrameLocks noChangeAspect="1"/>
          </p:cNvGraphicFramePr>
          <p:nvPr/>
        </p:nvGraphicFramePr>
        <p:xfrm>
          <a:off x="1143000" y="4724400"/>
          <a:ext cx="6948488" cy="1028700"/>
        </p:xfrm>
        <a:graphic>
          <a:graphicData uri="http://schemas.openxmlformats.org/presentationml/2006/ole">
            <p:oleObj spid="_x0000_s100352" name="Equation" r:id="rId3" imgW="6946560" imgH="1028520" progId="Equation">
              <p:embed/>
            </p:oleObj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Spreading/Mutual Insurance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Mutual insurance: Expected loss is</a:t>
            </a:r>
          </a:p>
          <a:p>
            <a:endParaRPr lang="en-US"/>
          </a:p>
          <a:p>
            <a:r>
              <a:rPr lang="en-US"/>
              <a:t>Each of the 100 persons pays $1 into a mutual insurance fund.</a:t>
            </a:r>
          </a:p>
          <a:p>
            <a:r>
              <a:rPr lang="en-US"/>
              <a:t>Mutual insurance: expected wealth is</a:t>
            </a:r>
          </a:p>
          <a:p>
            <a:endParaRPr lang="en-US"/>
          </a:p>
          <a:p>
            <a:r>
              <a:rPr lang="en-US"/>
              <a:t>Risk-spreading benefits everyone.</a:t>
            </a:r>
          </a:p>
        </p:txBody>
      </p:sp>
      <p:graphicFrame>
        <p:nvGraphicFramePr>
          <p:cNvPr id="101376" name="Object 0"/>
          <p:cNvGraphicFramePr>
            <a:graphicFrameLocks noChangeAspect="1"/>
          </p:cNvGraphicFramePr>
          <p:nvPr/>
        </p:nvGraphicFramePr>
        <p:xfrm>
          <a:off x="2660650" y="2409825"/>
          <a:ext cx="3759200" cy="404813"/>
        </p:xfrm>
        <a:graphic>
          <a:graphicData uri="http://schemas.openxmlformats.org/presentationml/2006/ole">
            <p:oleObj spid="_x0000_s101376" name="Equation" r:id="rId3" imgW="3759120" imgH="406080" progId="Equation">
              <p:embed/>
            </p:oleObj>
          </a:graphicData>
        </a:graphic>
      </p:graphicFrame>
      <p:graphicFrame>
        <p:nvGraphicFramePr>
          <p:cNvPr id="101377" name="Object 1"/>
          <p:cNvGraphicFramePr>
            <a:graphicFrameLocks noChangeAspect="1"/>
          </p:cNvGraphicFramePr>
          <p:nvPr/>
        </p:nvGraphicFramePr>
        <p:xfrm>
          <a:off x="1676400" y="4648200"/>
          <a:ext cx="5562600" cy="404813"/>
        </p:xfrm>
        <a:graphic>
          <a:graphicData uri="http://schemas.openxmlformats.org/presentationml/2006/ole">
            <p:oleObj spid="_x0000_s101377" name="Equation" r:id="rId4" imgW="5562360" imgH="406080" progId="Equation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6387" name="Line 1027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Line 1029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Text Box 1030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16391" name="Text Box 1031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State-Contingent Budget Constraints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V="1">
            <a:off x="1371600" y="18288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371600" y="51054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46125" y="156368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na</a:t>
            </a:r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800600" y="5105400"/>
            <a:ext cx="51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a</a:t>
            </a:r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514600" y="3657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1371600" y="3657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438400" y="3581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838200" y="3424238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  <a:endParaRPr lang="en-US" b="0">
              <a:latin typeface="Times New Roman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209800" y="513715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17</a:t>
            </a:r>
            <a:endParaRPr lang="en-US" b="0">
              <a:latin typeface="Times New Roman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841625" y="2630488"/>
            <a:ext cx="5997575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A state-contingent consumption</a:t>
            </a:r>
            <a:br>
              <a:rPr lang="en-US"/>
            </a:br>
            <a:r>
              <a:rPr lang="en-US"/>
              <a:t>with $17 consumption value in the accident state and $20 consumption value in the no-accident state.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Bars">
  <a:themeElements>
    <a:clrScheme name="Blue Bars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Blue Ba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Bars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rs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r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rs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rs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rs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Files\MSOffice\Templates\Presentation Designs\Blue Bars.pot</Template>
  <TotalTime>606</TotalTime>
  <Words>1701</Words>
  <Application>Microsoft Office PowerPoint</Application>
  <PresentationFormat>Ekran Gösterisi (4:3)</PresentationFormat>
  <Paragraphs>382</Paragraphs>
  <Slides>72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72</vt:i4>
      </vt:variant>
    </vt:vector>
  </HeadingPairs>
  <TitlesOfParts>
    <vt:vector size="79" baseType="lpstr">
      <vt:lpstr>Times New Roman</vt:lpstr>
      <vt:lpstr>Arial</vt:lpstr>
      <vt:lpstr>Monotype Sorts</vt:lpstr>
      <vt:lpstr>Symbol</vt:lpstr>
      <vt:lpstr>Wingdings</vt:lpstr>
      <vt:lpstr>Blue Bars</vt:lpstr>
      <vt:lpstr>Equation</vt:lpstr>
      <vt:lpstr>Chapter Twelve</vt:lpstr>
      <vt:lpstr>Uncertainty is Pervasive</vt:lpstr>
      <vt:lpstr>Uncertainty is Pervasive</vt:lpstr>
      <vt:lpstr>States of Nature</vt:lpstr>
      <vt:lpstr>Contingencies</vt:lpstr>
      <vt:lpstr>Contingencies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Preferences Under Uncertainty</vt:lpstr>
      <vt:lpstr>Choice Under Uncertainty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State-Contingent Budget Constraints</vt:lpstr>
      <vt:lpstr>Competitive Insurance</vt:lpstr>
      <vt:lpstr>Competitive Insurance</vt:lpstr>
      <vt:lpstr>Competitive Insurance</vt:lpstr>
      <vt:lpstr>Competitive Insurance</vt:lpstr>
      <vt:lpstr>Competitive Insurance</vt:lpstr>
      <vt:lpstr>Competitive Insurance</vt:lpstr>
      <vt:lpstr>Competitive Insurance</vt:lpstr>
      <vt:lpstr>Competitive Insurance</vt:lpstr>
      <vt:lpstr>“Unfair” Insurance</vt:lpstr>
      <vt:lpstr>“Unfair” Insurance</vt:lpstr>
      <vt:lpstr>“Unfair” Insurance</vt:lpstr>
      <vt:lpstr>“Unfair” Insurance</vt:lpstr>
      <vt:lpstr>“Unfair” Insurance</vt:lpstr>
      <vt:lpstr>“Unfair” Insurance</vt:lpstr>
      <vt:lpstr>Uncertainty is Pervasive</vt:lpstr>
      <vt:lpstr>Uncertainty is Pervasive</vt:lpstr>
      <vt:lpstr>Uncertainty is Pervasive</vt:lpstr>
      <vt:lpstr>Diversification</vt:lpstr>
      <vt:lpstr>Diversification</vt:lpstr>
      <vt:lpstr>Diversification</vt:lpstr>
      <vt:lpstr>Diversification</vt:lpstr>
      <vt:lpstr>Diversification</vt:lpstr>
      <vt:lpstr>Risk Spreading/Mutual Insurance</vt:lpstr>
      <vt:lpstr>Risk Spreading/Mutual Insurance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Twelve</dc:title>
  <dc:creator>Peter B. Morgan</dc:creator>
  <cp:lastModifiedBy>user</cp:lastModifiedBy>
  <cp:revision>49</cp:revision>
  <dcterms:created xsi:type="dcterms:W3CDTF">1999-07-26T19:50:41Z</dcterms:created>
  <dcterms:modified xsi:type="dcterms:W3CDTF">2013-06-03T10:02:35Z</dcterms:modified>
</cp:coreProperties>
</file>