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258" r:id="rId11"/>
    <p:sldId id="259" r:id="rId12"/>
    <p:sldId id="267" r:id="rId13"/>
    <p:sldId id="260" r:id="rId14"/>
    <p:sldId id="262" r:id="rId15"/>
    <p:sldId id="265" r:id="rId16"/>
    <p:sldId id="261" r:id="rId17"/>
    <p:sldId id="266" r:id="rId18"/>
    <p:sldId id="276" r:id="rId19"/>
    <p:sldId id="268" r:id="rId20"/>
    <p:sldId id="269" r:id="rId21"/>
    <p:sldId id="270" r:id="rId22"/>
    <p:sldId id="271" r:id="rId23"/>
    <p:sldId id="277" r:id="rId24"/>
    <p:sldId id="294" r:id="rId25"/>
    <p:sldId id="272" r:id="rId26"/>
    <p:sldId id="308" r:id="rId27"/>
    <p:sldId id="340" r:id="rId28"/>
    <p:sldId id="273" r:id="rId29"/>
    <p:sldId id="274" r:id="rId30"/>
    <p:sldId id="275" r:id="rId31"/>
    <p:sldId id="310" r:id="rId32"/>
    <p:sldId id="283" r:id="rId33"/>
    <p:sldId id="282" r:id="rId34"/>
    <p:sldId id="284" r:id="rId35"/>
    <p:sldId id="285" r:id="rId36"/>
    <p:sldId id="286" r:id="rId37"/>
    <p:sldId id="288" r:id="rId38"/>
    <p:sldId id="289" r:id="rId39"/>
    <p:sldId id="290" r:id="rId40"/>
    <p:sldId id="291" r:id="rId41"/>
    <p:sldId id="292" r:id="rId42"/>
    <p:sldId id="295" r:id="rId43"/>
    <p:sldId id="306" r:id="rId44"/>
    <p:sldId id="341" r:id="rId45"/>
    <p:sldId id="307" r:id="rId46"/>
    <p:sldId id="312" r:id="rId47"/>
    <p:sldId id="313" r:id="rId48"/>
    <p:sldId id="314" r:id="rId49"/>
    <p:sldId id="316" r:id="rId50"/>
    <p:sldId id="317" r:id="rId51"/>
    <p:sldId id="318" r:id="rId52"/>
    <p:sldId id="319" r:id="rId53"/>
    <p:sldId id="342" r:id="rId54"/>
    <p:sldId id="320" r:id="rId55"/>
    <p:sldId id="321" r:id="rId56"/>
    <p:sldId id="322" r:id="rId57"/>
    <p:sldId id="324" r:id="rId58"/>
    <p:sldId id="343" r:id="rId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CC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>
        <p:scale>
          <a:sx n="50" d="100"/>
          <a:sy n="50" d="100"/>
        </p:scale>
        <p:origin x="-1212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3.wmf"/><Relationship Id="rId1" Type="http://schemas.openxmlformats.org/officeDocument/2006/relationships/image" Target="../media/image34.wmf"/><Relationship Id="rId4" Type="http://schemas.openxmlformats.org/officeDocument/2006/relationships/image" Target="../media/image3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3.wmf"/><Relationship Id="rId1" Type="http://schemas.openxmlformats.org/officeDocument/2006/relationships/image" Target="../media/image34.wmf"/><Relationship Id="rId4" Type="http://schemas.openxmlformats.org/officeDocument/2006/relationships/image" Target="../media/image3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043"/>
          <p:cNvGrpSpPr>
            <a:grpSpLocks/>
          </p:cNvGrpSpPr>
          <p:nvPr/>
        </p:nvGrpSpPr>
        <p:grpSpPr bwMode="auto">
          <a:xfrm>
            <a:off x="0" y="2760663"/>
            <a:ext cx="9151938" cy="4113212"/>
            <a:chOff x="0" y="1739"/>
            <a:chExt cx="5765" cy="2591"/>
          </a:xfrm>
        </p:grpSpPr>
        <p:grpSp>
          <p:nvGrpSpPr>
            <p:cNvPr id="3089" name="Group 1041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3074" name="Rectangle 1026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3088" name="Group 1040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3075" name="Freeform 1027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6" name="Freeform 1028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7" name="Freeform 1029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8" name="Freeform 1030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9" name="Freeform 1031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0" name="Freeform 1032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1" name="Freeform 1033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2" name="Freeform 1034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3" name="Freeform 1035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4" name="Freeform 1036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5" name="Freeform 1037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6" name="Freeform 1038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7" name="Freeform 1039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361" y="0"/>
                    </a:cxn>
                    <a:cxn ang="0">
                      <a:pos x="361" y="122"/>
                    </a:cxn>
                    <a:cxn ang="0">
                      <a:pos x="96" y="50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3090" name="Freeform 1042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" y="0"/>
                </a:cxn>
                <a:cxn ang="0">
                  <a:pos x="0" y="912"/>
                </a:cxn>
                <a:cxn ang="0">
                  <a:pos x="0" y="0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92" name="Rectangle 104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" name="Rectangle 10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4" name="Rectangle 104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104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104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F0B659-8116-43B1-980B-F4A2D7A2D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2F4FB-0F5A-4A55-969B-E868FE184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4413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92F4E-5960-4EF6-899D-55D493B96C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D9B97-07FD-4D73-B269-2811B9A03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6A0E-8470-48EB-B809-7972D9997D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2811C-57A8-496B-BD12-DB7F25A04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B8CD9-9A6F-4BC9-8969-B44D503BC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BEC87-C541-4ED7-8D80-4BC35768B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5C7E5-942E-461E-A66E-C29EBE134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E3D40-90F0-4920-92A5-9E6A4148B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9C661-CE39-47C8-B91F-762B08E9A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5797550"/>
            <a:ext cx="9167813" cy="1076325"/>
            <a:chOff x="0" y="3652"/>
            <a:chExt cx="5775" cy="67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1027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8" name="Freeform 4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3" name="Freeform 9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1" y="0"/>
                  </a:cxn>
                  <a:cxn ang="0">
                    <a:pos x="361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24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46272D2-8D25-4407-88D4-44E5BE38C92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3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5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6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Intertemporal Choice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Choice 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Let m</a:t>
            </a:r>
            <a:r>
              <a:rPr lang="en-US" baseline="-25000"/>
              <a:t>1</a:t>
            </a:r>
            <a:r>
              <a:rPr lang="en-US"/>
              <a:t> and m</a:t>
            </a:r>
            <a:r>
              <a:rPr lang="en-US" baseline="-25000"/>
              <a:t>2</a:t>
            </a:r>
            <a:r>
              <a:rPr lang="en-US"/>
              <a:t> be incomes received in periods 1 and 2.</a:t>
            </a:r>
          </a:p>
          <a:p>
            <a:r>
              <a:rPr lang="en-US"/>
              <a:t>Let c</a:t>
            </a:r>
            <a:r>
              <a:rPr lang="en-US" baseline="-25000"/>
              <a:t>1</a:t>
            </a:r>
            <a:r>
              <a:rPr lang="en-US"/>
              <a:t> and c</a:t>
            </a:r>
            <a:r>
              <a:rPr lang="en-US" baseline="-25000"/>
              <a:t>2</a:t>
            </a:r>
            <a:r>
              <a:rPr lang="en-US"/>
              <a:t> be consumptions in periods 1 and 2.</a:t>
            </a:r>
          </a:p>
          <a:p>
            <a:r>
              <a:rPr lang="en-US"/>
              <a:t>Let p</a:t>
            </a:r>
            <a:r>
              <a:rPr lang="en-US" baseline="-25000"/>
              <a:t>1</a:t>
            </a:r>
            <a:r>
              <a:rPr lang="en-US"/>
              <a:t> and p</a:t>
            </a:r>
            <a:r>
              <a:rPr lang="en-US" baseline="-25000"/>
              <a:t>2</a:t>
            </a:r>
            <a:r>
              <a:rPr lang="en-US"/>
              <a:t> be the prices of consumption in periods 1 and 2.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1219200"/>
          </a:xfrm>
          <a:noFill/>
          <a:ln/>
        </p:spPr>
        <p:txBody>
          <a:bodyPr/>
          <a:lstStyle/>
          <a:p>
            <a:r>
              <a:rPr lang="en-US"/>
              <a:t>The Intertemporal Choice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4900"/>
            <a:ext cx="8153400" cy="5219700"/>
          </a:xfrm>
          <a:noFill/>
          <a:ln/>
        </p:spPr>
        <p:txBody>
          <a:bodyPr/>
          <a:lstStyle/>
          <a:p>
            <a:r>
              <a:rPr lang="en-US"/>
              <a:t>The intertemporal choice problem:</a:t>
            </a:r>
            <a:br>
              <a:rPr lang="en-US"/>
            </a:br>
            <a:r>
              <a:rPr lang="en-US">
                <a:solidFill>
                  <a:schemeClr val="tx2"/>
                </a:solidFill>
              </a:rPr>
              <a:t>Given incomes m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 and m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, and given consumption prices p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 and p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, what is the most preferred intertemporal consumption bundle (c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, c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)?</a:t>
            </a:r>
          </a:p>
          <a:p>
            <a:r>
              <a:rPr lang="en-US"/>
              <a:t>For an answer we need to know:</a:t>
            </a:r>
          </a:p>
          <a:p>
            <a:pPr lvl="1"/>
            <a:r>
              <a:rPr lang="en-US"/>
              <a:t> the intertemporal budget constraint</a:t>
            </a:r>
          </a:p>
          <a:p>
            <a:pPr lvl="1"/>
            <a:r>
              <a:rPr lang="en-US"/>
              <a:t> intertemporal consumption preferences.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To start, let’s ignore price effects by supposing that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      p</a:t>
            </a:r>
            <a:r>
              <a:rPr lang="en-US" baseline="-25000"/>
              <a:t>1</a:t>
            </a:r>
            <a:r>
              <a:rPr lang="en-US"/>
              <a:t> = p</a:t>
            </a:r>
            <a:r>
              <a:rPr lang="en-US" baseline="-25000"/>
              <a:t>2</a:t>
            </a:r>
            <a:r>
              <a:rPr lang="en-US"/>
              <a:t> = $1.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8129588" cy="4533900"/>
          </a:xfrm>
          <a:noFill/>
          <a:ln/>
        </p:spPr>
        <p:txBody>
          <a:bodyPr/>
          <a:lstStyle/>
          <a:p>
            <a:r>
              <a:rPr lang="en-US"/>
              <a:t>Suppose that the consumer chooses not to save or to borrow.</a:t>
            </a:r>
          </a:p>
          <a:p>
            <a:r>
              <a:rPr lang="en-US"/>
              <a:t>Q: What will be consumed in period 1?</a:t>
            </a:r>
          </a:p>
          <a:p>
            <a:r>
              <a:rPr lang="en-US"/>
              <a:t>A: c</a:t>
            </a:r>
            <a:r>
              <a:rPr lang="en-US" baseline="-25000"/>
              <a:t>1</a:t>
            </a:r>
            <a:r>
              <a:rPr lang="en-US"/>
              <a:t> = m</a:t>
            </a:r>
            <a:r>
              <a:rPr lang="en-US" baseline="-25000"/>
              <a:t>1</a:t>
            </a:r>
            <a:r>
              <a:rPr lang="en-US"/>
              <a:t>.</a:t>
            </a:r>
          </a:p>
          <a:p>
            <a:r>
              <a:rPr lang="en-US"/>
              <a:t>Q: What will be consumed in period 2?</a:t>
            </a:r>
          </a:p>
          <a:p>
            <a:r>
              <a:rPr lang="en-US"/>
              <a:t>A: c</a:t>
            </a:r>
            <a:r>
              <a:rPr lang="en-US" baseline="-25000"/>
              <a:t>2</a:t>
            </a:r>
            <a:r>
              <a:rPr lang="en-US"/>
              <a:t> = m</a:t>
            </a:r>
            <a:r>
              <a:rPr lang="en-US" baseline="-25000"/>
              <a:t>2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908175" y="1565275"/>
            <a:ext cx="59658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 </a:t>
            </a:r>
            <a:r>
              <a:rPr lang="en-US">
                <a:solidFill>
                  <a:srgbClr val="00CC00"/>
                </a:solidFill>
              </a:rPr>
              <a:t>(c</a:t>
            </a:r>
            <a:r>
              <a:rPr lang="en-US" baseline="-25000">
                <a:solidFill>
                  <a:srgbClr val="00CC00"/>
                </a:solidFill>
              </a:rPr>
              <a:t>1</a:t>
            </a:r>
            <a:r>
              <a:rPr lang="en-US">
                <a:solidFill>
                  <a:srgbClr val="00CC00"/>
                </a:solidFill>
              </a:rPr>
              <a:t>, c</a:t>
            </a:r>
            <a:r>
              <a:rPr lang="en-US" baseline="-25000">
                <a:solidFill>
                  <a:srgbClr val="00CC00"/>
                </a:solidFill>
              </a:rPr>
              <a:t>2</a:t>
            </a:r>
            <a:r>
              <a:rPr lang="en-US">
                <a:solidFill>
                  <a:srgbClr val="00CC00"/>
                </a:solidFill>
              </a:rPr>
              <a:t>) = (m</a:t>
            </a:r>
            <a:r>
              <a:rPr lang="en-US" baseline="-25000">
                <a:solidFill>
                  <a:srgbClr val="00CC00"/>
                </a:solidFill>
              </a:rPr>
              <a:t>1</a:t>
            </a:r>
            <a:r>
              <a:rPr lang="en-US">
                <a:solidFill>
                  <a:srgbClr val="00CC00"/>
                </a:solidFill>
              </a:rPr>
              <a:t>, m</a:t>
            </a:r>
            <a:r>
              <a:rPr lang="en-US" baseline="-25000">
                <a:solidFill>
                  <a:srgbClr val="00CC00"/>
                </a:solidFill>
              </a:rPr>
              <a:t>2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/>
              <a:t> is the</a:t>
            </a:r>
            <a:br>
              <a:rPr lang="en-US"/>
            </a:br>
            <a:r>
              <a:rPr lang="en-US"/>
              <a:t>consumption bundle if the</a:t>
            </a:r>
            <a:br>
              <a:rPr lang="en-US"/>
            </a:br>
            <a:r>
              <a:rPr lang="en-US"/>
              <a:t>consumer chooses neither to </a:t>
            </a:r>
            <a:br>
              <a:rPr lang="en-US"/>
            </a:br>
            <a:r>
              <a:rPr lang="en-US"/>
              <a:t>save nor to borrow.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480175" y="1560513"/>
            <a:ext cx="155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957388" y="24066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Now suppose that the consumer spends nothing on consumption in period 1; that is, c</a:t>
            </a:r>
            <a:r>
              <a:rPr lang="en-US" baseline="-25000"/>
              <a:t>1</a:t>
            </a:r>
            <a:r>
              <a:rPr lang="en-US"/>
              <a:t> = 0 and the consumer saves</a:t>
            </a:r>
            <a:br>
              <a:rPr lang="en-US"/>
            </a:br>
            <a:r>
              <a:rPr lang="en-US"/>
              <a:t>          s</a:t>
            </a:r>
            <a:r>
              <a:rPr lang="en-US" baseline="-25000"/>
              <a:t>1</a:t>
            </a:r>
            <a:r>
              <a:rPr lang="en-US"/>
              <a:t> =  m</a:t>
            </a:r>
            <a:r>
              <a:rPr lang="en-US" baseline="-25000"/>
              <a:t>1</a:t>
            </a:r>
            <a:r>
              <a:rPr lang="en-US"/>
              <a:t>.</a:t>
            </a:r>
            <a:endParaRPr lang="en-US" baseline="-25000"/>
          </a:p>
          <a:p>
            <a:r>
              <a:rPr lang="en-US"/>
              <a:t>The interest rate is r.</a:t>
            </a:r>
          </a:p>
          <a:p>
            <a:r>
              <a:rPr lang="en-US"/>
              <a:t>What now will be period 2’s consumption level?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6375"/>
            <a:ext cx="8053388" cy="4381500"/>
          </a:xfrm>
          <a:noFill/>
          <a:ln/>
        </p:spPr>
        <p:txBody>
          <a:bodyPr/>
          <a:lstStyle/>
          <a:p>
            <a:r>
              <a:rPr lang="en-US"/>
              <a:t>Period 2 income is m</a:t>
            </a:r>
            <a:r>
              <a:rPr lang="en-US" baseline="-25000"/>
              <a:t>2</a:t>
            </a:r>
            <a:r>
              <a:rPr lang="en-US"/>
              <a:t>.</a:t>
            </a:r>
          </a:p>
          <a:p>
            <a:r>
              <a:rPr lang="en-US"/>
              <a:t>Savings plus interest from period 1 sum to      (1 + r )m</a:t>
            </a:r>
            <a:r>
              <a:rPr lang="en-US" baseline="-25000"/>
              <a:t>1</a:t>
            </a:r>
            <a:r>
              <a:rPr lang="en-US"/>
              <a:t>.</a:t>
            </a:r>
          </a:p>
          <a:p>
            <a:r>
              <a:rPr lang="en-US"/>
              <a:t>So total income available in period 2 is        </a:t>
            </a:r>
            <a:br>
              <a:rPr lang="en-US"/>
            </a:br>
            <a:r>
              <a:rPr lang="en-US"/>
              <a:t>             m</a:t>
            </a:r>
            <a:r>
              <a:rPr lang="en-US" baseline="-25000"/>
              <a:t>2</a:t>
            </a:r>
            <a:r>
              <a:rPr lang="en-US"/>
              <a:t> + (1 + r )m</a:t>
            </a:r>
            <a:r>
              <a:rPr lang="en-US" baseline="-25000"/>
              <a:t>1</a:t>
            </a:r>
            <a:r>
              <a:rPr lang="en-US"/>
              <a:t>.</a:t>
            </a:r>
          </a:p>
          <a:p>
            <a:r>
              <a:rPr lang="en-US"/>
              <a:t>So period 2 consumption expenditure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6375"/>
            <a:ext cx="8053388" cy="4381500"/>
          </a:xfrm>
          <a:noFill/>
          <a:ln/>
        </p:spPr>
        <p:txBody>
          <a:bodyPr/>
          <a:lstStyle/>
          <a:p>
            <a:r>
              <a:rPr lang="en-US"/>
              <a:t>Period 2 income is m</a:t>
            </a:r>
            <a:r>
              <a:rPr lang="en-US" baseline="-25000"/>
              <a:t>2</a:t>
            </a:r>
            <a:r>
              <a:rPr lang="en-US"/>
              <a:t>.</a:t>
            </a:r>
          </a:p>
          <a:p>
            <a:r>
              <a:rPr lang="en-US"/>
              <a:t>Savings plus interest from period 1 sum to      (1 + r )m</a:t>
            </a:r>
            <a:r>
              <a:rPr lang="en-US" baseline="-25000"/>
              <a:t>1</a:t>
            </a:r>
            <a:r>
              <a:rPr lang="en-US"/>
              <a:t>.</a:t>
            </a:r>
          </a:p>
          <a:p>
            <a:r>
              <a:rPr lang="en-US"/>
              <a:t>So total income available in period 2 is        </a:t>
            </a:r>
            <a:br>
              <a:rPr lang="en-US"/>
            </a:br>
            <a:r>
              <a:rPr lang="en-US"/>
              <a:t>             m</a:t>
            </a:r>
            <a:r>
              <a:rPr lang="en-US" baseline="-25000"/>
              <a:t>2</a:t>
            </a:r>
            <a:r>
              <a:rPr lang="en-US"/>
              <a:t> + (1 + r )m</a:t>
            </a:r>
            <a:r>
              <a:rPr lang="en-US" baseline="-25000"/>
              <a:t>1</a:t>
            </a:r>
            <a:r>
              <a:rPr lang="en-US"/>
              <a:t>.</a:t>
            </a:r>
          </a:p>
          <a:p>
            <a:r>
              <a:rPr lang="en-US"/>
              <a:t>So period 2 consumption expenditure is</a:t>
            </a:r>
          </a:p>
        </p:txBody>
      </p:sp>
      <p:graphicFrame>
        <p:nvGraphicFramePr>
          <p:cNvPr id="77824" name="Object 1024"/>
          <p:cNvGraphicFramePr>
            <a:graphicFrameLocks/>
          </p:cNvGraphicFramePr>
          <p:nvPr/>
        </p:nvGraphicFramePr>
        <p:xfrm>
          <a:off x="2289175" y="5143500"/>
          <a:ext cx="4613275" cy="604838"/>
        </p:xfrm>
        <a:graphic>
          <a:graphicData uri="http://schemas.openxmlformats.org/presentationml/2006/ole">
            <p:oleObj spid="_x0000_s77824" name="Equation" r:id="rId3" imgW="297180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1409700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graphicFrame>
        <p:nvGraphicFramePr>
          <p:cNvPr id="78848" name="Object 1024"/>
          <p:cNvGraphicFramePr>
            <a:graphicFrameLocks/>
          </p:cNvGraphicFramePr>
          <p:nvPr/>
        </p:nvGraphicFramePr>
        <p:xfrm>
          <a:off x="71438" y="1689100"/>
          <a:ext cx="1428750" cy="996950"/>
        </p:xfrm>
        <a:graphic>
          <a:graphicData uri="http://schemas.openxmlformats.org/presentationml/2006/ole">
            <p:oleObj spid="_x0000_s78848" name="Equation" r:id="rId3" imgW="1371600" imgH="977760" progId="Equation.2">
              <p:embed/>
            </p:oleObj>
          </a:graphicData>
        </a:graphic>
      </p:graphicFrame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1714500" y="1833563"/>
            <a:ext cx="1119188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2860675" y="1350963"/>
            <a:ext cx="5988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future-value of the income</a:t>
            </a:r>
            <a:br>
              <a:rPr lang="en-US"/>
            </a:br>
            <a:r>
              <a:rPr lang="en-US"/>
              <a:t>endowment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Intertemporal Choice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Persons often receive income in “lumps”; </a:t>
            </a:r>
            <a:r>
              <a:rPr lang="en-US" i="1"/>
              <a:t>e.g.</a:t>
            </a:r>
            <a:r>
              <a:rPr lang="en-US"/>
              <a:t> monthly salary.</a:t>
            </a:r>
          </a:p>
          <a:p>
            <a:r>
              <a:rPr lang="en-US"/>
              <a:t>How is a lump of income spread over the following month (saving now for consumption later)?</a:t>
            </a:r>
          </a:p>
          <a:p>
            <a:r>
              <a:rPr lang="en-US"/>
              <a:t>Or how is consumption financed by borrowing now against income to be received at the end of the month?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1409700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955800" y="1895475"/>
            <a:ext cx="7186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is the consumption bundle when all</a:t>
            </a:r>
            <a:br>
              <a:rPr lang="en-US" sz="2800"/>
            </a:br>
            <a:r>
              <a:rPr lang="en-US" sz="2800"/>
              <a:t>    period 1 income is saved.</a:t>
            </a:r>
          </a:p>
        </p:txBody>
      </p:sp>
      <p:graphicFrame>
        <p:nvGraphicFramePr>
          <p:cNvPr id="79872" name="Object 1024"/>
          <p:cNvGraphicFramePr>
            <a:graphicFrameLocks/>
          </p:cNvGraphicFramePr>
          <p:nvPr/>
        </p:nvGraphicFramePr>
        <p:xfrm>
          <a:off x="2362200" y="1308100"/>
          <a:ext cx="5368925" cy="563563"/>
        </p:xfrm>
        <a:graphic>
          <a:graphicData uri="http://schemas.openxmlformats.org/presentationml/2006/ole">
            <p:oleObj spid="_x0000_s79872" name="Equation" r:id="rId3" imgW="4330440" imgH="469800" progId="Equation.2">
              <p:embed/>
            </p:oleObj>
          </a:graphicData>
        </a:graphic>
      </p:graphicFrame>
      <p:graphicFrame>
        <p:nvGraphicFramePr>
          <p:cNvPr id="79873" name="Object 1025"/>
          <p:cNvGraphicFramePr>
            <a:graphicFrameLocks/>
          </p:cNvGraphicFramePr>
          <p:nvPr/>
        </p:nvGraphicFramePr>
        <p:xfrm>
          <a:off x="71438" y="1689100"/>
          <a:ext cx="1428750" cy="996950"/>
        </p:xfrm>
        <a:graphic>
          <a:graphicData uri="http://schemas.openxmlformats.org/presentationml/2006/ole">
            <p:oleObj spid="_x0000_s79873" name="Equation" r:id="rId4" imgW="1371600" imgH="977760" progId="Equation.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Now suppose that the consumer spends everything possible on consumption in period 1, so c</a:t>
            </a:r>
            <a:r>
              <a:rPr lang="en-US" baseline="-25000"/>
              <a:t>2</a:t>
            </a:r>
            <a:r>
              <a:rPr lang="en-US"/>
              <a:t> = 0.</a:t>
            </a:r>
          </a:p>
          <a:p>
            <a:r>
              <a:rPr lang="en-US"/>
              <a:t>What is the most that the consumer can borrow in period 1 against her period 2 income of $m</a:t>
            </a:r>
            <a:r>
              <a:rPr lang="en-US" baseline="-25000"/>
              <a:t>2</a:t>
            </a:r>
            <a:r>
              <a:rPr lang="en-US"/>
              <a:t>?</a:t>
            </a:r>
            <a:endParaRPr lang="en-US" baseline="-25000"/>
          </a:p>
          <a:p>
            <a:r>
              <a:rPr lang="en-US"/>
              <a:t>Let b</a:t>
            </a:r>
            <a:r>
              <a:rPr lang="en-US" baseline="-25000"/>
              <a:t>1</a:t>
            </a:r>
            <a:r>
              <a:rPr lang="en-US"/>
              <a:t> denote the amount borrowed in period 1.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Only $m</a:t>
            </a:r>
            <a:r>
              <a:rPr lang="en-US" baseline="-25000"/>
              <a:t>2</a:t>
            </a:r>
            <a:r>
              <a:rPr lang="en-US"/>
              <a:t> will be available in period 2 to pay back $b</a:t>
            </a:r>
            <a:r>
              <a:rPr lang="en-US" baseline="-25000"/>
              <a:t>1</a:t>
            </a:r>
            <a:r>
              <a:rPr lang="en-US"/>
              <a:t> borrowed in period 1.</a:t>
            </a:r>
          </a:p>
          <a:p>
            <a:r>
              <a:rPr lang="en-US"/>
              <a:t>So    b</a:t>
            </a:r>
            <a:r>
              <a:rPr lang="en-US" baseline="-25000"/>
              <a:t>1</a:t>
            </a:r>
            <a:r>
              <a:rPr lang="en-US"/>
              <a:t>(1 + r ) = m</a:t>
            </a:r>
            <a:r>
              <a:rPr lang="en-US" baseline="-25000"/>
              <a:t>2</a:t>
            </a:r>
            <a:r>
              <a:rPr lang="en-US"/>
              <a:t>.</a:t>
            </a:r>
          </a:p>
          <a:p>
            <a:r>
              <a:rPr lang="en-US"/>
              <a:t>That is,    b</a:t>
            </a:r>
            <a:r>
              <a:rPr lang="en-US" baseline="-25000"/>
              <a:t>1</a:t>
            </a:r>
            <a:r>
              <a:rPr lang="en-US"/>
              <a:t> = m</a:t>
            </a:r>
            <a:r>
              <a:rPr lang="en-US" baseline="-25000"/>
              <a:t>2</a:t>
            </a:r>
            <a:r>
              <a:rPr lang="en-US"/>
              <a:t> / (1 + r ).</a:t>
            </a:r>
            <a:endParaRPr lang="en-US" baseline="-25000"/>
          </a:p>
          <a:p>
            <a:r>
              <a:rPr lang="en-US"/>
              <a:t>So the largest possible period 1 consumption level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Only $m</a:t>
            </a:r>
            <a:r>
              <a:rPr lang="en-US" baseline="-25000"/>
              <a:t>2</a:t>
            </a:r>
            <a:r>
              <a:rPr lang="en-US"/>
              <a:t> will be available in period 2 to pay back $b</a:t>
            </a:r>
            <a:r>
              <a:rPr lang="en-US" baseline="-25000"/>
              <a:t>1</a:t>
            </a:r>
            <a:r>
              <a:rPr lang="en-US"/>
              <a:t> borrowed in period 1.</a:t>
            </a:r>
          </a:p>
          <a:p>
            <a:r>
              <a:rPr lang="en-US"/>
              <a:t>So    b</a:t>
            </a:r>
            <a:r>
              <a:rPr lang="en-US" baseline="-25000"/>
              <a:t>1</a:t>
            </a:r>
            <a:r>
              <a:rPr lang="en-US"/>
              <a:t>(1 + r ) = m</a:t>
            </a:r>
            <a:r>
              <a:rPr lang="en-US" baseline="-25000"/>
              <a:t>2</a:t>
            </a:r>
            <a:r>
              <a:rPr lang="en-US"/>
              <a:t>.</a:t>
            </a:r>
          </a:p>
          <a:p>
            <a:r>
              <a:rPr lang="en-US"/>
              <a:t>That is,    b</a:t>
            </a:r>
            <a:r>
              <a:rPr lang="en-US" baseline="-25000"/>
              <a:t>1</a:t>
            </a:r>
            <a:r>
              <a:rPr lang="en-US"/>
              <a:t> = m</a:t>
            </a:r>
            <a:r>
              <a:rPr lang="en-US" baseline="-25000"/>
              <a:t>2</a:t>
            </a:r>
            <a:r>
              <a:rPr lang="en-US"/>
              <a:t> / (1 + r ).</a:t>
            </a:r>
            <a:endParaRPr lang="en-US" baseline="-25000"/>
          </a:p>
          <a:p>
            <a:r>
              <a:rPr lang="en-US"/>
              <a:t>So the largest possible period 1 consumption level is</a:t>
            </a:r>
          </a:p>
        </p:txBody>
      </p:sp>
      <p:graphicFrame>
        <p:nvGraphicFramePr>
          <p:cNvPr id="80896" name="Object 1024"/>
          <p:cNvGraphicFramePr>
            <a:graphicFrameLocks/>
          </p:cNvGraphicFramePr>
          <p:nvPr/>
        </p:nvGraphicFramePr>
        <p:xfrm>
          <a:off x="2862263" y="4845050"/>
          <a:ext cx="3455987" cy="1192213"/>
        </p:xfrm>
        <a:graphic>
          <a:graphicData uri="http://schemas.openxmlformats.org/presentationml/2006/ole">
            <p:oleObj spid="_x0000_s80896" name="Equation" r:id="rId3" imgW="2234880" imgH="825480" progId="Equation.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1409700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955800" y="1895475"/>
            <a:ext cx="7186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is the consumption bundle when all</a:t>
            </a:r>
            <a:br>
              <a:rPr lang="en-US" sz="2800"/>
            </a:br>
            <a:r>
              <a:rPr lang="en-US" sz="2800"/>
              <a:t>    period 1 income is saved.</a:t>
            </a:r>
          </a:p>
        </p:txBody>
      </p:sp>
      <p:graphicFrame>
        <p:nvGraphicFramePr>
          <p:cNvPr id="81920" name="Object 1024"/>
          <p:cNvGraphicFramePr>
            <a:graphicFrameLocks/>
          </p:cNvGraphicFramePr>
          <p:nvPr/>
        </p:nvGraphicFramePr>
        <p:xfrm>
          <a:off x="2362200" y="1308100"/>
          <a:ext cx="5368925" cy="563563"/>
        </p:xfrm>
        <a:graphic>
          <a:graphicData uri="http://schemas.openxmlformats.org/presentationml/2006/ole">
            <p:oleObj spid="_x0000_s81920" name="Equation" r:id="rId3" imgW="4330440" imgH="469800" progId="Equation.2">
              <p:embed/>
            </p:oleObj>
          </a:graphicData>
        </a:graphic>
      </p:graphicFrame>
      <p:graphicFrame>
        <p:nvGraphicFramePr>
          <p:cNvPr id="81921" name="Object 1025"/>
          <p:cNvGraphicFramePr>
            <a:graphicFrameLocks/>
          </p:cNvGraphicFramePr>
          <p:nvPr/>
        </p:nvGraphicFramePr>
        <p:xfrm>
          <a:off x="71438" y="1689100"/>
          <a:ext cx="1428750" cy="996950"/>
        </p:xfrm>
        <a:graphic>
          <a:graphicData uri="http://schemas.openxmlformats.org/presentationml/2006/ole">
            <p:oleObj spid="_x0000_s81921" name="Equation" r:id="rId4" imgW="1371600" imgH="977760" progId="Equation.2">
              <p:embed/>
            </p:oleObj>
          </a:graphicData>
        </a:graphic>
      </p:graphicFrame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5046663" y="5149850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1922" name="Object 1026"/>
          <p:cNvGraphicFramePr>
            <a:graphicFrameLocks/>
          </p:cNvGraphicFramePr>
          <p:nvPr/>
        </p:nvGraphicFramePr>
        <p:xfrm>
          <a:off x="4322763" y="5360988"/>
          <a:ext cx="1538287" cy="833437"/>
        </p:xfrm>
        <a:graphic>
          <a:graphicData uri="http://schemas.openxmlformats.org/presentationml/2006/ole">
            <p:oleObj spid="_x0000_s81922" name="Equation" r:id="rId5" imgW="1485720" imgH="825480" progId="Equation.2">
              <p:embed/>
            </p:oleObj>
          </a:graphicData>
        </a:graphic>
      </p:graphicFrame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5286375" y="4619625"/>
            <a:ext cx="261938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360863" y="3705225"/>
            <a:ext cx="4135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present-value of</a:t>
            </a:r>
            <a:br>
              <a:rPr lang="en-US" sz="2800"/>
            </a:br>
            <a:r>
              <a:rPr lang="en-US" sz="2800"/>
              <a:t>the income endowment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1409700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graphicFrame>
        <p:nvGraphicFramePr>
          <p:cNvPr id="82944" name="Object 1024"/>
          <p:cNvGraphicFramePr>
            <a:graphicFrameLocks/>
          </p:cNvGraphicFramePr>
          <p:nvPr/>
        </p:nvGraphicFramePr>
        <p:xfrm>
          <a:off x="2362200" y="1308100"/>
          <a:ext cx="5368925" cy="563563"/>
        </p:xfrm>
        <a:graphic>
          <a:graphicData uri="http://schemas.openxmlformats.org/presentationml/2006/ole">
            <p:oleObj spid="_x0000_s82944" name="Equation" r:id="rId3" imgW="4330440" imgH="469800" progId="Equation.2">
              <p:embed/>
            </p:oleObj>
          </a:graphicData>
        </a:graphic>
      </p:graphicFrame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5046663" y="5149850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2945" name="Object 1025"/>
          <p:cNvGraphicFramePr>
            <a:graphicFrameLocks/>
          </p:cNvGraphicFramePr>
          <p:nvPr/>
        </p:nvGraphicFramePr>
        <p:xfrm>
          <a:off x="4178300" y="2998788"/>
          <a:ext cx="4584700" cy="1079500"/>
        </p:xfrm>
        <a:graphic>
          <a:graphicData uri="http://schemas.openxmlformats.org/presentationml/2006/ole">
            <p:oleObj spid="_x0000_s82945" name="Equation" r:id="rId4" imgW="3708360" imgH="901440" progId="Equation.2">
              <p:embed/>
            </p:oleObj>
          </a:graphicData>
        </a:graphic>
      </p:graphicFrame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4232275" y="3948113"/>
            <a:ext cx="49101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is the consumption bundle</a:t>
            </a:r>
            <a:br>
              <a:rPr lang="en-US" sz="2800"/>
            </a:br>
            <a:r>
              <a:rPr lang="en-US" sz="2800"/>
              <a:t>     when period 1 borrowing</a:t>
            </a:r>
            <a:br>
              <a:rPr lang="en-US" sz="2800"/>
            </a:br>
            <a:r>
              <a:rPr lang="en-US" sz="2800"/>
              <a:t>          is as big as possible.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955800" y="1895475"/>
            <a:ext cx="7186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is the consumption bundle when </a:t>
            </a:r>
            <a:br>
              <a:rPr lang="en-US" sz="2800"/>
            </a:br>
            <a:r>
              <a:rPr lang="en-US" sz="2800"/>
              <a:t>    period 1 saving is as large as possible.</a:t>
            </a:r>
          </a:p>
        </p:txBody>
      </p:sp>
      <p:graphicFrame>
        <p:nvGraphicFramePr>
          <p:cNvPr id="82946" name="Object 1026"/>
          <p:cNvGraphicFramePr>
            <a:graphicFrameLocks/>
          </p:cNvGraphicFramePr>
          <p:nvPr/>
        </p:nvGraphicFramePr>
        <p:xfrm>
          <a:off x="71438" y="1689100"/>
          <a:ext cx="1428750" cy="996950"/>
        </p:xfrm>
        <a:graphic>
          <a:graphicData uri="http://schemas.openxmlformats.org/presentationml/2006/ole">
            <p:oleObj spid="_x0000_s82946" name="Equation" r:id="rId5" imgW="1371600" imgH="977760" progId="Equation.2">
              <p:embed/>
            </p:oleObj>
          </a:graphicData>
        </a:graphic>
      </p:graphicFrame>
      <p:graphicFrame>
        <p:nvGraphicFramePr>
          <p:cNvPr id="82947" name="Object 1027"/>
          <p:cNvGraphicFramePr>
            <a:graphicFrameLocks/>
          </p:cNvGraphicFramePr>
          <p:nvPr/>
        </p:nvGraphicFramePr>
        <p:xfrm>
          <a:off x="4322763" y="5360988"/>
          <a:ext cx="1538287" cy="833437"/>
        </p:xfrm>
        <a:graphic>
          <a:graphicData uri="http://schemas.openxmlformats.org/presentationml/2006/ole">
            <p:oleObj spid="_x0000_s82947" name="Equation" r:id="rId6" imgW="1485720" imgH="825480" progId="Equation.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Suppose that c</a:t>
            </a:r>
            <a:r>
              <a:rPr lang="en-US" baseline="-25000"/>
              <a:t>1</a:t>
            </a:r>
            <a:r>
              <a:rPr lang="en-US"/>
              <a:t> units are consumed in period 1.  This costs $c</a:t>
            </a:r>
            <a:r>
              <a:rPr lang="en-US" baseline="-25000"/>
              <a:t>1</a:t>
            </a:r>
            <a:r>
              <a:rPr lang="en-US"/>
              <a:t> and leaves m</a:t>
            </a:r>
            <a:r>
              <a:rPr lang="en-US" baseline="-25000"/>
              <a:t>1</a:t>
            </a:r>
            <a:r>
              <a:rPr lang="en-US"/>
              <a:t>- c</a:t>
            </a:r>
            <a:r>
              <a:rPr lang="en-US" baseline="-25000"/>
              <a:t>1</a:t>
            </a:r>
            <a:r>
              <a:rPr lang="en-US"/>
              <a:t> saved.  Period 2 consumption will then be</a:t>
            </a:r>
          </a:p>
        </p:txBody>
      </p:sp>
      <p:graphicFrame>
        <p:nvGraphicFramePr>
          <p:cNvPr id="83968" name="Object 1024"/>
          <p:cNvGraphicFramePr>
            <a:graphicFrameLocks/>
          </p:cNvGraphicFramePr>
          <p:nvPr/>
        </p:nvGraphicFramePr>
        <p:xfrm>
          <a:off x="2243138" y="3703638"/>
          <a:ext cx="4638675" cy="479425"/>
        </p:xfrm>
        <a:graphic>
          <a:graphicData uri="http://schemas.openxmlformats.org/presentationml/2006/ole">
            <p:oleObj spid="_x0000_s83968" name="Equation" r:id="rId3" imgW="397476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Suppose that c</a:t>
            </a:r>
            <a:r>
              <a:rPr lang="en-US" baseline="-25000"/>
              <a:t>1</a:t>
            </a:r>
            <a:r>
              <a:rPr lang="en-US"/>
              <a:t> units are consumed in period 1.  This costs $c</a:t>
            </a:r>
            <a:r>
              <a:rPr lang="en-US" baseline="-25000"/>
              <a:t>1</a:t>
            </a:r>
            <a:r>
              <a:rPr lang="en-US"/>
              <a:t> and leaves m</a:t>
            </a:r>
            <a:r>
              <a:rPr lang="en-US" baseline="-25000"/>
              <a:t>1</a:t>
            </a:r>
            <a:r>
              <a:rPr lang="en-US"/>
              <a:t>- c</a:t>
            </a:r>
            <a:r>
              <a:rPr lang="en-US" baseline="-25000"/>
              <a:t>1</a:t>
            </a:r>
            <a:r>
              <a:rPr lang="en-US"/>
              <a:t> saved.  Period 2 consumption will then be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which is</a:t>
            </a:r>
          </a:p>
        </p:txBody>
      </p:sp>
      <p:graphicFrame>
        <p:nvGraphicFramePr>
          <p:cNvPr id="84992" name="Object 1024"/>
          <p:cNvGraphicFramePr>
            <a:graphicFrameLocks/>
          </p:cNvGraphicFramePr>
          <p:nvPr/>
        </p:nvGraphicFramePr>
        <p:xfrm>
          <a:off x="2243138" y="3703638"/>
          <a:ext cx="4638675" cy="479425"/>
        </p:xfrm>
        <a:graphic>
          <a:graphicData uri="http://schemas.openxmlformats.org/presentationml/2006/ole">
            <p:oleObj spid="_x0000_s84992" name="Equation" r:id="rId3" imgW="3974760" imgH="419040" progId="Equation.2">
              <p:embed/>
            </p:oleObj>
          </a:graphicData>
        </a:graphic>
      </p:graphicFrame>
      <p:graphicFrame>
        <p:nvGraphicFramePr>
          <p:cNvPr id="84993" name="Object 1025"/>
          <p:cNvGraphicFramePr>
            <a:graphicFrameLocks/>
          </p:cNvGraphicFramePr>
          <p:nvPr/>
        </p:nvGraphicFramePr>
        <p:xfrm>
          <a:off x="1681163" y="4703763"/>
          <a:ext cx="5735637" cy="450850"/>
        </p:xfrm>
        <a:graphic>
          <a:graphicData uri="http://schemas.openxmlformats.org/presentationml/2006/ole">
            <p:oleObj spid="_x0000_s84993" name="Equation" r:id="rId4" imgW="4940280" imgH="419040" progId="Equation.2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 rot="16200000">
            <a:off x="3078956" y="5288757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latin typeface="Symbol" pitchFamily="18" charset="2"/>
              </a:rPr>
              <a:t>í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 rot="16200000">
            <a:off x="3385344" y="5283994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latin typeface="Symbol" pitchFamily="18" charset="2"/>
              </a:rPr>
              <a:t>ï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 rot="16200000">
            <a:off x="2775744" y="5283994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>
                <a:latin typeface="Symbol" pitchFamily="18" charset="2"/>
              </a:rPr>
              <a:t>ï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 rot="16200000">
            <a:off x="5831681" y="5279232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>
                <a:latin typeface="Symbol" pitchFamily="18" charset="2"/>
              </a:rPr>
              <a:t>í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 rot="16200000">
            <a:off x="3602832" y="5277644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latin typeface="Symbol" pitchFamily="18" charset="2"/>
              </a:rPr>
              <a:t>î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 rot="16200000" flipH="1">
            <a:off x="4741068" y="5279232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>
                <a:latin typeface="Symbol" pitchFamily="18" charset="2"/>
              </a:rPr>
              <a:t>ì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 rot="16200000" flipH="1">
            <a:off x="2645568" y="5288757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latin typeface="Symbol" pitchFamily="18" charset="2"/>
              </a:rPr>
              <a:t>ì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 rot="16200000" flipH="1">
            <a:off x="6979443" y="5279232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>
                <a:latin typeface="Symbol" pitchFamily="18" charset="2"/>
              </a:rPr>
              <a:t>î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2717800" y="5646738"/>
            <a:ext cx="1112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slope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5170488" y="5646738"/>
            <a:ext cx="1685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intercept</a:t>
            </a:r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5010150" y="5514975"/>
            <a:ext cx="857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6134100" y="5514975"/>
            <a:ext cx="857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graphicFrame>
        <p:nvGraphicFramePr>
          <p:cNvPr id="86016" name="Object 1024"/>
          <p:cNvGraphicFramePr>
            <a:graphicFrameLocks/>
          </p:cNvGraphicFramePr>
          <p:nvPr/>
        </p:nvGraphicFramePr>
        <p:xfrm>
          <a:off x="2362200" y="1308100"/>
          <a:ext cx="5368925" cy="563563"/>
        </p:xfrm>
        <a:graphic>
          <a:graphicData uri="http://schemas.openxmlformats.org/presentationml/2006/ole">
            <p:oleObj spid="_x0000_s86016" name="Equation" r:id="rId3" imgW="4330440" imgH="469800" progId="Equation.2">
              <p:embed/>
            </p:oleObj>
          </a:graphicData>
        </a:graphic>
      </p:graphicFrame>
      <p:graphicFrame>
        <p:nvGraphicFramePr>
          <p:cNvPr id="86017" name="Object 1025"/>
          <p:cNvGraphicFramePr>
            <a:graphicFrameLocks/>
          </p:cNvGraphicFramePr>
          <p:nvPr/>
        </p:nvGraphicFramePr>
        <p:xfrm>
          <a:off x="4178300" y="2998788"/>
          <a:ext cx="4584700" cy="1079500"/>
        </p:xfrm>
        <a:graphic>
          <a:graphicData uri="http://schemas.openxmlformats.org/presentationml/2006/ole">
            <p:oleObj spid="_x0000_s86017" name="Equation" r:id="rId4" imgW="3708360" imgH="901440" progId="Equation.2">
              <p:embed/>
            </p:oleObj>
          </a:graphicData>
        </a:graphic>
      </p:graphicFrame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232275" y="3948113"/>
            <a:ext cx="49101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is the consumption bundle</a:t>
            </a:r>
            <a:br>
              <a:rPr lang="en-US" sz="2800"/>
            </a:br>
            <a:r>
              <a:rPr lang="en-US" sz="2800"/>
              <a:t>     when period 1 borrowing</a:t>
            </a:r>
            <a:br>
              <a:rPr lang="en-US" sz="2800"/>
            </a:br>
            <a:r>
              <a:rPr lang="en-US" sz="2800"/>
              <a:t>          is as big as possible.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1955800" y="1895475"/>
            <a:ext cx="7186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is the consumption bundle when </a:t>
            </a:r>
            <a:br>
              <a:rPr lang="en-US" sz="2800"/>
            </a:br>
            <a:r>
              <a:rPr lang="en-US" sz="2800"/>
              <a:t>    period 1 saving is as large as possible.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1512888" y="2246313"/>
            <a:ext cx="3651250" cy="30146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1409700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5046663" y="5149850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6018" name="Object 1026"/>
          <p:cNvGraphicFramePr>
            <a:graphicFrameLocks/>
          </p:cNvGraphicFramePr>
          <p:nvPr/>
        </p:nvGraphicFramePr>
        <p:xfrm>
          <a:off x="4322763" y="5360988"/>
          <a:ext cx="1538287" cy="833437"/>
        </p:xfrm>
        <a:graphic>
          <a:graphicData uri="http://schemas.openxmlformats.org/presentationml/2006/ole">
            <p:oleObj spid="_x0000_s86018" name="Equation" r:id="rId5" imgW="1485720" imgH="825480" progId="Equation.2">
              <p:embed/>
            </p:oleObj>
          </a:graphicData>
        </a:graphic>
      </p:graphicFrame>
      <p:graphicFrame>
        <p:nvGraphicFramePr>
          <p:cNvPr id="86019" name="Object 1027"/>
          <p:cNvGraphicFramePr>
            <a:graphicFrameLocks/>
          </p:cNvGraphicFramePr>
          <p:nvPr/>
        </p:nvGraphicFramePr>
        <p:xfrm>
          <a:off x="71438" y="1689100"/>
          <a:ext cx="1428750" cy="996950"/>
        </p:xfrm>
        <a:graphic>
          <a:graphicData uri="http://schemas.openxmlformats.org/presentationml/2006/ole">
            <p:oleObj spid="_x0000_s86019" name="Equation" r:id="rId6" imgW="1371600" imgH="977760" progId="Equation.2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1512888" y="2246313"/>
            <a:ext cx="3651250" cy="30146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1409700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5046663" y="5149850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7040" name="Object 1024"/>
          <p:cNvGraphicFramePr>
            <a:graphicFrameLocks/>
          </p:cNvGraphicFramePr>
          <p:nvPr/>
        </p:nvGraphicFramePr>
        <p:xfrm>
          <a:off x="103188" y="1689100"/>
          <a:ext cx="1344612" cy="977900"/>
        </p:xfrm>
        <a:graphic>
          <a:graphicData uri="http://schemas.openxmlformats.org/presentationml/2006/ole">
            <p:oleObj spid="_x0000_s87040" name="Equation" r:id="rId3" imgW="1307880" imgH="977760" progId="Equation.2">
              <p:embed/>
            </p:oleObj>
          </a:graphicData>
        </a:graphic>
      </p:graphicFrame>
      <p:graphicFrame>
        <p:nvGraphicFramePr>
          <p:cNvPr id="87041" name="Object 1025"/>
          <p:cNvGraphicFramePr>
            <a:graphicFrameLocks/>
          </p:cNvGraphicFramePr>
          <p:nvPr/>
        </p:nvGraphicFramePr>
        <p:xfrm>
          <a:off x="4322763" y="5360988"/>
          <a:ext cx="1538287" cy="833437"/>
        </p:xfrm>
        <a:graphic>
          <a:graphicData uri="http://schemas.openxmlformats.org/presentationml/2006/ole">
            <p:oleObj spid="_x0000_s87041" name="Equation" r:id="rId4" imgW="1485720" imgH="825480" progId="Equation.2">
              <p:embed/>
            </p:oleObj>
          </a:graphicData>
        </a:graphic>
      </p:graphicFrame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3360738" y="2085975"/>
            <a:ext cx="2417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slope = -(1+r)</a:t>
            </a:r>
          </a:p>
        </p:txBody>
      </p:sp>
      <p:graphicFrame>
        <p:nvGraphicFramePr>
          <p:cNvPr id="87042" name="Object 1026"/>
          <p:cNvGraphicFramePr>
            <a:graphicFrameLocks/>
          </p:cNvGraphicFramePr>
          <p:nvPr/>
        </p:nvGraphicFramePr>
        <p:xfrm>
          <a:off x="2324100" y="1346200"/>
          <a:ext cx="5735638" cy="450850"/>
        </p:xfrm>
        <a:graphic>
          <a:graphicData uri="http://schemas.openxmlformats.org/presentationml/2006/ole">
            <p:oleObj spid="_x0000_s87042" name="Equation" r:id="rId5" imgW="494028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Present and Future Values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Begin with some simple financial arithmetic.</a:t>
            </a:r>
          </a:p>
          <a:p>
            <a:r>
              <a:rPr lang="en-US"/>
              <a:t>Take just two periods; 1 and 2.</a:t>
            </a:r>
          </a:p>
          <a:p>
            <a:r>
              <a:rPr lang="en-US"/>
              <a:t>Let r denote the interest rate per period.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524000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24000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811838" y="51911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930275" y="1055688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1527175" y="4149725"/>
            <a:ext cx="23383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3865563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881063" y="38258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589338" y="5227638"/>
            <a:ext cx="693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336675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074738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1512888" y="2246313"/>
            <a:ext cx="3651250" cy="30146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8064" name="Object 1024"/>
          <p:cNvGraphicFramePr>
            <a:graphicFrameLocks/>
          </p:cNvGraphicFramePr>
          <p:nvPr/>
        </p:nvGraphicFramePr>
        <p:xfrm>
          <a:off x="103188" y="1689100"/>
          <a:ext cx="1344612" cy="977900"/>
        </p:xfrm>
        <a:graphic>
          <a:graphicData uri="http://schemas.openxmlformats.org/presentationml/2006/ole">
            <p:oleObj spid="_x0000_s88064" name="Equation" r:id="rId3" imgW="1307880" imgH="977760" progId="Equation.2">
              <p:embed/>
            </p:oleObj>
          </a:graphicData>
        </a:graphic>
      </p:graphicFrame>
      <p:graphicFrame>
        <p:nvGraphicFramePr>
          <p:cNvPr id="88065" name="Object 1025"/>
          <p:cNvGraphicFramePr>
            <a:graphicFrameLocks/>
          </p:cNvGraphicFramePr>
          <p:nvPr/>
        </p:nvGraphicFramePr>
        <p:xfrm>
          <a:off x="4322763" y="5360988"/>
          <a:ext cx="1538287" cy="833437"/>
        </p:xfrm>
        <a:graphic>
          <a:graphicData uri="http://schemas.openxmlformats.org/presentationml/2006/ole">
            <p:oleObj spid="_x0000_s88065" name="Equation" r:id="rId4" imgW="1485720" imgH="825480" progId="Equation.2">
              <p:embed/>
            </p:oleObj>
          </a:graphicData>
        </a:graphic>
      </p:graphicFrame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1528763" y="2257425"/>
            <a:ext cx="2292350" cy="18923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3835400" y="4165600"/>
            <a:ext cx="1330325" cy="10922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3733800" y="4038600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1409700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5046663" y="5149850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 rot="2340000">
            <a:off x="2114550" y="2624138"/>
            <a:ext cx="1516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Saving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 rot="2280000">
            <a:off x="3689350" y="4198938"/>
            <a:ext cx="2216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Borrowing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3360738" y="2085975"/>
            <a:ext cx="2417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slope = -(1+r)</a:t>
            </a:r>
          </a:p>
        </p:txBody>
      </p:sp>
      <p:graphicFrame>
        <p:nvGraphicFramePr>
          <p:cNvPr id="88066" name="Object 1026"/>
          <p:cNvGraphicFramePr>
            <a:graphicFrameLocks/>
          </p:cNvGraphicFramePr>
          <p:nvPr/>
        </p:nvGraphicFramePr>
        <p:xfrm>
          <a:off x="2324100" y="1346200"/>
          <a:ext cx="5735638" cy="450850"/>
        </p:xfrm>
        <a:graphic>
          <a:graphicData uri="http://schemas.openxmlformats.org/presentationml/2006/ole">
            <p:oleObj spid="_x0000_s88066" name="Equation" r:id="rId5" imgW="494028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graphicFrame>
        <p:nvGraphicFramePr>
          <p:cNvPr id="89088" name="Object 1024"/>
          <p:cNvGraphicFramePr>
            <a:graphicFrameLocks/>
          </p:cNvGraphicFramePr>
          <p:nvPr/>
        </p:nvGraphicFramePr>
        <p:xfrm>
          <a:off x="1879600" y="1346200"/>
          <a:ext cx="5329238" cy="441325"/>
        </p:xfrm>
        <a:graphic>
          <a:graphicData uri="http://schemas.openxmlformats.org/presentationml/2006/ole">
            <p:oleObj spid="_x0000_s89088" name="Equation" r:id="rId3" imgW="4597200" imgH="419040" progId="Equation.2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69925" y="1922463"/>
            <a:ext cx="8026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is the “future-valued” form of the budget</a:t>
            </a:r>
            <a:br>
              <a:rPr lang="en-US"/>
            </a:br>
            <a:r>
              <a:rPr lang="en-US"/>
              <a:t>constraint since all terms are in period 2</a:t>
            </a:r>
            <a:br>
              <a:rPr lang="en-US"/>
            </a:br>
            <a:r>
              <a:rPr lang="en-US"/>
              <a:t>values.  This is equivalent to</a:t>
            </a:r>
          </a:p>
        </p:txBody>
      </p:sp>
      <p:graphicFrame>
        <p:nvGraphicFramePr>
          <p:cNvPr id="89089" name="Object 1025"/>
          <p:cNvGraphicFramePr>
            <a:graphicFrameLocks/>
          </p:cNvGraphicFramePr>
          <p:nvPr/>
        </p:nvGraphicFramePr>
        <p:xfrm>
          <a:off x="2667000" y="3419475"/>
          <a:ext cx="3744913" cy="858838"/>
        </p:xfrm>
        <a:graphic>
          <a:graphicData uri="http://schemas.openxmlformats.org/presentationml/2006/ole">
            <p:oleObj spid="_x0000_s89089" name="Equation" r:id="rId4" imgW="3238200" imgH="825480" progId="Equation.2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69925" y="4351338"/>
            <a:ext cx="81549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which is the “present-valued” form of the</a:t>
            </a:r>
            <a:br>
              <a:rPr lang="en-US"/>
            </a:br>
            <a:r>
              <a:rPr lang="en-US"/>
              <a:t>constraint since all terms are in period 1</a:t>
            </a:r>
            <a:br>
              <a:rPr lang="en-US"/>
            </a:br>
            <a:r>
              <a:rPr lang="en-US"/>
              <a:t>values.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Now let’s add prices p</a:t>
            </a:r>
            <a:r>
              <a:rPr lang="en-US" baseline="-25000"/>
              <a:t>1</a:t>
            </a:r>
            <a:r>
              <a:rPr lang="en-US"/>
              <a:t> and p</a:t>
            </a:r>
            <a:r>
              <a:rPr lang="en-US" baseline="-25000"/>
              <a:t>2</a:t>
            </a:r>
            <a:r>
              <a:rPr lang="en-US"/>
              <a:t> for consumption in periods 1 and 2.</a:t>
            </a:r>
          </a:p>
          <a:p>
            <a:r>
              <a:rPr lang="en-US"/>
              <a:t>How does this affect the budget constraint?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Intertemporal Choice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Given her endowment (m</a:t>
            </a:r>
            <a:r>
              <a:rPr lang="en-US" baseline="-25000"/>
              <a:t>1</a:t>
            </a:r>
            <a:r>
              <a:rPr lang="en-US"/>
              <a:t>,m</a:t>
            </a:r>
            <a:r>
              <a:rPr lang="en-US" baseline="-25000"/>
              <a:t>2</a:t>
            </a:r>
            <a:r>
              <a:rPr lang="en-US"/>
              <a:t>) and prices p</a:t>
            </a:r>
            <a:r>
              <a:rPr lang="en-US" baseline="-25000"/>
              <a:t>1</a:t>
            </a:r>
            <a:r>
              <a:rPr lang="en-US"/>
              <a:t>, p</a:t>
            </a:r>
            <a:r>
              <a:rPr lang="en-US" baseline="-25000"/>
              <a:t>2</a:t>
            </a:r>
            <a:r>
              <a:rPr lang="en-US"/>
              <a:t> what intertemporal consumption bundle (c</a:t>
            </a:r>
            <a:r>
              <a:rPr lang="en-US" baseline="-25000"/>
              <a:t>1</a:t>
            </a:r>
            <a:r>
              <a:rPr lang="en-US"/>
              <a:t>*,c</a:t>
            </a:r>
            <a:r>
              <a:rPr lang="en-US" baseline="-25000"/>
              <a:t>2</a:t>
            </a:r>
            <a:r>
              <a:rPr lang="en-US"/>
              <a:t>*) will be chosen by the consumer?</a:t>
            </a:r>
          </a:p>
          <a:p>
            <a:r>
              <a:rPr lang="en-US"/>
              <a:t>Maximum possible expenditure in period 2 is</a:t>
            </a:r>
            <a:br>
              <a:rPr lang="en-US"/>
            </a:br>
            <a:r>
              <a:rPr lang="en-US"/>
              <a:t>so maximum possible consumption in period 2 is</a:t>
            </a:r>
          </a:p>
        </p:txBody>
      </p:sp>
      <p:graphicFrame>
        <p:nvGraphicFramePr>
          <p:cNvPr id="90112" name="Object 1024"/>
          <p:cNvGraphicFramePr>
            <a:graphicFrameLocks/>
          </p:cNvGraphicFramePr>
          <p:nvPr/>
        </p:nvGraphicFramePr>
        <p:xfrm>
          <a:off x="3862388" y="4251325"/>
          <a:ext cx="3265487" cy="569913"/>
        </p:xfrm>
        <a:graphic>
          <a:graphicData uri="http://schemas.openxmlformats.org/presentationml/2006/ole">
            <p:oleObj spid="_x0000_s90112" name="Equation" r:id="rId3" imgW="2197080" imgH="419040" progId="Equation.2">
              <p:embed/>
            </p:oleObj>
          </a:graphicData>
        </a:graphic>
      </p:graphicFrame>
      <p:graphicFrame>
        <p:nvGraphicFramePr>
          <p:cNvPr id="90113" name="Object 1025"/>
          <p:cNvGraphicFramePr>
            <a:graphicFrameLocks/>
          </p:cNvGraphicFramePr>
          <p:nvPr/>
        </p:nvGraphicFramePr>
        <p:xfrm>
          <a:off x="3736975" y="5224463"/>
          <a:ext cx="4643438" cy="1223962"/>
        </p:xfrm>
        <a:graphic>
          <a:graphicData uri="http://schemas.openxmlformats.org/presentationml/2006/ole">
            <p:oleObj spid="_x0000_s90113" name="Equation" r:id="rId4" imgW="3136680" imgH="914400" progId="Equation.2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Intertemporal Choice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Similarly, maximum possible expenditure in period 1 is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so maximum possible consumption in period 1 is</a:t>
            </a:r>
          </a:p>
        </p:txBody>
      </p:sp>
      <p:graphicFrame>
        <p:nvGraphicFramePr>
          <p:cNvPr id="91136" name="Object 1024"/>
          <p:cNvGraphicFramePr>
            <a:graphicFrameLocks/>
          </p:cNvGraphicFramePr>
          <p:nvPr/>
        </p:nvGraphicFramePr>
        <p:xfrm>
          <a:off x="3105150" y="2570163"/>
          <a:ext cx="2151063" cy="1112837"/>
        </p:xfrm>
        <a:graphic>
          <a:graphicData uri="http://schemas.openxmlformats.org/presentationml/2006/ole">
            <p:oleObj spid="_x0000_s91136" name="Equation" r:id="rId3" imgW="1485720" imgH="825480" progId="Equation.2">
              <p:embed/>
            </p:oleObj>
          </a:graphicData>
        </a:graphic>
      </p:graphicFrame>
      <p:graphicFrame>
        <p:nvGraphicFramePr>
          <p:cNvPr id="91137" name="Object 1025"/>
          <p:cNvGraphicFramePr>
            <a:graphicFrameLocks/>
          </p:cNvGraphicFramePr>
          <p:nvPr/>
        </p:nvGraphicFramePr>
        <p:xfrm>
          <a:off x="1516063" y="4678363"/>
          <a:ext cx="4843462" cy="1222375"/>
        </p:xfrm>
        <a:graphic>
          <a:graphicData uri="http://schemas.openxmlformats.org/presentationml/2006/ole">
            <p:oleObj spid="_x0000_s91137" name="Equation" r:id="rId4" imgW="3352680" imgH="914400" progId="Equation.2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Intertemporal Choice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Finally, if c</a:t>
            </a:r>
            <a:r>
              <a:rPr lang="en-US" baseline="-25000"/>
              <a:t>1</a:t>
            </a:r>
            <a:r>
              <a:rPr lang="en-US"/>
              <a:t> units are consumed in period 1 then the consumer spends p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 in period 1, leaving m</a:t>
            </a:r>
            <a:r>
              <a:rPr lang="en-US" baseline="-25000"/>
              <a:t>1</a:t>
            </a:r>
            <a:r>
              <a:rPr lang="en-US"/>
              <a:t> - p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 saved for period 1.  Available income in period 2 will then be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so</a:t>
            </a:r>
          </a:p>
        </p:txBody>
      </p:sp>
      <p:graphicFrame>
        <p:nvGraphicFramePr>
          <p:cNvPr id="92160" name="Object 1024"/>
          <p:cNvGraphicFramePr>
            <a:graphicFrameLocks/>
          </p:cNvGraphicFramePr>
          <p:nvPr/>
        </p:nvGraphicFramePr>
        <p:xfrm>
          <a:off x="2425700" y="4267200"/>
          <a:ext cx="4273550" cy="495300"/>
        </p:xfrm>
        <a:graphic>
          <a:graphicData uri="http://schemas.openxmlformats.org/presentationml/2006/ole">
            <p:oleObj spid="_x0000_s92160" name="Equation" r:id="rId3" imgW="3543120" imgH="419040" progId="Equation.2">
              <p:embed/>
            </p:oleObj>
          </a:graphicData>
        </a:graphic>
      </p:graphicFrame>
      <p:graphicFrame>
        <p:nvGraphicFramePr>
          <p:cNvPr id="92161" name="Object 1025"/>
          <p:cNvGraphicFramePr>
            <a:graphicFrameLocks/>
          </p:cNvGraphicFramePr>
          <p:nvPr/>
        </p:nvGraphicFramePr>
        <p:xfrm>
          <a:off x="1690688" y="5219700"/>
          <a:ext cx="5724525" cy="476250"/>
        </p:xfrm>
        <a:graphic>
          <a:graphicData uri="http://schemas.openxmlformats.org/presentationml/2006/ole">
            <p:oleObj spid="_x0000_s92161" name="Equation" r:id="rId4" imgW="476244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Intertemporal Choice</a:t>
            </a:r>
          </a:p>
        </p:txBody>
      </p:sp>
      <p:graphicFrame>
        <p:nvGraphicFramePr>
          <p:cNvPr id="93184" name="Object 1024"/>
          <p:cNvGraphicFramePr>
            <a:graphicFrameLocks/>
          </p:cNvGraphicFramePr>
          <p:nvPr/>
        </p:nvGraphicFramePr>
        <p:xfrm>
          <a:off x="1700213" y="1362075"/>
          <a:ext cx="5622925" cy="466725"/>
        </p:xfrm>
        <a:graphic>
          <a:graphicData uri="http://schemas.openxmlformats.org/presentationml/2006/ole">
            <p:oleObj spid="_x0000_s93184" name="Equation" r:id="rId3" imgW="4686120" imgH="419040" progId="Equation.2">
              <p:embed/>
            </p:oleObj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65175" y="1827213"/>
            <a:ext cx="2759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rearranged is</a:t>
            </a:r>
          </a:p>
        </p:txBody>
      </p:sp>
      <p:graphicFrame>
        <p:nvGraphicFramePr>
          <p:cNvPr id="93185" name="Object 1025"/>
          <p:cNvGraphicFramePr>
            <a:graphicFrameLocks/>
          </p:cNvGraphicFramePr>
          <p:nvPr/>
        </p:nvGraphicFramePr>
        <p:xfrm>
          <a:off x="1271588" y="2457450"/>
          <a:ext cx="6486525" cy="447675"/>
        </p:xfrm>
        <a:graphic>
          <a:graphicData uri="http://schemas.openxmlformats.org/presentationml/2006/ole">
            <p:oleObj spid="_x0000_s93185" name="Equation" r:id="rId4" imgW="5422680" imgH="419040" progId="Equation.2">
              <p:embed/>
            </p:oleObj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65175" y="2922588"/>
            <a:ext cx="81343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This is the “future-valued” form of the</a:t>
            </a:r>
            <a:br>
              <a:rPr lang="en-US"/>
            </a:br>
            <a:r>
              <a:rPr lang="en-US"/>
              <a:t>budget constraint since all terms are</a:t>
            </a:r>
            <a:br>
              <a:rPr lang="en-US"/>
            </a:br>
            <a:r>
              <a:rPr lang="en-US"/>
              <a:t>expressed in period 2 values.  Equivalent</a:t>
            </a:r>
            <a:br>
              <a:rPr lang="en-US"/>
            </a:br>
            <a:r>
              <a:rPr lang="en-US"/>
              <a:t>to it is the “present-valued” form</a:t>
            </a:r>
          </a:p>
        </p:txBody>
      </p:sp>
      <p:graphicFrame>
        <p:nvGraphicFramePr>
          <p:cNvPr id="93186" name="Object 1026"/>
          <p:cNvGraphicFramePr>
            <a:graphicFrameLocks/>
          </p:cNvGraphicFramePr>
          <p:nvPr/>
        </p:nvGraphicFramePr>
        <p:xfrm>
          <a:off x="1930400" y="4884738"/>
          <a:ext cx="4767263" cy="862012"/>
        </p:xfrm>
        <a:graphic>
          <a:graphicData uri="http://schemas.openxmlformats.org/presentationml/2006/ole">
            <p:oleObj spid="_x0000_s93186" name="Equation" r:id="rId5" imgW="4000320" imgH="825480" progId="Equation.2">
              <p:embed/>
            </p:oleObj>
          </a:graphicData>
        </a:graphic>
      </p:graphicFrame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65175" y="5684838"/>
            <a:ext cx="8158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where all terms are expressed in period 1</a:t>
            </a:r>
            <a:br>
              <a:rPr lang="en-US"/>
            </a:br>
            <a:r>
              <a:rPr lang="en-US"/>
              <a:t>values.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2624138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4208" name="Object 1024"/>
          <p:cNvGraphicFramePr>
            <a:graphicFrameLocks/>
          </p:cNvGraphicFramePr>
          <p:nvPr/>
        </p:nvGraphicFramePr>
        <p:xfrm>
          <a:off x="176213" y="1570038"/>
          <a:ext cx="2466975" cy="903287"/>
        </p:xfrm>
        <a:graphic>
          <a:graphicData uri="http://schemas.openxmlformats.org/presentationml/2006/ole">
            <p:oleObj spid="_x0000_s94208" name="Equation" r:id="rId3" imgW="2247840" imgH="914400" progId="Equation.2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2624138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6261100" y="5149850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5232" name="Object 1024"/>
          <p:cNvGraphicFramePr>
            <a:graphicFrameLocks/>
          </p:cNvGraphicFramePr>
          <p:nvPr/>
        </p:nvGraphicFramePr>
        <p:xfrm>
          <a:off x="5165725" y="5792788"/>
          <a:ext cx="2630488" cy="889000"/>
        </p:xfrm>
        <a:graphic>
          <a:graphicData uri="http://schemas.openxmlformats.org/presentationml/2006/ole">
            <p:oleObj spid="_x0000_s95232" name="Equation" r:id="rId3" imgW="2489040" imgH="914400" progId="Equation.2">
              <p:embed/>
            </p:oleObj>
          </a:graphicData>
        </a:graphic>
      </p:graphicFrame>
      <p:graphicFrame>
        <p:nvGraphicFramePr>
          <p:cNvPr id="95233" name="Object 1025"/>
          <p:cNvGraphicFramePr>
            <a:graphicFrameLocks/>
          </p:cNvGraphicFramePr>
          <p:nvPr/>
        </p:nvGraphicFramePr>
        <p:xfrm>
          <a:off x="176213" y="1570038"/>
          <a:ext cx="2466975" cy="903287"/>
        </p:xfrm>
        <a:graphic>
          <a:graphicData uri="http://schemas.openxmlformats.org/presentationml/2006/ole">
            <p:oleObj spid="_x0000_s95233" name="Equation" r:id="rId4" imgW="2247840" imgH="914400" progId="Equation.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Future Value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E.g., if r = 0.1 then $100 saved at the start of period 1 becomes $110 at the start of period 2.</a:t>
            </a:r>
          </a:p>
          <a:p>
            <a:r>
              <a:rPr lang="en-US"/>
              <a:t>The value next period of $1 saved now is the </a:t>
            </a:r>
            <a:r>
              <a:rPr lang="en-US">
                <a:solidFill>
                  <a:schemeClr val="tx2"/>
                </a:solidFill>
              </a:rPr>
              <a:t>future value</a:t>
            </a:r>
            <a:r>
              <a:rPr lang="en-US"/>
              <a:t> of that dollar.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2624138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6261100" y="5149850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6256" name="Object 1024"/>
          <p:cNvGraphicFramePr>
            <a:graphicFrameLocks/>
          </p:cNvGraphicFramePr>
          <p:nvPr/>
        </p:nvGraphicFramePr>
        <p:xfrm>
          <a:off x="5165725" y="5792788"/>
          <a:ext cx="2630488" cy="889000"/>
        </p:xfrm>
        <a:graphic>
          <a:graphicData uri="http://schemas.openxmlformats.org/presentationml/2006/ole">
            <p:oleObj spid="_x0000_s96256" name="Equation" r:id="rId3" imgW="2489040" imgH="914400" progId="Equation.2">
              <p:embed/>
            </p:oleObj>
          </a:graphicData>
        </a:graphic>
      </p:graphicFrame>
      <p:graphicFrame>
        <p:nvGraphicFramePr>
          <p:cNvPr id="96257" name="Object 1025"/>
          <p:cNvGraphicFramePr>
            <a:graphicFrameLocks/>
          </p:cNvGraphicFramePr>
          <p:nvPr/>
        </p:nvGraphicFramePr>
        <p:xfrm>
          <a:off x="176213" y="1570038"/>
          <a:ext cx="2466975" cy="903287"/>
        </p:xfrm>
        <a:graphic>
          <a:graphicData uri="http://schemas.openxmlformats.org/presentationml/2006/ole">
            <p:oleObj spid="_x0000_s96257" name="Equation" r:id="rId4" imgW="2247840" imgH="914400" progId="Equation.2">
              <p:embed/>
            </p:oleObj>
          </a:graphicData>
        </a:graphic>
      </p:graphicFrame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4979988" y="2422525"/>
            <a:ext cx="1754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 </a:t>
            </a:r>
          </a:p>
        </p:txBody>
      </p:sp>
      <p:graphicFrame>
        <p:nvGraphicFramePr>
          <p:cNvPr id="96258" name="Object 1026"/>
          <p:cNvGraphicFramePr>
            <a:graphicFrameLocks/>
          </p:cNvGraphicFramePr>
          <p:nvPr/>
        </p:nvGraphicFramePr>
        <p:xfrm>
          <a:off x="6600825" y="2195513"/>
          <a:ext cx="1876425" cy="1019175"/>
        </p:xfrm>
        <a:graphic>
          <a:graphicData uri="http://schemas.openxmlformats.org/presentationml/2006/ole">
            <p:oleObj spid="_x0000_s96258" name="Equation" r:id="rId5" imgW="1676160" imgH="914400" progId="Equation.2">
              <p:embed/>
            </p:oleObj>
          </a:graphicData>
        </a:graphic>
      </p:graphicFrame>
      <p:graphicFrame>
        <p:nvGraphicFramePr>
          <p:cNvPr id="96259" name="Object 1027"/>
          <p:cNvGraphicFramePr>
            <a:graphicFrameLocks/>
          </p:cNvGraphicFramePr>
          <p:nvPr/>
        </p:nvGraphicFramePr>
        <p:xfrm>
          <a:off x="2930525" y="1300163"/>
          <a:ext cx="6070600" cy="419100"/>
        </p:xfrm>
        <a:graphic>
          <a:graphicData uri="http://schemas.openxmlformats.org/presentationml/2006/ole">
            <p:oleObj spid="_x0000_s96259" name="Equation" r:id="rId6" imgW="530856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Intertemporal Budget Constraint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2743200" y="2257425"/>
            <a:ext cx="2292350" cy="18923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5026025" y="4165600"/>
            <a:ext cx="1330325" cy="10922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2624138" y="21097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6261100" y="5149850"/>
            <a:ext cx="228600" cy="228600"/>
          </a:xfrm>
          <a:prstGeom prst="ellipse">
            <a:avLst/>
          </a:prstGeom>
          <a:solidFill>
            <a:srgbClr val="FF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 rot="2340000">
            <a:off x="3328988" y="2624138"/>
            <a:ext cx="1516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Saving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 rot="2280000">
            <a:off x="4903788" y="4198938"/>
            <a:ext cx="2216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Borrowing</a:t>
            </a:r>
          </a:p>
        </p:txBody>
      </p:sp>
      <p:graphicFrame>
        <p:nvGraphicFramePr>
          <p:cNvPr id="97280" name="Object 1024"/>
          <p:cNvGraphicFramePr>
            <a:graphicFrameLocks/>
          </p:cNvGraphicFramePr>
          <p:nvPr/>
        </p:nvGraphicFramePr>
        <p:xfrm>
          <a:off x="5165725" y="5792788"/>
          <a:ext cx="2630488" cy="889000"/>
        </p:xfrm>
        <a:graphic>
          <a:graphicData uri="http://schemas.openxmlformats.org/presentationml/2006/ole">
            <p:oleObj spid="_x0000_s97280" name="Equation" r:id="rId3" imgW="2489040" imgH="914400" progId="Equation.2">
              <p:embed/>
            </p:oleObj>
          </a:graphicData>
        </a:graphic>
      </p:graphicFrame>
      <p:graphicFrame>
        <p:nvGraphicFramePr>
          <p:cNvPr id="97281" name="Object 1025"/>
          <p:cNvGraphicFramePr>
            <a:graphicFrameLocks/>
          </p:cNvGraphicFramePr>
          <p:nvPr/>
        </p:nvGraphicFramePr>
        <p:xfrm>
          <a:off x="176213" y="1570038"/>
          <a:ext cx="2466975" cy="903287"/>
        </p:xfrm>
        <a:graphic>
          <a:graphicData uri="http://schemas.openxmlformats.org/presentationml/2006/ole">
            <p:oleObj spid="_x0000_s97281" name="Equation" r:id="rId4" imgW="2247840" imgH="914400" progId="Equation.2">
              <p:embed/>
            </p:oleObj>
          </a:graphicData>
        </a:graphic>
      </p:graphicFrame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4979988" y="2422525"/>
            <a:ext cx="1754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 </a:t>
            </a:r>
          </a:p>
        </p:txBody>
      </p:sp>
      <p:graphicFrame>
        <p:nvGraphicFramePr>
          <p:cNvPr id="97282" name="Object 1026"/>
          <p:cNvGraphicFramePr>
            <a:graphicFrameLocks/>
          </p:cNvGraphicFramePr>
          <p:nvPr/>
        </p:nvGraphicFramePr>
        <p:xfrm>
          <a:off x="6600825" y="2195513"/>
          <a:ext cx="1876425" cy="1019175"/>
        </p:xfrm>
        <a:graphic>
          <a:graphicData uri="http://schemas.openxmlformats.org/presentationml/2006/ole">
            <p:oleObj spid="_x0000_s97282" name="Equation" r:id="rId5" imgW="1676160" imgH="914400" progId="Equation.2">
              <p:embed/>
            </p:oleObj>
          </a:graphicData>
        </a:graphic>
      </p:graphicFrame>
      <p:graphicFrame>
        <p:nvGraphicFramePr>
          <p:cNvPr id="97283" name="Object 1027"/>
          <p:cNvGraphicFramePr>
            <a:graphicFrameLocks/>
          </p:cNvGraphicFramePr>
          <p:nvPr/>
        </p:nvGraphicFramePr>
        <p:xfrm>
          <a:off x="2930525" y="1300163"/>
          <a:ext cx="6070600" cy="419100"/>
        </p:xfrm>
        <a:graphic>
          <a:graphicData uri="http://schemas.openxmlformats.org/presentationml/2006/ole">
            <p:oleObj spid="_x0000_s97283" name="Equation" r:id="rId6" imgW="530856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Price Inflation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Define the inflation rate by </a:t>
            </a:r>
            <a:r>
              <a:rPr lang="en-US" sz="3600">
                <a:latin typeface="Symbol" pitchFamily="18" charset="2"/>
              </a:rPr>
              <a:t>p</a:t>
            </a:r>
            <a:r>
              <a:rPr lang="en-US"/>
              <a:t>  where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For example,</a:t>
            </a:r>
            <a:br>
              <a:rPr lang="en-US"/>
            </a:br>
            <a:r>
              <a:rPr lang="en-US" sz="3600">
                <a:latin typeface="Symbol" pitchFamily="18" charset="2"/>
              </a:rPr>
              <a:t>p</a:t>
            </a:r>
            <a:r>
              <a:rPr lang="en-US"/>
              <a:t>  = 0.2 means 20% inflation, and</a:t>
            </a:r>
            <a:r>
              <a:rPr lang="en-US" sz="3600" i="1">
                <a:latin typeface="Symbol" pitchFamily="18" charset="2"/>
              </a:rPr>
              <a:t/>
            </a:r>
            <a:br>
              <a:rPr lang="en-US" sz="3600" i="1">
                <a:latin typeface="Symbol" pitchFamily="18" charset="2"/>
              </a:rPr>
            </a:br>
            <a:r>
              <a:rPr lang="en-US" sz="3600">
                <a:latin typeface="Symbol" pitchFamily="18" charset="2"/>
              </a:rPr>
              <a:t>p</a:t>
            </a:r>
            <a:r>
              <a:rPr lang="en-US"/>
              <a:t>  = 1.0 means 100% inflation.</a:t>
            </a:r>
          </a:p>
        </p:txBody>
      </p:sp>
      <p:graphicFrame>
        <p:nvGraphicFramePr>
          <p:cNvPr id="98304" name="Object 0"/>
          <p:cNvGraphicFramePr>
            <a:graphicFrameLocks/>
          </p:cNvGraphicFramePr>
          <p:nvPr/>
        </p:nvGraphicFramePr>
        <p:xfrm>
          <a:off x="3062288" y="2505075"/>
          <a:ext cx="3000375" cy="542925"/>
        </p:xfrm>
        <a:graphic>
          <a:graphicData uri="http://schemas.openxmlformats.org/presentationml/2006/ole">
            <p:oleObj spid="_x0000_s98304" name="Equation" r:id="rId3" imgW="227304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Price Inflation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We lose nothing by setting p</a:t>
            </a:r>
            <a:r>
              <a:rPr lang="en-US" baseline="-25000"/>
              <a:t>1</a:t>
            </a:r>
            <a:r>
              <a:rPr lang="en-US"/>
              <a:t>=1 so that     p</a:t>
            </a:r>
            <a:r>
              <a:rPr lang="en-US" baseline="-25000"/>
              <a:t>2</a:t>
            </a:r>
            <a:r>
              <a:rPr lang="en-US"/>
              <a:t> = 1+ </a:t>
            </a:r>
            <a:r>
              <a:rPr lang="en-US" sz="3600">
                <a:latin typeface="Symbol" pitchFamily="18" charset="2"/>
              </a:rPr>
              <a:t>p</a:t>
            </a:r>
            <a:r>
              <a:rPr lang="en-US"/>
              <a:t> .</a:t>
            </a:r>
          </a:p>
          <a:p>
            <a:r>
              <a:rPr lang="en-US"/>
              <a:t>Then we can rewrite the budget constraint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as</a:t>
            </a:r>
          </a:p>
        </p:txBody>
      </p:sp>
      <p:graphicFrame>
        <p:nvGraphicFramePr>
          <p:cNvPr id="99328" name="Object 0"/>
          <p:cNvGraphicFramePr>
            <a:graphicFrameLocks/>
          </p:cNvGraphicFramePr>
          <p:nvPr/>
        </p:nvGraphicFramePr>
        <p:xfrm>
          <a:off x="1930400" y="3717925"/>
          <a:ext cx="4767263" cy="862013"/>
        </p:xfrm>
        <a:graphic>
          <a:graphicData uri="http://schemas.openxmlformats.org/presentationml/2006/ole">
            <p:oleObj spid="_x0000_s99328" name="Equation" r:id="rId3" imgW="4000320" imgH="825480" progId="Equation.2">
              <p:embed/>
            </p:oleObj>
          </a:graphicData>
        </a:graphic>
      </p:graphicFrame>
      <p:graphicFrame>
        <p:nvGraphicFramePr>
          <p:cNvPr id="99329" name="Object 1"/>
          <p:cNvGraphicFramePr>
            <a:graphicFrameLocks/>
          </p:cNvGraphicFramePr>
          <p:nvPr/>
        </p:nvGraphicFramePr>
        <p:xfrm>
          <a:off x="2216150" y="4741863"/>
          <a:ext cx="4470400" cy="852487"/>
        </p:xfrm>
        <a:graphic>
          <a:graphicData uri="http://schemas.openxmlformats.org/presentationml/2006/ole">
            <p:oleObj spid="_x0000_s99329" name="Equation" r:id="rId4" imgW="3759120" imgH="825480" progId="Equation.2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Price Inflation</a:t>
            </a:r>
          </a:p>
        </p:txBody>
      </p:sp>
      <p:graphicFrame>
        <p:nvGraphicFramePr>
          <p:cNvPr id="100352" name="Object 0"/>
          <p:cNvGraphicFramePr>
            <a:graphicFrameLocks/>
          </p:cNvGraphicFramePr>
          <p:nvPr/>
        </p:nvGraphicFramePr>
        <p:xfrm>
          <a:off x="2097088" y="1479550"/>
          <a:ext cx="4470400" cy="852488"/>
        </p:xfrm>
        <a:graphic>
          <a:graphicData uri="http://schemas.openxmlformats.org/presentationml/2006/ole">
            <p:oleObj spid="_x0000_s100352" name="Equation" r:id="rId3" imgW="3759120" imgH="825480" progId="Equation.2">
              <p:embed/>
            </p:oleObj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741363" y="2416175"/>
            <a:ext cx="27781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rearranges to</a:t>
            </a:r>
          </a:p>
        </p:txBody>
      </p:sp>
      <p:graphicFrame>
        <p:nvGraphicFramePr>
          <p:cNvPr id="100353" name="Object 1"/>
          <p:cNvGraphicFramePr>
            <a:graphicFrameLocks/>
          </p:cNvGraphicFramePr>
          <p:nvPr/>
        </p:nvGraphicFramePr>
        <p:xfrm>
          <a:off x="1147763" y="3073400"/>
          <a:ext cx="7083425" cy="1047750"/>
        </p:xfrm>
        <a:graphic>
          <a:graphicData uri="http://schemas.openxmlformats.org/presentationml/2006/ole">
            <p:oleObj spid="_x0000_s100353" name="Equation" r:id="rId4" imgW="5956200" imgH="1015920" progId="Equation.3">
              <p:embed/>
            </p:oleObj>
          </a:graphicData>
        </a:graphic>
      </p:graphicFrame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741363" y="4178300"/>
            <a:ext cx="7935912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 the slope of the intertemporal budget</a:t>
            </a:r>
            <a:br>
              <a:rPr lang="en-US"/>
            </a:br>
            <a:r>
              <a:rPr lang="en-US"/>
              <a:t>constraint is</a:t>
            </a:r>
          </a:p>
        </p:txBody>
      </p:sp>
      <p:graphicFrame>
        <p:nvGraphicFramePr>
          <p:cNvPr id="100354" name="Object 2"/>
          <p:cNvGraphicFramePr>
            <a:graphicFrameLocks/>
          </p:cNvGraphicFramePr>
          <p:nvPr/>
        </p:nvGraphicFramePr>
        <p:xfrm>
          <a:off x="3973513" y="4826000"/>
          <a:ext cx="1525587" cy="969963"/>
        </p:xfrm>
        <a:graphic>
          <a:graphicData uri="http://schemas.openxmlformats.org/presentationml/2006/ole">
            <p:oleObj spid="_x0000_s100354" name="Equation" r:id="rId5" imgW="128268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Price Inflation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9688"/>
            <a:ext cx="7772400" cy="4786312"/>
          </a:xfrm>
          <a:noFill/>
          <a:ln/>
        </p:spPr>
        <p:txBody>
          <a:bodyPr/>
          <a:lstStyle/>
          <a:p>
            <a:r>
              <a:rPr lang="en-US"/>
              <a:t>When there was no price inflation (p</a:t>
            </a:r>
            <a:r>
              <a:rPr lang="en-US" baseline="-25000"/>
              <a:t>1</a:t>
            </a:r>
            <a:r>
              <a:rPr lang="en-US"/>
              <a:t>=p</a:t>
            </a:r>
            <a:r>
              <a:rPr lang="en-US" baseline="-25000"/>
              <a:t>2</a:t>
            </a:r>
            <a:r>
              <a:rPr lang="en-US"/>
              <a:t>=1) the slope of the budget constraint was -(1+r).</a:t>
            </a:r>
          </a:p>
          <a:p>
            <a:r>
              <a:rPr lang="en-US"/>
              <a:t>Now, with price inflation, the slope of the budget constraint is -(1+r)/(1+ </a:t>
            </a:r>
            <a:r>
              <a:rPr lang="en-US" sz="3600">
                <a:latin typeface="Symbol" pitchFamily="18" charset="2"/>
              </a:rPr>
              <a:t>p</a:t>
            </a:r>
            <a:r>
              <a:rPr lang="en-US"/>
              <a:t>).  This can be written as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3600" i="1">
                <a:solidFill>
                  <a:schemeClr val="tx2"/>
                </a:solidFill>
                <a:latin typeface="Symbol" pitchFamily="18" charset="2"/>
              </a:rPr>
              <a:t>r</a:t>
            </a:r>
            <a:r>
              <a:rPr lang="en-US"/>
              <a:t> is known as the </a:t>
            </a:r>
            <a:r>
              <a:rPr lang="en-US">
                <a:solidFill>
                  <a:schemeClr val="tx2"/>
                </a:solidFill>
              </a:rPr>
              <a:t>real interest rate</a:t>
            </a:r>
            <a:r>
              <a:rPr lang="en-US"/>
              <a:t>.</a:t>
            </a:r>
          </a:p>
        </p:txBody>
      </p:sp>
      <p:graphicFrame>
        <p:nvGraphicFramePr>
          <p:cNvPr id="50180" name="Object 4"/>
          <p:cNvGraphicFramePr>
            <a:graphicFrameLocks/>
          </p:cNvGraphicFramePr>
          <p:nvPr/>
        </p:nvGraphicFramePr>
        <p:xfrm>
          <a:off x="2743200" y="4405313"/>
          <a:ext cx="3209925" cy="981075"/>
        </p:xfrm>
        <a:graphic>
          <a:graphicData uri="http://schemas.openxmlformats.org/presentationml/2006/ole">
            <p:oleObj spid="_x0000_s50180" name="Equation" r:id="rId3" imgW="2717640" imgH="838080" progId="Equation.2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Real Interest Rate</a:t>
            </a:r>
          </a:p>
        </p:txBody>
      </p:sp>
      <p:graphicFrame>
        <p:nvGraphicFramePr>
          <p:cNvPr id="51203" name="Object 3"/>
          <p:cNvGraphicFramePr>
            <a:graphicFrameLocks/>
          </p:cNvGraphicFramePr>
          <p:nvPr/>
        </p:nvGraphicFramePr>
        <p:xfrm>
          <a:off x="2767013" y="1333500"/>
          <a:ext cx="3209925" cy="981075"/>
        </p:xfrm>
        <a:graphic>
          <a:graphicData uri="http://schemas.openxmlformats.org/presentationml/2006/ole">
            <p:oleObj spid="_x0000_s51203" name="Equation" r:id="rId3" imgW="2717640" imgH="838080" progId="Equation.2">
              <p:embed/>
            </p:oleObj>
          </a:graphicData>
        </a:graphic>
      </p:graphicFrame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9488" y="2422525"/>
            <a:ext cx="1220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gives</a:t>
            </a:r>
          </a:p>
        </p:txBody>
      </p:sp>
      <p:graphicFrame>
        <p:nvGraphicFramePr>
          <p:cNvPr id="51205" name="Object 5"/>
          <p:cNvGraphicFramePr>
            <a:graphicFrameLocks/>
          </p:cNvGraphicFramePr>
          <p:nvPr/>
        </p:nvGraphicFramePr>
        <p:xfrm>
          <a:off x="3479800" y="2809875"/>
          <a:ext cx="1765300" cy="962025"/>
        </p:xfrm>
        <a:graphic>
          <a:graphicData uri="http://schemas.openxmlformats.org/presentationml/2006/ole">
            <p:oleObj spid="_x0000_s51205" name="Equation" r:id="rId4" imgW="1511280" imgH="838080" progId="Equation.2">
              <p:embed/>
            </p:oleObj>
          </a:graphicData>
        </a:graphic>
      </p:graphicFrame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931863" y="399415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low inflation rates (</a:t>
            </a:r>
            <a:r>
              <a:rPr lang="en-US" sz="3600">
                <a:latin typeface="Symbol" pitchFamily="18" charset="2"/>
              </a:rPr>
              <a:t>p</a:t>
            </a:r>
            <a:r>
              <a:rPr lang="en-US" sz="3600" i="1">
                <a:latin typeface="Symbol" pitchFamily="18" charset="2"/>
              </a:rPr>
              <a:t> </a:t>
            </a:r>
            <a:r>
              <a:rPr lang="en-US" sz="3600">
                <a:latin typeface="Symbol" pitchFamily="18" charset="2"/>
              </a:rPr>
              <a:t>»</a:t>
            </a:r>
            <a:r>
              <a:rPr lang="en-US"/>
              <a:t> 0), </a:t>
            </a:r>
            <a:r>
              <a:rPr lang="en-US" sz="3600" i="1">
                <a:latin typeface="Symbol" pitchFamily="18" charset="2"/>
              </a:rPr>
              <a:t>r </a:t>
            </a:r>
            <a:r>
              <a:rPr lang="en-US" sz="3600">
                <a:latin typeface="Symbol" pitchFamily="18" charset="2"/>
              </a:rPr>
              <a:t>»</a:t>
            </a:r>
            <a:r>
              <a:rPr lang="en-US"/>
              <a:t> r - </a:t>
            </a:r>
            <a:r>
              <a:rPr lang="en-US" sz="3600">
                <a:latin typeface="Symbol" pitchFamily="18" charset="2"/>
              </a:rPr>
              <a:t>p</a:t>
            </a:r>
            <a:r>
              <a:rPr lang="en-US"/>
              <a:t> .</a:t>
            </a:r>
            <a:br>
              <a:rPr lang="en-US"/>
            </a:br>
            <a:r>
              <a:rPr lang="en-US"/>
              <a:t>For higher inflation rates this</a:t>
            </a:r>
            <a:br>
              <a:rPr lang="en-US"/>
            </a:br>
            <a:r>
              <a:rPr lang="en-US"/>
              <a:t>approximation becomes poor.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Real Interest Rate</a:t>
            </a:r>
          </a:p>
        </p:txBody>
      </p:sp>
      <p:graphicFrame>
        <p:nvGraphicFramePr>
          <p:cNvPr id="52227" name="Object 3"/>
          <p:cNvGraphicFramePr>
            <a:graphicFrameLocks/>
          </p:cNvGraphicFramePr>
          <p:nvPr/>
        </p:nvGraphicFramePr>
        <p:xfrm>
          <a:off x="1547813" y="1309688"/>
          <a:ext cx="6167437" cy="5119687"/>
        </p:xfrm>
        <a:graphic>
          <a:graphicData uri="http://schemas.openxmlformats.org/presentationml/2006/ole">
            <p:oleObj spid="_x0000_s52227" name="Document" r:id="rId3" imgW="6175080" imgH="52668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slope of the budget constraint is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The constraint becomes flatter if the interest rate r falls or the inflation rate</a:t>
            </a:r>
            <a:r>
              <a:rPr lang="en-US" sz="3600">
                <a:latin typeface="Symbol" pitchFamily="18" charset="2"/>
              </a:rPr>
              <a:t> p </a:t>
            </a:r>
            <a:r>
              <a:rPr lang="en-US"/>
              <a:t>rises (both decrease the real rate of interest).</a:t>
            </a:r>
          </a:p>
        </p:txBody>
      </p:sp>
      <p:graphicFrame>
        <p:nvGraphicFramePr>
          <p:cNvPr id="53252" name="Object 4"/>
          <p:cNvGraphicFramePr>
            <a:graphicFrameLocks/>
          </p:cNvGraphicFramePr>
          <p:nvPr/>
        </p:nvGraphicFramePr>
        <p:xfrm>
          <a:off x="2579688" y="2370138"/>
          <a:ext cx="3584575" cy="1100137"/>
        </p:xfrm>
        <a:graphic>
          <a:graphicData uri="http://schemas.openxmlformats.org/presentationml/2006/ole">
            <p:oleObj spid="_x0000_s53252" name="Equation" r:id="rId3" imgW="30351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4287" name="Object 15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54287" name="Equation" r:id="rId3" imgW="2717640" imgH="838080" progId="Equation.2">
              <p:embed/>
            </p:oleObj>
          </a:graphicData>
        </a:graphic>
      </p:graphicFrame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Future Value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Given an interest rate r the future value one period from now of $1 is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Given an interest rate r the future value one period from now of $m is</a:t>
            </a:r>
          </a:p>
        </p:txBody>
      </p:sp>
      <p:graphicFrame>
        <p:nvGraphicFramePr>
          <p:cNvPr id="8196" name="Object 4"/>
          <p:cNvGraphicFramePr>
            <a:graphicFrameLocks/>
          </p:cNvGraphicFramePr>
          <p:nvPr/>
        </p:nvGraphicFramePr>
        <p:xfrm>
          <a:off x="3516313" y="3028950"/>
          <a:ext cx="2301875" cy="447675"/>
        </p:xfrm>
        <a:graphic>
          <a:graphicData uri="http://schemas.openxmlformats.org/presentationml/2006/ole">
            <p:oleObj spid="_x0000_s8196" name="Equation" r:id="rId3" imgW="1587240" imgH="317160" progId="Equation.2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/>
          </p:cNvGraphicFramePr>
          <p:nvPr/>
        </p:nvGraphicFramePr>
        <p:xfrm>
          <a:off x="3111500" y="4951413"/>
          <a:ext cx="3101975" cy="546100"/>
        </p:xfrm>
        <a:graphic>
          <a:graphicData uri="http://schemas.openxmlformats.org/presentationml/2006/ole">
            <p:oleObj spid="_x0000_s8197" name="Equation" r:id="rId4" imgW="2145960" imgH="393480" progId="Equation.2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1" name="Arc 15"/>
          <p:cNvSpPr>
            <a:spLocks/>
          </p:cNvSpPr>
          <p:nvPr/>
        </p:nvSpPr>
        <p:spPr bwMode="auto">
          <a:xfrm rot="10800000">
            <a:off x="3100388" y="1716088"/>
            <a:ext cx="2381250" cy="2000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2" name="Oval 16"/>
          <p:cNvSpPr>
            <a:spLocks noChangeArrowheads="1"/>
          </p:cNvSpPr>
          <p:nvPr/>
        </p:nvSpPr>
        <p:spPr bwMode="auto">
          <a:xfrm>
            <a:off x="3663950" y="302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5313" name="Object 17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55313" name="Equation" r:id="rId3" imgW="2717640" imgH="838080" progId="Equation.2">
              <p:embed/>
            </p:oleObj>
          </a:graphicData>
        </a:graphic>
      </p:graphicFrame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5" name="Arc 15"/>
          <p:cNvSpPr>
            <a:spLocks/>
          </p:cNvSpPr>
          <p:nvPr/>
        </p:nvSpPr>
        <p:spPr bwMode="auto">
          <a:xfrm rot="10800000">
            <a:off x="3100388" y="1716088"/>
            <a:ext cx="2381250" cy="2000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3778250" y="3154363"/>
            <a:ext cx="0" cy="21066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2740025" y="3140075"/>
            <a:ext cx="10382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8" name="Oval 18"/>
          <p:cNvSpPr>
            <a:spLocks noChangeArrowheads="1"/>
          </p:cNvSpPr>
          <p:nvPr/>
        </p:nvSpPr>
        <p:spPr bwMode="auto">
          <a:xfrm>
            <a:off x="3663950" y="302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3770313" y="5805488"/>
            <a:ext cx="1300162" cy="290512"/>
          </a:xfrm>
          <a:prstGeom prst="leftArrow">
            <a:avLst>
              <a:gd name="adj1" fmla="val 50000"/>
              <a:gd name="adj2" fmla="val 2237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0" name="AutoShape 20"/>
          <p:cNvSpPr>
            <a:spLocks noChangeArrowheads="1"/>
          </p:cNvSpPr>
          <p:nvPr/>
        </p:nvSpPr>
        <p:spPr bwMode="auto">
          <a:xfrm>
            <a:off x="1262063" y="3146425"/>
            <a:ext cx="260350" cy="996950"/>
          </a:xfrm>
          <a:prstGeom prst="upArrow">
            <a:avLst>
              <a:gd name="adj1" fmla="val 50000"/>
              <a:gd name="adj2" fmla="val 19144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6341" name="Object 21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56341" name="Equation" r:id="rId3" imgW="2717640" imgH="838080" progId="Equation.2">
              <p:embed/>
            </p:oleObj>
          </a:graphicData>
        </a:graphic>
      </p:graphicFrame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4081463" y="2243138"/>
            <a:ext cx="3806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consumer saves.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7358" name="Object 14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57358" name="Equation" r:id="rId3" imgW="2717640" imgH="838080" progId="Equation.2">
              <p:embed/>
            </p:oleObj>
          </a:graphicData>
        </a:graphic>
      </p:graphicFrame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  <p:sp>
        <p:nvSpPr>
          <p:cNvPr id="57360" name="Arc 16"/>
          <p:cNvSpPr>
            <a:spLocks/>
          </p:cNvSpPr>
          <p:nvPr/>
        </p:nvSpPr>
        <p:spPr bwMode="auto">
          <a:xfrm rot="10800000">
            <a:off x="3100388" y="1716088"/>
            <a:ext cx="2381250" cy="2000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3778250" y="3154363"/>
            <a:ext cx="0" cy="21066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2740025" y="3140075"/>
            <a:ext cx="10382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3663950" y="302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2740025" y="3125788"/>
            <a:ext cx="4284663" cy="1947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8" name="Oval 2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4138613" y="3746500"/>
            <a:ext cx="0" cy="151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 flipH="1">
            <a:off x="2740025" y="3746500"/>
            <a:ext cx="13985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4081463" y="2243138"/>
            <a:ext cx="5056187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consumer saves.  An</a:t>
            </a:r>
            <a:br>
              <a:rPr lang="en-US" sz="2800"/>
            </a:br>
            <a:r>
              <a:rPr lang="en-US" sz="2800"/>
              <a:t>  increase in the inflation</a:t>
            </a:r>
            <a:br>
              <a:rPr lang="en-US" sz="2800"/>
            </a:br>
            <a:r>
              <a:rPr lang="en-US" sz="2800"/>
              <a:t>           rate or a decrease in</a:t>
            </a:r>
            <a:br>
              <a:rPr lang="en-US" sz="2800"/>
            </a:br>
            <a:r>
              <a:rPr lang="en-US" sz="2800"/>
              <a:t>                    the interest rate</a:t>
            </a:r>
            <a:br>
              <a:rPr lang="en-US" sz="2800"/>
            </a:br>
            <a:r>
              <a:rPr lang="en-US" sz="2800"/>
              <a:t>                 “flattens” the</a:t>
            </a:r>
            <a:br>
              <a:rPr lang="en-US" sz="2800"/>
            </a:br>
            <a:r>
              <a:rPr lang="en-US" sz="2800"/>
              <a:t>                          budget</a:t>
            </a:r>
            <a:br>
              <a:rPr lang="en-US" sz="2800"/>
            </a:br>
            <a:r>
              <a:rPr lang="en-US" sz="2800"/>
              <a:t>                               constraint.</a:t>
            </a:r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3770313" y="5805488"/>
            <a:ext cx="1300162" cy="290512"/>
          </a:xfrm>
          <a:prstGeom prst="leftArrow">
            <a:avLst>
              <a:gd name="adj1" fmla="val 50000"/>
              <a:gd name="adj2" fmla="val 2237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76" name="AutoShape 32"/>
          <p:cNvSpPr>
            <a:spLocks noChangeArrowheads="1"/>
          </p:cNvSpPr>
          <p:nvPr/>
        </p:nvSpPr>
        <p:spPr bwMode="auto">
          <a:xfrm>
            <a:off x="1262063" y="3146425"/>
            <a:ext cx="260350" cy="996950"/>
          </a:xfrm>
          <a:prstGeom prst="upArrow">
            <a:avLst>
              <a:gd name="adj1" fmla="val 50000"/>
              <a:gd name="adj2" fmla="val 19144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 flipV="1">
            <a:off x="6143625" y="4829175"/>
            <a:ext cx="304800" cy="238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5790" name="Object 14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75790" name="Equation" r:id="rId3" imgW="2717640" imgH="838080" progId="Equation.2">
              <p:embed/>
            </p:oleObj>
          </a:graphicData>
        </a:graphic>
      </p:graphicFrame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  <p:sp>
        <p:nvSpPr>
          <p:cNvPr id="75792" name="Arc 16"/>
          <p:cNvSpPr>
            <a:spLocks/>
          </p:cNvSpPr>
          <p:nvPr/>
        </p:nvSpPr>
        <p:spPr bwMode="auto">
          <a:xfrm rot="10800000">
            <a:off x="3100388" y="1716088"/>
            <a:ext cx="2381250" cy="2000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3778250" y="3154363"/>
            <a:ext cx="0" cy="21066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flipH="1">
            <a:off x="2740025" y="3140075"/>
            <a:ext cx="10382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3663950" y="302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4081463" y="2243138"/>
            <a:ext cx="48275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If the consumer saves then</a:t>
            </a:r>
            <a:br>
              <a:rPr lang="en-US" sz="2800"/>
            </a:br>
            <a:r>
              <a:rPr lang="en-US" sz="2800"/>
              <a:t>saving and welfare are</a:t>
            </a:r>
            <a:br>
              <a:rPr lang="en-US" sz="2800"/>
            </a:br>
            <a:r>
              <a:rPr lang="en-US" sz="2800"/>
              <a:t>         reduced by a lower</a:t>
            </a:r>
            <a:br>
              <a:rPr lang="en-US" sz="2800"/>
            </a:br>
            <a:r>
              <a:rPr lang="en-US" sz="2800"/>
              <a:t>                 interest rate or a</a:t>
            </a:r>
            <a:br>
              <a:rPr lang="en-US" sz="2800"/>
            </a:br>
            <a:r>
              <a:rPr lang="en-US" sz="2800"/>
              <a:t>                     higher inflation</a:t>
            </a:r>
            <a:br>
              <a:rPr lang="en-US" sz="2800"/>
            </a:br>
            <a:r>
              <a:rPr lang="en-US" sz="2800"/>
              <a:t>                              rate.</a:t>
            </a:r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2740025" y="3125788"/>
            <a:ext cx="4284663" cy="1947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0" name="Oval 2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2" name="Arc 26"/>
          <p:cNvSpPr>
            <a:spLocks/>
          </p:cNvSpPr>
          <p:nvPr/>
        </p:nvSpPr>
        <p:spPr bwMode="auto">
          <a:xfrm rot="10800000">
            <a:off x="2928938" y="2001838"/>
            <a:ext cx="2381250" cy="2000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4138613" y="3746500"/>
            <a:ext cx="0" cy="151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H="1">
            <a:off x="2740025" y="3746500"/>
            <a:ext cx="13985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5" name="Oval 29"/>
          <p:cNvSpPr>
            <a:spLocks noChangeArrowheads="1"/>
          </p:cNvSpPr>
          <p:nvPr/>
        </p:nvSpPr>
        <p:spPr bwMode="auto">
          <a:xfrm>
            <a:off x="4022725" y="3624263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6" name="AutoShape 30"/>
          <p:cNvSpPr>
            <a:spLocks noChangeArrowheads="1"/>
          </p:cNvSpPr>
          <p:nvPr/>
        </p:nvSpPr>
        <p:spPr bwMode="auto">
          <a:xfrm>
            <a:off x="3770313" y="5805488"/>
            <a:ext cx="1300162" cy="290512"/>
          </a:xfrm>
          <a:prstGeom prst="leftArrow">
            <a:avLst>
              <a:gd name="adj1" fmla="val 50000"/>
              <a:gd name="adj2" fmla="val 2237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7" name="AutoShape 31"/>
          <p:cNvSpPr>
            <a:spLocks noChangeArrowheads="1"/>
          </p:cNvSpPr>
          <p:nvPr/>
        </p:nvSpPr>
        <p:spPr bwMode="auto">
          <a:xfrm>
            <a:off x="1262063" y="3146425"/>
            <a:ext cx="260350" cy="996950"/>
          </a:xfrm>
          <a:prstGeom prst="upArrow">
            <a:avLst>
              <a:gd name="adj1" fmla="val 50000"/>
              <a:gd name="adj2" fmla="val 19144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8" name="AutoShape 32"/>
          <p:cNvSpPr>
            <a:spLocks noChangeArrowheads="1"/>
          </p:cNvSpPr>
          <p:nvPr/>
        </p:nvSpPr>
        <p:spPr bwMode="auto">
          <a:xfrm flipV="1">
            <a:off x="738188" y="3146425"/>
            <a:ext cx="260350" cy="568325"/>
          </a:xfrm>
          <a:prstGeom prst="upArrow">
            <a:avLst>
              <a:gd name="adj1" fmla="val 50000"/>
              <a:gd name="adj2" fmla="val 109136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9" name="AutoShape 33"/>
          <p:cNvSpPr>
            <a:spLocks noChangeArrowheads="1"/>
          </p:cNvSpPr>
          <p:nvPr/>
        </p:nvSpPr>
        <p:spPr bwMode="auto">
          <a:xfrm flipH="1">
            <a:off x="3770313" y="6186488"/>
            <a:ext cx="404812" cy="290512"/>
          </a:xfrm>
          <a:prstGeom prst="leftArrow">
            <a:avLst>
              <a:gd name="adj1" fmla="val 50000"/>
              <a:gd name="adj2" fmla="val 69666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V="1">
            <a:off x="6143625" y="4829175"/>
            <a:ext cx="304800" cy="238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82" name="Oval 1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8383" name="Object 15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58383" name="Equation" r:id="rId3" imgW="2717640" imgH="838080" progId="Equation.2">
              <p:embed/>
            </p:oleObj>
          </a:graphicData>
        </a:graphic>
      </p:graphicFrame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6" name="Oval 1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9407" name="Object 15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59407" name="Equation" r:id="rId3" imgW="2717640" imgH="838080" progId="Equation.2">
              <p:embed/>
            </p:oleObj>
          </a:graphicData>
        </a:graphic>
      </p:graphicFrame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  <p:sp>
        <p:nvSpPr>
          <p:cNvPr id="59409" name="Arc 17"/>
          <p:cNvSpPr>
            <a:spLocks/>
          </p:cNvSpPr>
          <p:nvPr/>
        </p:nvSpPr>
        <p:spPr bwMode="auto">
          <a:xfrm rot="10800000">
            <a:off x="5241925" y="4035425"/>
            <a:ext cx="2449513" cy="1155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0" name="Oval 18"/>
          <p:cNvSpPr>
            <a:spLocks noChangeArrowheads="1"/>
          </p:cNvSpPr>
          <p:nvPr/>
        </p:nvSpPr>
        <p:spPr bwMode="auto">
          <a:xfrm>
            <a:off x="5453063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0" name="Oval 1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1" name="AutoShape 15"/>
          <p:cNvSpPr>
            <a:spLocks noChangeArrowheads="1"/>
          </p:cNvSpPr>
          <p:nvPr/>
        </p:nvSpPr>
        <p:spPr bwMode="auto">
          <a:xfrm>
            <a:off x="5083175" y="5768975"/>
            <a:ext cx="463550" cy="314325"/>
          </a:xfrm>
          <a:prstGeom prst="rightArrow">
            <a:avLst>
              <a:gd name="adj1" fmla="val 50000"/>
              <a:gd name="adj2" fmla="val 737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2" name="AutoShape 16"/>
          <p:cNvSpPr>
            <a:spLocks noChangeArrowheads="1"/>
          </p:cNvSpPr>
          <p:nvPr/>
        </p:nvSpPr>
        <p:spPr bwMode="auto">
          <a:xfrm>
            <a:off x="1265238" y="4141788"/>
            <a:ext cx="273050" cy="434975"/>
          </a:xfrm>
          <a:prstGeom prst="downArrow">
            <a:avLst>
              <a:gd name="adj1" fmla="val 50000"/>
              <a:gd name="adj2" fmla="val 7965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0433" name="Object 17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60433" name="Equation" r:id="rId3" imgW="2717640" imgH="838080" progId="Equation.2">
              <p:embed/>
            </p:oleObj>
          </a:graphicData>
        </a:graphic>
      </p:graphicFrame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  <p:sp>
        <p:nvSpPr>
          <p:cNvPr id="60435" name="Arc 19"/>
          <p:cNvSpPr>
            <a:spLocks/>
          </p:cNvSpPr>
          <p:nvPr/>
        </p:nvSpPr>
        <p:spPr bwMode="auto">
          <a:xfrm rot="10800000">
            <a:off x="5241925" y="4035425"/>
            <a:ext cx="2449513" cy="1155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5567363" y="4611688"/>
            <a:ext cx="0" cy="6492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>
            <a:off x="2740025" y="4611688"/>
            <a:ext cx="28273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5453063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833813" y="2243138"/>
            <a:ext cx="4217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consumer borrows.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01376" name="Object 0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101376" name="Equation" r:id="rId3" imgW="2717640" imgH="838080" progId="Equation.2">
              <p:embed/>
            </p:oleObj>
          </a:graphicData>
        </a:graphic>
      </p:graphicFrame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  <p:sp>
        <p:nvSpPr>
          <p:cNvPr id="61459" name="Arc 19"/>
          <p:cNvSpPr>
            <a:spLocks/>
          </p:cNvSpPr>
          <p:nvPr/>
        </p:nvSpPr>
        <p:spPr bwMode="auto">
          <a:xfrm rot="10800000">
            <a:off x="5241925" y="4035425"/>
            <a:ext cx="2449513" cy="1155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5567363" y="4611688"/>
            <a:ext cx="0" cy="6492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H="1">
            <a:off x="2740025" y="4611688"/>
            <a:ext cx="28273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2" name="Oval 22"/>
          <p:cNvSpPr>
            <a:spLocks noChangeArrowheads="1"/>
          </p:cNvSpPr>
          <p:nvPr/>
        </p:nvSpPr>
        <p:spPr bwMode="auto">
          <a:xfrm>
            <a:off x="5453063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2740025" y="3125788"/>
            <a:ext cx="4284663" cy="1947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3833813" y="2243138"/>
            <a:ext cx="5259387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consumer borrows. A</a:t>
            </a:r>
            <a:br>
              <a:rPr lang="en-US" sz="2800"/>
            </a:br>
            <a:r>
              <a:rPr lang="en-US" sz="2800"/>
              <a:t>fall in the inflation rate or</a:t>
            </a:r>
            <a:br>
              <a:rPr lang="en-US" sz="2800"/>
            </a:br>
            <a:r>
              <a:rPr lang="en-US" sz="2800"/>
              <a:t>     a rise in the interest rate</a:t>
            </a:r>
            <a:br>
              <a:rPr lang="en-US" sz="2800"/>
            </a:br>
            <a:r>
              <a:rPr lang="en-US" sz="2800"/>
              <a:t>               “flattens” the</a:t>
            </a:r>
            <a:br>
              <a:rPr lang="en-US" sz="2800"/>
            </a:br>
            <a:r>
              <a:rPr lang="en-US" sz="2800"/>
              <a:t>                    budget constraint.</a:t>
            </a:r>
          </a:p>
        </p:txBody>
      </p:sp>
      <p:sp>
        <p:nvSpPr>
          <p:cNvPr id="61470" name="AutoShape 30"/>
          <p:cNvSpPr>
            <a:spLocks noChangeArrowheads="1"/>
          </p:cNvSpPr>
          <p:nvPr/>
        </p:nvSpPr>
        <p:spPr bwMode="auto">
          <a:xfrm>
            <a:off x="5083175" y="5768975"/>
            <a:ext cx="463550" cy="314325"/>
          </a:xfrm>
          <a:prstGeom prst="rightArrow">
            <a:avLst>
              <a:gd name="adj1" fmla="val 50000"/>
              <a:gd name="adj2" fmla="val 737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71" name="AutoShape 31"/>
          <p:cNvSpPr>
            <a:spLocks noChangeArrowheads="1"/>
          </p:cNvSpPr>
          <p:nvPr/>
        </p:nvSpPr>
        <p:spPr bwMode="auto">
          <a:xfrm>
            <a:off x="1265238" y="4141788"/>
            <a:ext cx="273050" cy="434975"/>
          </a:xfrm>
          <a:prstGeom prst="downArrow">
            <a:avLst>
              <a:gd name="adj1" fmla="val 50000"/>
              <a:gd name="adj2" fmla="val 7965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flipH="1">
            <a:off x="3200400" y="2882900"/>
            <a:ext cx="228600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</a:t>
            </a: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2738438" y="1676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2738438" y="52578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026275" y="51911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2144713" y="1055688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H="1">
            <a:off x="2741613" y="4149725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5080000" y="4149725"/>
            <a:ext cx="0" cy="10969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1547813" y="3825875"/>
            <a:ext cx="1203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2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4446588" y="5227638"/>
            <a:ext cx="120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2551113" y="5303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2289175" y="49942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2727325" y="2270125"/>
            <a:ext cx="3651250" cy="3014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6816" name="Object 16"/>
          <p:cNvGraphicFramePr>
            <a:graphicFrameLocks/>
          </p:cNvGraphicFramePr>
          <p:nvPr/>
        </p:nvGraphicFramePr>
        <p:xfrm>
          <a:off x="4748213" y="1147763"/>
          <a:ext cx="3209925" cy="981075"/>
        </p:xfrm>
        <a:graphic>
          <a:graphicData uri="http://schemas.openxmlformats.org/presentationml/2006/ole">
            <p:oleObj spid="_x0000_s76816" name="Equation" r:id="rId3" imgW="2717640" imgH="838080" progId="Equation.2">
              <p:embed/>
            </p:oleObj>
          </a:graphicData>
        </a:graphic>
      </p:graphicFrame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3175000" y="1379538"/>
            <a:ext cx="159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slope =</a:t>
            </a: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3929063" y="2243138"/>
            <a:ext cx="51831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If the consumer borrows then</a:t>
            </a:r>
            <a:br>
              <a:rPr lang="en-US" sz="2800"/>
            </a:br>
            <a:r>
              <a:rPr lang="en-US" sz="2800"/>
              <a:t>borrowing and welfare are</a:t>
            </a:r>
            <a:br>
              <a:rPr lang="en-US" sz="2800"/>
            </a:br>
            <a:r>
              <a:rPr lang="en-US" sz="2800"/>
              <a:t>      increased by a lower </a:t>
            </a:r>
            <a:br>
              <a:rPr lang="en-US" sz="2800"/>
            </a:br>
            <a:r>
              <a:rPr lang="en-US" sz="2800"/>
              <a:t>                 interest rate or a</a:t>
            </a:r>
            <a:br>
              <a:rPr lang="en-US" sz="2800"/>
            </a:br>
            <a:r>
              <a:rPr lang="en-US" sz="2800"/>
              <a:t>                       higher inflation</a:t>
            </a:r>
            <a:br>
              <a:rPr lang="en-US" sz="2800"/>
            </a:br>
            <a:r>
              <a:rPr lang="en-US" sz="2800"/>
              <a:t>                                     rate.</a:t>
            </a:r>
          </a:p>
        </p:txBody>
      </p:sp>
      <p:sp>
        <p:nvSpPr>
          <p:cNvPr id="76819" name="Arc 19"/>
          <p:cNvSpPr>
            <a:spLocks/>
          </p:cNvSpPr>
          <p:nvPr/>
        </p:nvSpPr>
        <p:spPr bwMode="auto">
          <a:xfrm rot="10800000">
            <a:off x="5241925" y="4035425"/>
            <a:ext cx="2449513" cy="1155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5567363" y="4611688"/>
            <a:ext cx="0" cy="6492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 flipH="1">
            <a:off x="2740025" y="4611688"/>
            <a:ext cx="28273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5453063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2740025" y="3125788"/>
            <a:ext cx="4284663" cy="1947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4948238" y="4062413"/>
            <a:ext cx="228600" cy="2286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5" name="Arc 25"/>
          <p:cNvSpPr>
            <a:spLocks/>
          </p:cNvSpPr>
          <p:nvPr/>
        </p:nvSpPr>
        <p:spPr bwMode="auto">
          <a:xfrm rot="10800000">
            <a:off x="5413375" y="3849688"/>
            <a:ext cx="2449513" cy="1155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>
            <a:off x="6173788" y="4684713"/>
            <a:ext cx="0" cy="5762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8" name="Line 28"/>
          <p:cNvSpPr>
            <a:spLocks noChangeShapeType="1"/>
          </p:cNvSpPr>
          <p:nvPr/>
        </p:nvSpPr>
        <p:spPr bwMode="auto">
          <a:xfrm flipH="1">
            <a:off x="2740025" y="4684713"/>
            <a:ext cx="34337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9" name="AutoShape 29"/>
          <p:cNvSpPr>
            <a:spLocks noChangeArrowheads="1"/>
          </p:cNvSpPr>
          <p:nvPr/>
        </p:nvSpPr>
        <p:spPr bwMode="auto">
          <a:xfrm>
            <a:off x="5083175" y="5768975"/>
            <a:ext cx="463550" cy="314325"/>
          </a:xfrm>
          <a:prstGeom prst="rightArrow">
            <a:avLst>
              <a:gd name="adj1" fmla="val 50000"/>
              <a:gd name="adj2" fmla="val 737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0" name="AutoShape 30"/>
          <p:cNvSpPr>
            <a:spLocks noChangeArrowheads="1"/>
          </p:cNvSpPr>
          <p:nvPr/>
        </p:nvSpPr>
        <p:spPr bwMode="auto">
          <a:xfrm>
            <a:off x="1265238" y="4141788"/>
            <a:ext cx="273050" cy="434975"/>
          </a:xfrm>
          <a:prstGeom prst="downArrow">
            <a:avLst>
              <a:gd name="adj1" fmla="val 50000"/>
              <a:gd name="adj2" fmla="val 7965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1" name="AutoShape 31"/>
          <p:cNvSpPr>
            <a:spLocks noChangeArrowheads="1"/>
          </p:cNvSpPr>
          <p:nvPr/>
        </p:nvSpPr>
        <p:spPr bwMode="auto">
          <a:xfrm>
            <a:off x="5565775" y="5768975"/>
            <a:ext cx="552450" cy="314325"/>
          </a:xfrm>
          <a:prstGeom prst="rightArrow">
            <a:avLst>
              <a:gd name="adj1" fmla="val 50000"/>
              <a:gd name="adj2" fmla="val 8788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2" name="AutoShape 32"/>
          <p:cNvSpPr>
            <a:spLocks noChangeArrowheads="1"/>
          </p:cNvSpPr>
          <p:nvPr/>
        </p:nvSpPr>
        <p:spPr bwMode="auto">
          <a:xfrm>
            <a:off x="1265238" y="4586288"/>
            <a:ext cx="273050" cy="142875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6" name="Oval 26"/>
          <p:cNvSpPr>
            <a:spLocks noChangeArrowheads="1"/>
          </p:cNvSpPr>
          <p:nvPr/>
        </p:nvSpPr>
        <p:spPr bwMode="auto">
          <a:xfrm>
            <a:off x="6057900" y="4562475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3" name="Line 33"/>
          <p:cNvSpPr>
            <a:spLocks noChangeShapeType="1"/>
          </p:cNvSpPr>
          <p:nvPr/>
        </p:nvSpPr>
        <p:spPr bwMode="auto">
          <a:xfrm flipH="1">
            <a:off x="3200400" y="2882900"/>
            <a:ext cx="228600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Present Value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57750"/>
          </a:xfrm>
          <a:noFill/>
          <a:ln/>
        </p:spPr>
        <p:txBody>
          <a:bodyPr/>
          <a:lstStyle/>
          <a:p>
            <a:r>
              <a:rPr lang="en-US"/>
              <a:t>Suppose you can pay now to obtain $1 at the start of next period.</a:t>
            </a:r>
          </a:p>
          <a:p>
            <a:r>
              <a:rPr lang="en-US"/>
              <a:t>What is the most you should pay?</a:t>
            </a:r>
          </a:p>
          <a:p>
            <a:r>
              <a:rPr lang="en-US"/>
              <a:t>$1?</a:t>
            </a:r>
          </a:p>
          <a:p>
            <a:r>
              <a:rPr lang="en-US"/>
              <a:t>No.  If you kept your $1 now and saved it then at the start of next period you would have $(1+r) &gt; $1, so paying $1 now for $1 next period is a bad deal.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Present Value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10525" cy="5048250"/>
          </a:xfrm>
          <a:noFill/>
          <a:ln/>
        </p:spPr>
        <p:txBody>
          <a:bodyPr/>
          <a:lstStyle/>
          <a:p>
            <a:r>
              <a:rPr lang="en-US"/>
              <a:t>Q: How much money would have to be saved now, in the present, to obtain $1 at the start of the next period?</a:t>
            </a:r>
          </a:p>
          <a:p>
            <a:r>
              <a:rPr lang="en-US"/>
              <a:t>A: $m saved now becomes $m(1+r) at the start of next period, so we want the value of m for which</a:t>
            </a:r>
            <a:br>
              <a:rPr lang="en-US"/>
            </a:br>
            <a:r>
              <a:rPr lang="en-US"/>
              <a:t>                 m(1+r) = 1</a:t>
            </a:r>
            <a:br>
              <a:rPr lang="en-US"/>
            </a:br>
            <a:r>
              <a:rPr lang="en-US"/>
              <a:t>That is,     m = 1/(1+r),</a:t>
            </a:r>
            <a:br>
              <a:rPr lang="en-US"/>
            </a:br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present-value</a:t>
            </a:r>
            <a:r>
              <a:rPr lang="en-US"/>
              <a:t> of $1 obtained at the start of next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Present Value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38250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present value</a:t>
            </a:r>
            <a:r>
              <a:rPr lang="en-US"/>
              <a:t> of $1 available at the start of the next period is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And the present value of $m available at the start of the next period is</a:t>
            </a:r>
          </a:p>
        </p:txBody>
      </p:sp>
      <p:graphicFrame>
        <p:nvGraphicFramePr>
          <p:cNvPr id="11268" name="Object 4"/>
          <p:cNvGraphicFramePr>
            <a:graphicFrameLocks/>
          </p:cNvGraphicFramePr>
          <p:nvPr/>
        </p:nvGraphicFramePr>
        <p:xfrm>
          <a:off x="3527425" y="2219325"/>
          <a:ext cx="2300288" cy="1143000"/>
        </p:xfrm>
        <a:graphic>
          <a:graphicData uri="http://schemas.openxmlformats.org/presentationml/2006/ole">
            <p:oleObj spid="_x0000_s11268" name="Equation" r:id="rId3" imgW="1650960" imgH="825480" progId="Equation.2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/>
          </p:cNvGraphicFramePr>
          <p:nvPr/>
        </p:nvGraphicFramePr>
        <p:xfrm>
          <a:off x="3527425" y="4310063"/>
          <a:ext cx="2300288" cy="1143000"/>
        </p:xfrm>
        <a:graphic>
          <a:graphicData uri="http://schemas.openxmlformats.org/presentationml/2006/ole">
            <p:oleObj spid="_x0000_s11269" name="Equation" r:id="rId4" imgW="1650960" imgH="825480" progId="Equation.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Present Value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4438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E.g., if r = 0.1 then the most you should pay now for $1 available next period is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And if r = 0.2 then the most you should pay now for $1 available next period is</a:t>
            </a:r>
          </a:p>
        </p:txBody>
      </p:sp>
      <p:graphicFrame>
        <p:nvGraphicFramePr>
          <p:cNvPr id="12292" name="Object 4"/>
          <p:cNvGraphicFramePr>
            <a:graphicFrameLocks/>
          </p:cNvGraphicFramePr>
          <p:nvPr/>
        </p:nvGraphicFramePr>
        <p:xfrm>
          <a:off x="2789238" y="2357438"/>
          <a:ext cx="4564062" cy="1123950"/>
        </p:xfrm>
        <a:graphic>
          <a:graphicData uri="http://schemas.openxmlformats.org/presentationml/2006/ole">
            <p:oleObj spid="_x0000_s12292" name="Equation" r:id="rId3" imgW="3288960" imgH="825480" progId="Equation.2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/>
          </p:cNvGraphicFramePr>
          <p:nvPr/>
        </p:nvGraphicFramePr>
        <p:xfrm>
          <a:off x="2789238" y="4881563"/>
          <a:ext cx="4616450" cy="1123950"/>
        </p:xfrm>
        <a:graphic>
          <a:graphicData uri="http://schemas.openxmlformats.org/presentationml/2006/ole">
            <p:oleObj spid="_x0000_s12293" name="Equation" r:id="rId4" imgW="3327120" imgH="825480" progId="Equation.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ines On Blue">
  <a:themeElements>
    <a:clrScheme name="Lines On Blue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Lines On Blu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s On Blue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es On Blue 1">
    <a:dk1>
      <a:srgbClr val="000000"/>
    </a:dk1>
    <a:lt1>
      <a:srgbClr val="FFFFFF"/>
    </a:lt1>
    <a:dk2>
      <a:srgbClr val="000000"/>
    </a:dk2>
    <a:lt2>
      <a:srgbClr val="FFFF00"/>
    </a:lt2>
    <a:accent1>
      <a:srgbClr val="FF9933"/>
    </a:accent1>
    <a:accent2>
      <a:srgbClr val="0000FF"/>
    </a:accent2>
    <a:accent3>
      <a:srgbClr val="AAAAAA"/>
    </a:accent3>
    <a:accent4>
      <a:srgbClr val="DADADA"/>
    </a:accent4>
    <a:accent5>
      <a:srgbClr val="FFCAAD"/>
    </a:accent5>
    <a:accent6>
      <a:srgbClr val="0000E7"/>
    </a:accent6>
    <a:hlink>
      <a:srgbClr val="FF33CC"/>
    </a:hlink>
    <a:folHlink>
      <a:srgbClr val="0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Designs\Lines On Blue.pot</Template>
  <TotalTime>908</TotalTime>
  <Words>1370</Words>
  <Application>Microsoft Office PowerPoint</Application>
  <PresentationFormat>Ekran Gösterisi (4:3)</PresentationFormat>
  <Paragraphs>326</Paragraphs>
  <Slides>58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58</vt:i4>
      </vt:variant>
    </vt:vector>
  </HeadingPairs>
  <TitlesOfParts>
    <vt:vector size="61" baseType="lpstr">
      <vt:lpstr>Lines On Blue</vt:lpstr>
      <vt:lpstr>Equation</vt:lpstr>
      <vt:lpstr>Document</vt:lpstr>
      <vt:lpstr>Chapter Ten</vt:lpstr>
      <vt:lpstr>Intertemporal Choice</vt:lpstr>
      <vt:lpstr>Present and Future Values</vt:lpstr>
      <vt:lpstr>Future Value</vt:lpstr>
      <vt:lpstr>Future Value</vt:lpstr>
      <vt:lpstr>Present Value</vt:lpstr>
      <vt:lpstr>Present Value</vt:lpstr>
      <vt:lpstr>Present Value</vt:lpstr>
      <vt:lpstr>Present Value</vt:lpstr>
      <vt:lpstr>The Intertemporal Choice Problem</vt:lpstr>
      <vt:lpstr>The Intertemporal Choice Problem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Intertemporal Choice</vt:lpstr>
      <vt:lpstr>Intertemporal Choice</vt:lpstr>
      <vt:lpstr>Intertemporal Choice</vt:lpstr>
      <vt:lpstr>Intertemporal Choice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The Intertemporal Budget Constraint</vt:lpstr>
      <vt:lpstr>Price Inflation</vt:lpstr>
      <vt:lpstr>Price Inflation</vt:lpstr>
      <vt:lpstr>Price Inflation</vt:lpstr>
      <vt:lpstr>Price Inflation</vt:lpstr>
      <vt:lpstr>Real Interest Rate</vt:lpstr>
      <vt:lpstr>Real Interest Rate</vt:lpstr>
      <vt:lpstr>Comparative Statics</vt:lpstr>
      <vt:lpstr>Comparative Statics</vt:lpstr>
      <vt:lpstr>Comparative Statics</vt:lpstr>
      <vt:lpstr>Comparative Statics</vt:lpstr>
      <vt:lpstr>Comparative Statics</vt:lpstr>
      <vt:lpstr>Comparative Statics</vt:lpstr>
      <vt:lpstr>Comparative Statics</vt:lpstr>
      <vt:lpstr>Comparative Statics</vt:lpstr>
      <vt:lpstr>Comparative Statics</vt:lpstr>
      <vt:lpstr>Comparative Statics</vt:lpstr>
      <vt:lpstr>Comparative Statics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Ten</dc:title>
  <dc:creator>LSA Media Services, PC-69</dc:creator>
  <cp:lastModifiedBy>user</cp:lastModifiedBy>
  <cp:revision>62</cp:revision>
  <dcterms:created xsi:type="dcterms:W3CDTF">1995-05-28T16:18:48Z</dcterms:created>
  <dcterms:modified xsi:type="dcterms:W3CDTF">2014-06-19T10:19:15Z</dcterms:modified>
</cp:coreProperties>
</file>