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sldIdLst>
    <p:sldId id="256" r:id="rId2"/>
    <p:sldId id="257" r:id="rId3"/>
    <p:sldId id="258" r:id="rId4"/>
    <p:sldId id="260" r:id="rId5"/>
    <p:sldId id="261" r:id="rId6"/>
    <p:sldId id="262" r:id="rId7"/>
    <p:sldId id="263" r:id="rId8"/>
    <p:sldId id="264" r:id="rId9"/>
    <p:sldId id="265" r:id="rId10"/>
    <p:sldId id="266" r:id="rId11"/>
    <p:sldId id="268" r:id="rId12"/>
    <p:sldId id="269" r:id="rId13"/>
    <p:sldId id="303" r:id="rId14"/>
    <p:sldId id="267" r:id="rId15"/>
    <p:sldId id="270" r:id="rId16"/>
    <p:sldId id="271" r:id="rId17"/>
    <p:sldId id="272" r:id="rId18"/>
    <p:sldId id="274" r:id="rId19"/>
    <p:sldId id="275" r:id="rId20"/>
    <p:sldId id="276" r:id="rId21"/>
    <p:sldId id="277" r:id="rId22"/>
    <p:sldId id="278" r:id="rId23"/>
    <p:sldId id="282" r:id="rId24"/>
    <p:sldId id="281" r:id="rId25"/>
    <p:sldId id="283" r:id="rId26"/>
    <p:sldId id="284" r:id="rId27"/>
    <p:sldId id="287" r:id="rId28"/>
    <p:sldId id="288" r:id="rId29"/>
    <p:sldId id="289" r:id="rId30"/>
    <p:sldId id="290" r:id="rId31"/>
    <p:sldId id="291" r:id="rId32"/>
    <p:sldId id="292" r:id="rId33"/>
    <p:sldId id="295" r:id="rId34"/>
    <p:sldId id="296" r:id="rId35"/>
    <p:sldId id="299" r:id="rId36"/>
    <p:sldId id="300" r:id="rId37"/>
    <p:sldId id="297" r:id="rId38"/>
    <p:sldId id="307" r:id="rId39"/>
    <p:sldId id="308" r:id="rId40"/>
    <p:sldId id="309" r:id="rId41"/>
    <p:sldId id="298" r:id="rId42"/>
    <p:sldId id="311" r:id="rId43"/>
    <p:sldId id="312" r:id="rId44"/>
    <p:sldId id="310" r:id="rId45"/>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chemeClr val="tx1"/>
        </a:solidFill>
        <a:latin typeface="Arial" charset="0"/>
        <a:ea typeface="+mn-ea"/>
        <a:cs typeface="+mn-cs"/>
      </a:defRPr>
    </a:lvl1pPr>
    <a:lvl2pPr marL="457200" algn="l" rtl="0" eaLnBrk="0" fontAlgn="base" hangingPunct="0">
      <a:spcBef>
        <a:spcPct val="0"/>
      </a:spcBef>
      <a:spcAft>
        <a:spcPct val="0"/>
      </a:spcAft>
      <a:defRPr sz="2800" b="1" kern="1200">
        <a:solidFill>
          <a:schemeClr val="tx1"/>
        </a:solidFill>
        <a:latin typeface="Arial" charset="0"/>
        <a:ea typeface="+mn-ea"/>
        <a:cs typeface="+mn-cs"/>
      </a:defRPr>
    </a:lvl2pPr>
    <a:lvl3pPr marL="914400" algn="l" rtl="0" eaLnBrk="0" fontAlgn="base" hangingPunct="0">
      <a:spcBef>
        <a:spcPct val="0"/>
      </a:spcBef>
      <a:spcAft>
        <a:spcPct val="0"/>
      </a:spcAft>
      <a:defRPr sz="2800" b="1" kern="1200">
        <a:solidFill>
          <a:schemeClr val="tx1"/>
        </a:solidFill>
        <a:latin typeface="Arial" charset="0"/>
        <a:ea typeface="+mn-ea"/>
        <a:cs typeface="+mn-cs"/>
      </a:defRPr>
    </a:lvl3pPr>
    <a:lvl4pPr marL="1371600" algn="l" rtl="0" eaLnBrk="0" fontAlgn="base" hangingPunct="0">
      <a:spcBef>
        <a:spcPct val="0"/>
      </a:spcBef>
      <a:spcAft>
        <a:spcPct val="0"/>
      </a:spcAft>
      <a:defRPr sz="2800" b="1" kern="1200">
        <a:solidFill>
          <a:schemeClr val="tx1"/>
        </a:solidFill>
        <a:latin typeface="Arial" charset="0"/>
        <a:ea typeface="+mn-ea"/>
        <a:cs typeface="+mn-cs"/>
      </a:defRPr>
    </a:lvl4pPr>
    <a:lvl5pPr marL="1828800" algn="l" rtl="0" eaLnBrk="0" fontAlgn="base" hangingPunct="0">
      <a:spcBef>
        <a:spcPct val="0"/>
      </a:spcBef>
      <a:spcAft>
        <a:spcPct val="0"/>
      </a:spcAft>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33CC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snapToGrid="0">
      <p:cViewPr>
        <p:scale>
          <a:sx n="50" d="100"/>
          <a:sy n="50" d="100"/>
        </p:scale>
        <p:origin x="-1950"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38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3091" name="Group 19"/>
          <p:cNvGrpSpPr>
            <a:grpSpLocks/>
          </p:cNvGrpSpPr>
          <p:nvPr/>
        </p:nvGrpSpPr>
        <p:grpSpPr bwMode="auto">
          <a:xfrm>
            <a:off x="0" y="2760663"/>
            <a:ext cx="9151938" cy="4113212"/>
            <a:chOff x="0" y="1739"/>
            <a:chExt cx="5765" cy="2591"/>
          </a:xfrm>
        </p:grpSpPr>
        <p:grpSp>
          <p:nvGrpSpPr>
            <p:cNvPr id="3089" name="Group 17"/>
            <p:cNvGrpSpPr>
              <a:grpSpLocks/>
            </p:cNvGrpSpPr>
            <p:nvPr/>
          </p:nvGrpSpPr>
          <p:grpSpPr bwMode="auto">
            <a:xfrm>
              <a:off x="0" y="3652"/>
              <a:ext cx="5765" cy="678"/>
              <a:chOff x="0" y="3652"/>
              <a:chExt cx="5765" cy="678"/>
            </a:xfrm>
          </p:grpSpPr>
          <p:sp>
            <p:nvSpPr>
              <p:cNvPr id="3074" name="Rectangle 2"/>
              <p:cNvSpPr>
                <a:spLocks noChangeArrowheads="1"/>
              </p:cNvSpPr>
              <p:nvPr/>
            </p:nvSpPr>
            <p:spPr bwMode="ltGray">
              <a:xfrm>
                <a:off x="0" y="3676"/>
                <a:ext cx="5764" cy="643"/>
              </a:xfrm>
              <a:prstGeom prst="rect">
                <a:avLst/>
              </a:prstGeom>
              <a:gradFill rotWithShape="0">
                <a:gsLst>
                  <a:gs pos="0">
                    <a:schemeClr val="bg1"/>
                  </a:gs>
                  <a:gs pos="100000">
                    <a:schemeClr val="accent2"/>
                  </a:gs>
                </a:gsLst>
                <a:lin ang="5400000" scaled="1"/>
              </a:gradFill>
              <a:ln w="9525">
                <a:noFill/>
                <a:miter lim="800000"/>
                <a:headEnd/>
                <a:tailEnd/>
              </a:ln>
              <a:effectLst/>
            </p:spPr>
            <p:txBody>
              <a:bodyPr wrap="none" anchor="ctr"/>
              <a:lstStyle/>
              <a:p>
                <a:endParaRPr lang="tr-TR"/>
              </a:p>
            </p:txBody>
          </p:sp>
          <p:grpSp>
            <p:nvGrpSpPr>
              <p:cNvPr id="3088" name="Group 16"/>
              <p:cNvGrpSpPr>
                <a:grpSpLocks/>
              </p:cNvGrpSpPr>
              <p:nvPr/>
            </p:nvGrpSpPr>
            <p:grpSpPr bwMode="auto">
              <a:xfrm>
                <a:off x="0" y="3652"/>
                <a:ext cx="5765" cy="678"/>
                <a:chOff x="0" y="3652"/>
                <a:chExt cx="5765" cy="678"/>
              </a:xfrm>
            </p:grpSpPr>
            <p:sp useBgFill="1">
              <p:nvSpPr>
                <p:cNvPr id="3075" name="Freeform 3"/>
                <p:cNvSpPr>
                  <a:spLocks/>
                </p:cNvSpPr>
                <p:nvPr/>
              </p:nvSpPr>
              <p:spPr bwMode="white">
                <a:xfrm>
                  <a:off x="0" y="3652"/>
                  <a:ext cx="578" cy="678"/>
                </a:xfrm>
                <a:custGeom>
                  <a:avLst/>
                  <a:gdLst/>
                  <a:ahLst/>
                  <a:cxnLst>
                    <a:cxn ang="0">
                      <a:pos x="0" y="677"/>
                    </a:cxn>
                    <a:cxn ang="0">
                      <a:pos x="480" y="0"/>
                    </a:cxn>
                    <a:cxn ang="0">
                      <a:pos x="577" y="0"/>
                    </a:cxn>
                    <a:cxn ang="0">
                      <a:pos x="96" y="677"/>
                    </a:cxn>
                    <a:cxn ang="0">
                      <a:pos x="0" y="677"/>
                    </a:cxn>
                  </a:cxnLst>
                  <a:rect l="0" t="0" r="r" b="b"/>
                  <a:pathLst>
                    <a:path w="578" h="678">
                      <a:moveTo>
                        <a:pt x="0" y="677"/>
                      </a:moveTo>
                      <a:lnTo>
                        <a:pt x="480" y="0"/>
                      </a:lnTo>
                      <a:lnTo>
                        <a:pt x="577" y="0"/>
                      </a:lnTo>
                      <a:lnTo>
                        <a:pt x="96" y="677"/>
                      </a:lnTo>
                      <a:lnTo>
                        <a:pt x="0" y="677"/>
                      </a:lnTo>
                    </a:path>
                  </a:pathLst>
                </a:custGeom>
                <a:ln w="9525" cap="rnd">
                  <a:noFill/>
                  <a:round/>
                  <a:headEnd/>
                  <a:tailEnd/>
                </a:ln>
                <a:effectLst/>
              </p:spPr>
              <p:txBody>
                <a:bodyPr/>
                <a:lstStyle/>
                <a:p>
                  <a:endParaRPr lang="tr-TR"/>
                </a:p>
              </p:txBody>
            </p:sp>
            <p:sp useBgFill="1">
              <p:nvSpPr>
                <p:cNvPr id="3076" name="Freeform 4"/>
                <p:cNvSpPr>
                  <a:spLocks/>
                </p:cNvSpPr>
                <p:nvPr/>
              </p:nvSpPr>
              <p:spPr bwMode="white">
                <a:xfrm>
                  <a:off x="433" y="3652"/>
                  <a:ext cx="578" cy="678"/>
                </a:xfrm>
                <a:custGeom>
                  <a:avLst/>
                  <a:gdLst/>
                  <a:ahLst/>
                  <a:cxnLst>
                    <a:cxn ang="0">
                      <a:pos x="0" y="677"/>
                    </a:cxn>
                    <a:cxn ang="0">
                      <a:pos x="480" y="0"/>
                    </a:cxn>
                    <a:cxn ang="0">
                      <a:pos x="577" y="0"/>
                    </a:cxn>
                    <a:cxn ang="0">
                      <a:pos x="96" y="677"/>
                    </a:cxn>
                    <a:cxn ang="0">
                      <a:pos x="0" y="677"/>
                    </a:cxn>
                  </a:cxnLst>
                  <a:rect l="0" t="0" r="r" b="b"/>
                  <a:pathLst>
                    <a:path w="578" h="678">
                      <a:moveTo>
                        <a:pt x="0" y="677"/>
                      </a:moveTo>
                      <a:lnTo>
                        <a:pt x="480" y="0"/>
                      </a:lnTo>
                      <a:lnTo>
                        <a:pt x="577" y="0"/>
                      </a:lnTo>
                      <a:lnTo>
                        <a:pt x="96" y="677"/>
                      </a:lnTo>
                      <a:lnTo>
                        <a:pt x="0" y="677"/>
                      </a:lnTo>
                    </a:path>
                  </a:pathLst>
                </a:custGeom>
                <a:ln w="9525" cap="rnd">
                  <a:noFill/>
                  <a:round/>
                  <a:headEnd/>
                  <a:tailEnd/>
                </a:ln>
                <a:effectLst/>
              </p:spPr>
              <p:txBody>
                <a:bodyPr/>
                <a:lstStyle/>
                <a:p>
                  <a:endParaRPr lang="tr-TR"/>
                </a:p>
              </p:txBody>
            </p:sp>
            <p:sp useBgFill="1">
              <p:nvSpPr>
                <p:cNvPr id="3077" name="Freeform 5"/>
                <p:cNvSpPr>
                  <a:spLocks/>
                </p:cNvSpPr>
                <p:nvPr/>
              </p:nvSpPr>
              <p:spPr bwMode="white">
                <a:xfrm>
                  <a:off x="878" y="3652"/>
                  <a:ext cx="578" cy="678"/>
                </a:xfrm>
                <a:custGeom>
                  <a:avLst/>
                  <a:gdLst/>
                  <a:ahLst/>
                  <a:cxnLst>
                    <a:cxn ang="0">
                      <a:pos x="0" y="677"/>
                    </a:cxn>
                    <a:cxn ang="0">
                      <a:pos x="480" y="0"/>
                    </a:cxn>
                    <a:cxn ang="0">
                      <a:pos x="577" y="0"/>
                    </a:cxn>
                    <a:cxn ang="0">
                      <a:pos x="96" y="677"/>
                    </a:cxn>
                    <a:cxn ang="0">
                      <a:pos x="0" y="677"/>
                    </a:cxn>
                  </a:cxnLst>
                  <a:rect l="0" t="0" r="r" b="b"/>
                  <a:pathLst>
                    <a:path w="578" h="678">
                      <a:moveTo>
                        <a:pt x="0" y="677"/>
                      </a:moveTo>
                      <a:lnTo>
                        <a:pt x="480" y="0"/>
                      </a:lnTo>
                      <a:lnTo>
                        <a:pt x="577" y="0"/>
                      </a:lnTo>
                      <a:lnTo>
                        <a:pt x="96" y="677"/>
                      </a:lnTo>
                      <a:lnTo>
                        <a:pt x="0" y="677"/>
                      </a:lnTo>
                    </a:path>
                  </a:pathLst>
                </a:custGeom>
                <a:ln w="9525" cap="rnd">
                  <a:noFill/>
                  <a:round/>
                  <a:headEnd/>
                  <a:tailEnd/>
                </a:ln>
                <a:effectLst/>
              </p:spPr>
              <p:txBody>
                <a:bodyPr/>
                <a:lstStyle/>
                <a:p>
                  <a:endParaRPr lang="tr-TR"/>
                </a:p>
              </p:txBody>
            </p:sp>
            <p:sp useBgFill="1">
              <p:nvSpPr>
                <p:cNvPr id="3078" name="Freeform 6"/>
                <p:cNvSpPr>
                  <a:spLocks/>
                </p:cNvSpPr>
                <p:nvPr/>
              </p:nvSpPr>
              <p:spPr bwMode="white">
                <a:xfrm>
                  <a:off x="1323" y="3652"/>
                  <a:ext cx="578" cy="678"/>
                </a:xfrm>
                <a:custGeom>
                  <a:avLst/>
                  <a:gdLst/>
                  <a:ahLst/>
                  <a:cxnLst>
                    <a:cxn ang="0">
                      <a:pos x="0" y="677"/>
                    </a:cxn>
                    <a:cxn ang="0">
                      <a:pos x="480" y="0"/>
                    </a:cxn>
                    <a:cxn ang="0">
                      <a:pos x="577" y="0"/>
                    </a:cxn>
                    <a:cxn ang="0">
                      <a:pos x="96" y="677"/>
                    </a:cxn>
                    <a:cxn ang="0">
                      <a:pos x="0" y="677"/>
                    </a:cxn>
                  </a:cxnLst>
                  <a:rect l="0" t="0" r="r" b="b"/>
                  <a:pathLst>
                    <a:path w="578" h="678">
                      <a:moveTo>
                        <a:pt x="0" y="677"/>
                      </a:moveTo>
                      <a:lnTo>
                        <a:pt x="480" y="0"/>
                      </a:lnTo>
                      <a:lnTo>
                        <a:pt x="577" y="0"/>
                      </a:lnTo>
                      <a:lnTo>
                        <a:pt x="96" y="677"/>
                      </a:lnTo>
                      <a:lnTo>
                        <a:pt x="0" y="677"/>
                      </a:lnTo>
                    </a:path>
                  </a:pathLst>
                </a:custGeom>
                <a:ln w="9525" cap="rnd">
                  <a:noFill/>
                  <a:round/>
                  <a:headEnd/>
                  <a:tailEnd/>
                </a:ln>
                <a:effectLst/>
              </p:spPr>
              <p:txBody>
                <a:bodyPr/>
                <a:lstStyle/>
                <a:p>
                  <a:endParaRPr lang="tr-TR"/>
                </a:p>
              </p:txBody>
            </p:sp>
            <p:sp useBgFill="1">
              <p:nvSpPr>
                <p:cNvPr id="3079" name="Freeform 7"/>
                <p:cNvSpPr>
                  <a:spLocks/>
                </p:cNvSpPr>
                <p:nvPr/>
              </p:nvSpPr>
              <p:spPr bwMode="white">
                <a:xfrm>
                  <a:off x="1768" y="3652"/>
                  <a:ext cx="578" cy="678"/>
                </a:xfrm>
                <a:custGeom>
                  <a:avLst/>
                  <a:gdLst/>
                  <a:ahLst/>
                  <a:cxnLst>
                    <a:cxn ang="0">
                      <a:pos x="0" y="677"/>
                    </a:cxn>
                    <a:cxn ang="0">
                      <a:pos x="480" y="0"/>
                    </a:cxn>
                    <a:cxn ang="0">
                      <a:pos x="577" y="0"/>
                    </a:cxn>
                    <a:cxn ang="0">
                      <a:pos x="96" y="677"/>
                    </a:cxn>
                    <a:cxn ang="0">
                      <a:pos x="0" y="677"/>
                    </a:cxn>
                  </a:cxnLst>
                  <a:rect l="0" t="0" r="r" b="b"/>
                  <a:pathLst>
                    <a:path w="578" h="678">
                      <a:moveTo>
                        <a:pt x="0" y="677"/>
                      </a:moveTo>
                      <a:lnTo>
                        <a:pt x="480" y="0"/>
                      </a:lnTo>
                      <a:lnTo>
                        <a:pt x="577" y="0"/>
                      </a:lnTo>
                      <a:lnTo>
                        <a:pt x="96" y="677"/>
                      </a:lnTo>
                      <a:lnTo>
                        <a:pt x="0" y="677"/>
                      </a:lnTo>
                    </a:path>
                  </a:pathLst>
                </a:custGeom>
                <a:ln w="9525" cap="rnd">
                  <a:noFill/>
                  <a:round/>
                  <a:headEnd/>
                  <a:tailEnd/>
                </a:ln>
                <a:effectLst/>
              </p:spPr>
              <p:txBody>
                <a:bodyPr/>
                <a:lstStyle/>
                <a:p>
                  <a:endParaRPr lang="tr-TR"/>
                </a:p>
              </p:txBody>
            </p:sp>
            <p:sp useBgFill="1">
              <p:nvSpPr>
                <p:cNvPr id="3080" name="Freeform 8"/>
                <p:cNvSpPr>
                  <a:spLocks/>
                </p:cNvSpPr>
                <p:nvPr/>
              </p:nvSpPr>
              <p:spPr bwMode="white">
                <a:xfrm>
                  <a:off x="2213" y="3652"/>
                  <a:ext cx="578" cy="678"/>
                </a:xfrm>
                <a:custGeom>
                  <a:avLst/>
                  <a:gdLst/>
                  <a:ahLst/>
                  <a:cxnLst>
                    <a:cxn ang="0">
                      <a:pos x="0" y="677"/>
                    </a:cxn>
                    <a:cxn ang="0">
                      <a:pos x="480" y="0"/>
                    </a:cxn>
                    <a:cxn ang="0">
                      <a:pos x="577" y="0"/>
                    </a:cxn>
                    <a:cxn ang="0">
                      <a:pos x="96" y="677"/>
                    </a:cxn>
                    <a:cxn ang="0">
                      <a:pos x="0" y="677"/>
                    </a:cxn>
                  </a:cxnLst>
                  <a:rect l="0" t="0" r="r" b="b"/>
                  <a:pathLst>
                    <a:path w="578" h="678">
                      <a:moveTo>
                        <a:pt x="0" y="677"/>
                      </a:moveTo>
                      <a:lnTo>
                        <a:pt x="480" y="0"/>
                      </a:lnTo>
                      <a:lnTo>
                        <a:pt x="577" y="0"/>
                      </a:lnTo>
                      <a:lnTo>
                        <a:pt x="96" y="677"/>
                      </a:lnTo>
                      <a:lnTo>
                        <a:pt x="0" y="677"/>
                      </a:lnTo>
                    </a:path>
                  </a:pathLst>
                </a:custGeom>
                <a:ln w="9525" cap="rnd">
                  <a:noFill/>
                  <a:round/>
                  <a:headEnd/>
                  <a:tailEnd/>
                </a:ln>
                <a:effectLst/>
              </p:spPr>
              <p:txBody>
                <a:bodyPr/>
                <a:lstStyle/>
                <a:p>
                  <a:endParaRPr lang="tr-TR"/>
                </a:p>
              </p:txBody>
            </p:sp>
            <p:sp useBgFill="1">
              <p:nvSpPr>
                <p:cNvPr id="3081" name="Freeform 9"/>
                <p:cNvSpPr>
                  <a:spLocks/>
                </p:cNvSpPr>
                <p:nvPr/>
              </p:nvSpPr>
              <p:spPr bwMode="white">
                <a:xfrm>
                  <a:off x="2646" y="3652"/>
                  <a:ext cx="578" cy="678"/>
                </a:xfrm>
                <a:custGeom>
                  <a:avLst/>
                  <a:gdLst/>
                  <a:ahLst/>
                  <a:cxnLst>
                    <a:cxn ang="0">
                      <a:pos x="0" y="677"/>
                    </a:cxn>
                    <a:cxn ang="0">
                      <a:pos x="480" y="0"/>
                    </a:cxn>
                    <a:cxn ang="0">
                      <a:pos x="577" y="0"/>
                    </a:cxn>
                    <a:cxn ang="0">
                      <a:pos x="96" y="677"/>
                    </a:cxn>
                    <a:cxn ang="0">
                      <a:pos x="0" y="677"/>
                    </a:cxn>
                  </a:cxnLst>
                  <a:rect l="0" t="0" r="r" b="b"/>
                  <a:pathLst>
                    <a:path w="578" h="678">
                      <a:moveTo>
                        <a:pt x="0" y="677"/>
                      </a:moveTo>
                      <a:lnTo>
                        <a:pt x="480" y="0"/>
                      </a:lnTo>
                      <a:lnTo>
                        <a:pt x="577" y="0"/>
                      </a:lnTo>
                      <a:lnTo>
                        <a:pt x="96" y="677"/>
                      </a:lnTo>
                      <a:lnTo>
                        <a:pt x="0" y="677"/>
                      </a:lnTo>
                    </a:path>
                  </a:pathLst>
                </a:custGeom>
                <a:ln w="9525" cap="rnd">
                  <a:noFill/>
                  <a:round/>
                  <a:headEnd/>
                  <a:tailEnd/>
                </a:ln>
                <a:effectLst/>
              </p:spPr>
              <p:txBody>
                <a:bodyPr/>
                <a:lstStyle/>
                <a:p>
                  <a:endParaRPr lang="tr-TR"/>
                </a:p>
              </p:txBody>
            </p:sp>
            <p:sp useBgFill="1">
              <p:nvSpPr>
                <p:cNvPr id="3082" name="Freeform 10"/>
                <p:cNvSpPr>
                  <a:spLocks/>
                </p:cNvSpPr>
                <p:nvPr/>
              </p:nvSpPr>
              <p:spPr bwMode="white">
                <a:xfrm>
                  <a:off x="3090"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3083" name="Freeform 11"/>
                <p:cNvSpPr>
                  <a:spLocks/>
                </p:cNvSpPr>
                <p:nvPr/>
              </p:nvSpPr>
              <p:spPr bwMode="white">
                <a:xfrm>
                  <a:off x="3547"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3084" name="Freeform 12"/>
                <p:cNvSpPr>
                  <a:spLocks/>
                </p:cNvSpPr>
                <p:nvPr/>
              </p:nvSpPr>
              <p:spPr bwMode="white">
                <a:xfrm>
                  <a:off x="4004"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3085" name="Freeform 13"/>
                <p:cNvSpPr>
                  <a:spLocks/>
                </p:cNvSpPr>
                <p:nvPr/>
              </p:nvSpPr>
              <p:spPr bwMode="white">
                <a:xfrm>
                  <a:off x="4473"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3086" name="Freeform 14"/>
                <p:cNvSpPr>
                  <a:spLocks/>
                </p:cNvSpPr>
                <p:nvPr/>
              </p:nvSpPr>
              <p:spPr bwMode="white">
                <a:xfrm>
                  <a:off x="4930" y="3652"/>
                  <a:ext cx="578" cy="678"/>
                </a:xfrm>
                <a:custGeom>
                  <a:avLst/>
                  <a:gdLst/>
                  <a:ahLst/>
                  <a:cxnLst>
                    <a:cxn ang="0">
                      <a:pos x="0" y="677"/>
                    </a:cxn>
                    <a:cxn ang="0">
                      <a:pos x="480" y="0"/>
                    </a:cxn>
                    <a:cxn ang="0">
                      <a:pos x="577" y="0"/>
                    </a:cxn>
                    <a:cxn ang="0">
                      <a:pos x="96" y="677"/>
                    </a:cxn>
                    <a:cxn ang="0">
                      <a:pos x="0" y="677"/>
                    </a:cxn>
                  </a:cxnLst>
                  <a:rect l="0" t="0" r="r" b="b"/>
                  <a:pathLst>
                    <a:path w="578" h="678">
                      <a:moveTo>
                        <a:pt x="0" y="677"/>
                      </a:moveTo>
                      <a:lnTo>
                        <a:pt x="480" y="0"/>
                      </a:lnTo>
                      <a:lnTo>
                        <a:pt x="577" y="0"/>
                      </a:lnTo>
                      <a:lnTo>
                        <a:pt x="96" y="677"/>
                      </a:lnTo>
                      <a:lnTo>
                        <a:pt x="0" y="677"/>
                      </a:lnTo>
                    </a:path>
                  </a:pathLst>
                </a:custGeom>
                <a:ln w="9525" cap="rnd">
                  <a:noFill/>
                  <a:round/>
                  <a:headEnd/>
                  <a:tailEnd/>
                </a:ln>
                <a:effectLst/>
              </p:spPr>
              <p:txBody>
                <a:bodyPr/>
                <a:lstStyle/>
                <a:p>
                  <a:endParaRPr lang="tr-TR"/>
                </a:p>
              </p:txBody>
            </p:sp>
            <p:sp useBgFill="1">
              <p:nvSpPr>
                <p:cNvPr id="3087" name="Freeform 15"/>
                <p:cNvSpPr>
                  <a:spLocks/>
                </p:cNvSpPr>
                <p:nvPr/>
              </p:nvSpPr>
              <p:spPr bwMode="white">
                <a:xfrm>
                  <a:off x="5403" y="3825"/>
                  <a:ext cx="362" cy="505"/>
                </a:xfrm>
                <a:custGeom>
                  <a:avLst/>
                  <a:gdLst/>
                  <a:ahLst/>
                  <a:cxnLst>
                    <a:cxn ang="0">
                      <a:pos x="0" y="504"/>
                    </a:cxn>
                    <a:cxn ang="0">
                      <a:pos x="361" y="0"/>
                    </a:cxn>
                    <a:cxn ang="0">
                      <a:pos x="361" y="122"/>
                    </a:cxn>
                    <a:cxn ang="0">
                      <a:pos x="96" y="504"/>
                    </a:cxn>
                    <a:cxn ang="0">
                      <a:pos x="0" y="504"/>
                    </a:cxn>
                  </a:cxnLst>
                  <a:rect l="0" t="0" r="r" b="b"/>
                  <a:pathLst>
                    <a:path w="362" h="505">
                      <a:moveTo>
                        <a:pt x="0" y="504"/>
                      </a:moveTo>
                      <a:lnTo>
                        <a:pt x="361" y="0"/>
                      </a:lnTo>
                      <a:lnTo>
                        <a:pt x="361" y="122"/>
                      </a:lnTo>
                      <a:lnTo>
                        <a:pt x="96" y="504"/>
                      </a:lnTo>
                      <a:lnTo>
                        <a:pt x="0" y="504"/>
                      </a:lnTo>
                    </a:path>
                  </a:pathLst>
                </a:custGeom>
                <a:ln w="9525" cap="rnd">
                  <a:noFill/>
                  <a:round/>
                  <a:headEnd/>
                  <a:tailEnd/>
                </a:ln>
                <a:effectLst/>
              </p:spPr>
              <p:txBody>
                <a:bodyPr/>
                <a:lstStyle/>
                <a:p>
                  <a:endParaRPr lang="tr-TR"/>
                </a:p>
              </p:txBody>
            </p:sp>
          </p:grpSp>
        </p:grpSp>
        <p:sp>
          <p:nvSpPr>
            <p:cNvPr id="3090" name="Freeform 18"/>
            <p:cNvSpPr>
              <a:spLocks/>
            </p:cNvSpPr>
            <p:nvPr/>
          </p:nvSpPr>
          <p:spPr bwMode="ltGray">
            <a:xfrm>
              <a:off x="0" y="1739"/>
              <a:ext cx="516" cy="913"/>
            </a:xfrm>
            <a:custGeom>
              <a:avLst/>
              <a:gdLst/>
              <a:ahLst/>
              <a:cxnLst>
                <a:cxn ang="0">
                  <a:pos x="0" y="0"/>
                </a:cxn>
                <a:cxn ang="0">
                  <a:pos x="515" y="0"/>
                </a:cxn>
                <a:cxn ang="0">
                  <a:pos x="0" y="912"/>
                </a:cxn>
                <a:cxn ang="0">
                  <a:pos x="0" y="0"/>
                </a:cxn>
              </a:cxnLst>
              <a:rect l="0" t="0" r="r" b="b"/>
              <a:pathLst>
                <a:path w="516" h="913">
                  <a:moveTo>
                    <a:pt x="0" y="0"/>
                  </a:moveTo>
                  <a:lnTo>
                    <a:pt x="515" y="0"/>
                  </a:lnTo>
                  <a:lnTo>
                    <a:pt x="0" y="912"/>
                  </a:lnTo>
                  <a:lnTo>
                    <a:pt x="0" y="0"/>
                  </a:lnTo>
                </a:path>
              </a:pathLst>
            </a:custGeom>
            <a:gradFill rotWithShape="0">
              <a:gsLst>
                <a:gs pos="0">
                  <a:schemeClr val="bg1"/>
                </a:gs>
                <a:gs pos="100000">
                  <a:schemeClr val="accent2"/>
                </a:gs>
              </a:gsLst>
              <a:lin ang="0" scaled="1"/>
            </a:gradFill>
            <a:ln w="9525" cap="rnd">
              <a:noFill/>
              <a:round/>
              <a:headEnd type="none" w="sm" len="sm"/>
              <a:tailEnd type="none" w="sm" len="sm"/>
            </a:ln>
            <a:effectLst/>
          </p:spPr>
          <p:txBody>
            <a:bodyPr/>
            <a:lstStyle/>
            <a:p>
              <a:endParaRPr lang="tr-TR"/>
            </a:p>
          </p:txBody>
        </p:sp>
      </p:grpSp>
      <p:sp>
        <p:nvSpPr>
          <p:cNvPr id="3092" name="Rectangle 20"/>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3093" name="Rectangle 21"/>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3094" name="Rectangle 22"/>
          <p:cNvSpPr>
            <a:spLocks noGrp="1" noChangeArrowheads="1"/>
          </p:cNvSpPr>
          <p:nvPr>
            <p:ph type="dt" sz="quarter" idx="2"/>
          </p:nvPr>
        </p:nvSpPr>
        <p:spPr/>
        <p:txBody>
          <a:bodyPr/>
          <a:lstStyle>
            <a:lvl1pPr>
              <a:defRPr/>
            </a:lvl1pPr>
          </a:lstStyle>
          <a:p>
            <a:endParaRPr lang="en-US"/>
          </a:p>
        </p:txBody>
      </p:sp>
      <p:sp>
        <p:nvSpPr>
          <p:cNvPr id="3095" name="Rectangle 23"/>
          <p:cNvSpPr>
            <a:spLocks noGrp="1" noChangeArrowheads="1"/>
          </p:cNvSpPr>
          <p:nvPr>
            <p:ph type="ftr" sz="quarter" idx="3"/>
          </p:nvPr>
        </p:nvSpPr>
        <p:spPr/>
        <p:txBody>
          <a:bodyPr/>
          <a:lstStyle>
            <a:lvl1pPr>
              <a:defRPr/>
            </a:lvl1pPr>
          </a:lstStyle>
          <a:p>
            <a:endParaRPr lang="en-US"/>
          </a:p>
        </p:txBody>
      </p:sp>
      <p:sp>
        <p:nvSpPr>
          <p:cNvPr id="3096" name="Rectangle 24"/>
          <p:cNvSpPr>
            <a:spLocks noGrp="1" noChangeArrowheads="1"/>
          </p:cNvSpPr>
          <p:nvPr>
            <p:ph type="sldNum" sz="quarter" idx="4"/>
          </p:nvPr>
        </p:nvSpPr>
        <p:spPr/>
        <p:txBody>
          <a:bodyPr/>
          <a:lstStyle>
            <a:lvl1pPr>
              <a:defRPr/>
            </a:lvl1pPr>
          </a:lstStyle>
          <a:p>
            <a:fld id="{D1C42D5C-EB61-4CE1-AD80-EFFCC4B587F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A5E584F2-5877-4315-8D47-5ECA3148E60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228600"/>
            <a:ext cx="19431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228600"/>
            <a:ext cx="56769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C7C8B7E7-3BE7-4033-804E-F93F85F5E51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C7F6E96-D903-45C7-B759-1B3D10B950C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E6EA7C07-6B03-4AFD-8E8B-68328CDC298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714500"/>
            <a:ext cx="3810000" cy="415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714500"/>
            <a:ext cx="3810000" cy="415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DE0CD319-9979-4AFF-866D-943B5E5AED3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86BCE625-8E8D-4278-BE03-A67474CDFBF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22458415-4494-4F27-991B-1C51DB3F9ED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2990E76D-376D-49B0-A3E0-E60F5D21666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6343A5D3-1FCD-4639-BD86-6DC9EBBB7C1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1F8E1ED6-E2A9-45DA-9AFE-EBBA1E7B4F8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41" name="Group 17"/>
          <p:cNvGrpSpPr>
            <a:grpSpLocks/>
          </p:cNvGrpSpPr>
          <p:nvPr/>
        </p:nvGrpSpPr>
        <p:grpSpPr bwMode="auto">
          <a:xfrm>
            <a:off x="0" y="5797550"/>
            <a:ext cx="9167813" cy="1076325"/>
            <a:chOff x="0" y="3652"/>
            <a:chExt cx="5775" cy="678"/>
          </a:xfrm>
        </p:grpSpPr>
        <p:sp>
          <p:nvSpPr>
            <p:cNvPr id="1026" name="Rectangle 2"/>
            <p:cNvSpPr>
              <a:spLocks noChangeArrowheads="1"/>
            </p:cNvSpPr>
            <p:nvPr/>
          </p:nvSpPr>
          <p:spPr bwMode="ltGray">
            <a:xfrm>
              <a:off x="0" y="3676"/>
              <a:ext cx="5774" cy="643"/>
            </a:xfrm>
            <a:prstGeom prst="rect">
              <a:avLst/>
            </a:prstGeom>
            <a:gradFill rotWithShape="0">
              <a:gsLst>
                <a:gs pos="0">
                  <a:schemeClr val="bg1"/>
                </a:gs>
                <a:gs pos="100000">
                  <a:schemeClr val="accent2"/>
                </a:gs>
              </a:gsLst>
              <a:lin ang="5400000" scaled="1"/>
            </a:gradFill>
            <a:ln w="9525">
              <a:noFill/>
              <a:miter lim="800000"/>
              <a:headEnd/>
              <a:tailEnd/>
            </a:ln>
            <a:effectLst/>
          </p:spPr>
          <p:txBody>
            <a:bodyPr wrap="none" anchor="ctr"/>
            <a:lstStyle/>
            <a:p>
              <a:endParaRPr lang="tr-TR"/>
            </a:p>
          </p:txBody>
        </p:sp>
        <p:grpSp>
          <p:nvGrpSpPr>
            <p:cNvPr id="1040" name="Group 16"/>
            <p:cNvGrpSpPr>
              <a:grpSpLocks/>
            </p:cNvGrpSpPr>
            <p:nvPr/>
          </p:nvGrpSpPr>
          <p:grpSpPr bwMode="auto">
            <a:xfrm>
              <a:off x="0" y="3652"/>
              <a:ext cx="5775" cy="678"/>
              <a:chOff x="0" y="3652"/>
              <a:chExt cx="5775" cy="678"/>
            </a:xfrm>
          </p:grpSpPr>
          <p:sp useBgFill="1">
            <p:nvSpPr>
              <p:cNvPr id="1027" name="Freeform 3"/>
              <p:cNvSpPr>
                <a:spLocks/>
              </p:cNvSpPr>
              <p:nvPr/>
            </p:nvSpPr>
            <p:spPr bwMode="white">
              <a:xfrm>
                <a:off x="0"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28" name="Freeform 4"/>
              <p:cNvSpPr>
                <a:spLocks/>
              </p:cNvSpPr>
              <p:nvPr/>
            </p:nvSpPr>
            <p:spPr bwMode="white">
              <a:xfrm>
                <a:off x="434"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29" name="Freeform 5"/>
              <p:cNvSpPr>
                <a:spLocks/>
              </p:cNvSpPr>
              <p:nvPr/>
            </p:nvSpPr>
            <p:spPr bwMode="white">
              <a:xfrm>
                <a:off x="879" y="3652"/>
                <a:ext cx="580" cy="678"/>
              </a:xfrm>
              <a:custGeom>
                <a:avLst/>
                <a:gdLst/>
                <a:ahLst/>
                <a:cxnLst>
                  <a:cxn ang="0">
                    <a:pos x="0" y="677"/>
                  </a:cxn>
                  <a:cxn ang="0">
                    <a:pos x="482" y="0"/>
                  </a:cxn>
                  <a:cxn ang="0">
                    <a:pos x="579" y="0"/>
                  </a:cxn>
                  <a:cxn ang="0">
                    <a:pos x="96" y="677"/>
                  </a:cxn>
                  <a:cxn ang="0">
                    <a:pos x="0" y="677"/>
                  </a:cxn>
                </a:cxnLst>
                <a:rect l="0" t="0" r="r" b="b"/>
                <a:pathLst>
                  <a:path w="580" h="678">
                    <a:moveTo>
                      <a:pt x="0" y="677"/>
                    </a:moveTo>
                    <a:lnTo>
                      <a:pt x="482" y="0"/>
                    </a:lnTo>
                    <a:lnTo>
                      <a:pt x="579" y="0"/>
                    </a:lnTo>
                    <a:lnTo>
                      <a:pt x="96" y="677"/>
                    </a:lnTo>
                    <a:lnTo>
                      <a:pt x="0" y="677"/>
                    </a:lnTo>
                  </a:path>
                </a:pathLst>
              </a:custGeom>
              <a:ln w="9525" cap="rnd">
                <a:noFill/>
                <a:round/>
                <a:headEnd/>
                <a:tailEnd/>
              </a:ln>
              <a:effectLst/>
            </p:spPr>
            <p:txBody>
              <a:bodyPr/>
              <a:lstStyle/>
              <a:p>
                <a:endParaRPr lang="tr-TR"/>
              </a:p>
            </p:txBody>
          </p:sp>
          <p:sp useBgFill="1">
            <p:nvSpPr>
              <p:cNvPr id="1030" name="Freeform 6"/>
              <p:cNvSpPr>
                <a:spLocks/>
              </p:cNvSpPr>
              <p:nvPr/>
            </p:nvSpPr>
            <p:spPr bwMode="white">
              <a:xfrm>
                <a:off x="1325"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31" name="Freeform 7"/>
              <p:cNvSpPr>
                <a:spLocks/>
              </p:cNvSpPr>
              <p:nvPr/>
            </p:nvSpPr>
            <p:spPr bwMode="white">
              <a:xfrm>
                <a:off x="1771"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32" name="Freeform 8"/>
              <p:cNvSpPr>
                <a:spLocks/>
              </p:cNvSpPr>
              <p:nvPr/>
            </p:nvSpPr>
            <p:spPr bwMode="white">
              <a:xfrm>
                <a:off x="2216" y="3652"/>
                <a:ext cx="580" cy="678"/>
              </a:xfrm>
              <a:custGeom>
                <a:avLst/>
                <a:gdLst/>
                <a:ahLst/>
                <a:cxnLst>
                  <a:cxn ang="0">
                    <a:pos x="0" y="677"/>
                  </a:cxn>
                  <a:cxn ang="0">
                    <a:pos x="482" y="0"/>
                  </a:cxn>
                  <a:cxn ang="0">
                    <a:pos x="579" y="0"/>
                  </a:cxn>
                  <a:cxn ang="0">
                    <a:pos x="96" y="677"/>
                  </a:cxn>
                  <a:cxn ang="0">
                    <a:pos x="0" y="677"/>
                  </a:cxn>
                </a:cxnLst>
                <a:rect l="0" t="0" r="r" b="b"/>
                <a:pathLst>
                  <a:path w="580" h="678">
                    <a:moveTo>
                      <a:pt x="0" y="677"/>
                    </a:moveTo>
                    <a:lnTo>
                      <a:pt x="482" y="0"/>
                    </a:lnTo>
                    <a:lnTo>
                      <a:pt x="579" y="0"/>
                    </a:lnTo>
                    <a:lnTo>
                      <a:pt x="96" y="677"/>
                    </a:lnTo>
                    <a:lnTo>
                      <a:pt x="0" y="677"/>
                    </a:lnTo>
                  </a:path>
                </a:pathLst>
              </a:custGeom>
              <a:ln w="9525" cap="rnd">
                <a:noFill/>
                <a:round/>
                <a:headEnd/>
                <a:tailEnd/>
              </a:ln>
              <a:effectLst/>
            </p:spPr>
            <p:txBody>
              <a:bodyPr/>
              <a:lstStyle/>
              <a:p>
                <a:endParaRPr lang="tr-TR"/>
              </a:p>
            </p:txBody>
          </p:sp>
          <p:sp useBgFill="1">
            <p:nvSpPr>
              <p:cNvPr id="1033" name="Freeform 9"/>
              <p:cNvSpPr>
                <a:spLocks/>
              </p:cNvSpPr>
              <p:nvPr/>
            </p:nvSpPr>
            <p:spPr bwMode="white">
              <a:xfrm>
                <a:off x="2650"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34" name="Freeform 10"/>
              <p:cNvSpPr>
                <a:spLocks/>
              </p:cNvSpPr>
              <p:nvPr/>
            </p:nvSpPr>
            <p:spPr bwMode="white">
              <a:xfrm>
                <a:off x="3096"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35" name="Freeform 11"/>
              <p:cNvSpPr>
                <a:spLocks/>
              </p:cNvSpPr>
              <p:nvPr/>
            </p:nvSpPr>
            <p:spPr bwMode="white">
              <a:xfrm>
                <a:off x="3554"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36" name="Freeform 12"/>
              <p:cNvSpPr>
                <a:spLocks/>
              </p:cNvSpPr>
              <p:nvPr/>
            </p:nvSpPr>
            <p:spPr bwMode="white">
              <a:xfrm>
                <a:off x="4011"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37" name="Freeform 13"/>
              <p:cNvSpPr>
                <a:spLocks/>
              </p:cNvSpPr>
              <p:nvPr/>
            </p:nvSpPr>
            <p:spPr bwMode="white">
              <a:xfrm>
                <a:off x="4481"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38" name="Freeform 14"/>
              <p:cNvSpPr>
                <a:spLocks/>
              </p:cNvSpPr>
              <p:nvPr/>
            </p:nvSpPr>
            <p:spPr bwMode="white">
              <a:xfrm>
                <a:off x="4939" y="3652"/>
                <a:ext cx="579" cy="678"/>
              </a:xfrm>
              <a:custGeom>
                <a:avLst/>
                <a:gdLst/>
                <a:ahLst/>
                <a:cxnLst>
                  <a:cxn ang="0">
                    <a:pos x="0" y="677"/>
                  </a:cxn>
                  <a:cxn ang="0">
                    <a:pos x="481" y="0"/>
                  </a:cxn>
                  <a:cxn ang="0">
                    <a:pos x="578" y="0"/>
                  </a:cxn>
                  <a:cxn ang="0">
                    <a:pos x="96" y="677"/>
                  </a:cxn>
                  <a:cxn ang="0">
                    <a:pos x="0" y="677"/>
                  </a:cxn>
                </a:cxnLst>
                <a:rect l="0" t="0" r="r" b="b"/>
                <a:pathLst>
                  <a:path w="579" h="678">
                    <a:moveTo>
                      <a:pt x="0" y="677"/>
                    </a:moveTo>
                    <a:lnTo>
                      <a:pt x="481" y="0"/>
                    </a:lnTo>
                    <a:lnTo>
                      <a:pt x="578" y="0"/>
                    </a:lnTo>
                    <a:lnTo>
                      <a:pt x="96" y="677"/>
                    </a:lnTo>
                    <a:lnTo>
                      <a:pt x="0" y="677"/>
                    </a:lnTo>
                  </a:path>
                </a:pathLst>
              </a:custGeom>
              <a:ln w="9525" cap="rnd">
                <a:noFill/>
                <a:round/>
                <a:headEnd/>
                <a:tailEnd/>
              </a:ln>
              <a:effectLst/>
            </p:spPr>
            <p:txBody>
              <a:bodyPr/>
              <a:lstStyle/>
              <a:p>
                <a:endParaRPr lang="tr-TR"/>
              </a:p>
            </p:txBody>
          </p:sp>
          <p:sp useBgFill="1">
            <p:nvSpPr>
              <p:cNvPr id="1039" name="Freeform 15"/>
              <p:cNvSpPr>
                <a:spLocks/>
              </p:cNvSpPr>
              <p:nvPr/>
            </p:nvSpPr>
            <p:spPr bwMode="white">
              <a:xfrm>
                <a:off x="5413" y="3825"/>
                <a:ext cx="362" cy="505"/>
              </a:xfrm>
              <a:custGeom>
                <a:avLst/>
                <a:gdLst/>
                <a:ahLst/>
                <a:cxnLst>
                  <a:cxn ang="0">
                    <a:pos x="0" y="504"/>
                  </a:cxn>
                  <a:cxn ang="0">
                    <a:pos x="361" y="0"/>
                  </a:cxn>
                  <a:cxn ang="0">
                    <a:pos x="361" y="122"/>
                  </a:cxn>
                  <a:cxn ang="0">
                    <a:pos x="96" y="504"/>
                  </a:cxn>
                  <a:cxn ang="0">
                    <a:pos x="0" y="504"/>
                  </a:cxn>
                </a:cxnLst>
                <a:rect l="0" t="0" r="r" b="b"/>
                <a:pathLst>
                  <a:path w="362" h="505">
                    <a:moveTo>
                      <a:pt x="0" y="504"/>
                    </a:moveTo>
                    <a:lnTo>
                      <a:pt x="361" y="0"/>
                    </a:lnTo>
                    <a:lnTo>
                      <a:pt x="361" y="122"/>
                    </a:lnTo>
                    <a:lnTo>
                      <a:pt x="96" y="504"/>
                    </a:lnTo>
                    <a:lnTo>
                      <a:pt x="0" y="504"/>
                    </a:lnTo>
                  </a:path>
                </a:pathLst>
              </a:custGeom>
              <a:ln w="9525" cap="rnd">
                <a:noFill/>
                <a:round/>
                <a:headEnd/>
                <a:tailEnd/>
              </a:ln>
              <a:effectLst/>
            </p:spPr>
            <p:txBody>
              <a:bodyPr/>
              <a:lstStyle/>
              <a:p>
                <a:endParaRPr lang="tr-TR"/>
              </a:p>
            </p:txBody>
          </p:sp>
        </p:grpSp>
      </p:grpSp>
      <p:sp>
        <p:nvSpPr>
          <p:cNvPr id="1042" name="Rectangle 18"/>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43" name="Rectangle 19"/>
          <p:cNvSpPr>
            <a:spLocks noGrp="1" noChangeArrowheads="1"/>
          </p:cNvSpPr>
          <p:nvPr>
            <p:ph type="body" idx="1"/>
          </p:nvPr>
        </p:nvSpPr>
        <p:spPr bwMode="auto">
          <a:xfrm>
            <a:off x="685800" y="1714500"/>
            <a:ext cx="7772400" cy="41529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4" name="Rectangle 20"/>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a:lvl1pPr>
          </a:lstStyle>
          <a:p>
            <a:endParaRPr lang="en-US"/>
          </a:p>
        </p:txBody>
      </p:sp>
      <p:sp>
        <p:nvSpPr>
          <p:cNvPr id="1045" name="Rectangle 2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0"/>
            </a:lvl1pPr>
          </a:lstStyle>
          <a:p>
            <a:endParaRPr lang="en-US"/>
          </a:p>
        </p:txBody>
      </p:sp>
      <p:sp>
        <p:nvSpPr>
          <p:cNvPr id="1046" name="Rectangle 22"/>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lvl1pPr>
          </a:lstStyle>
          <a:p>
            <a:fld id="{5BA96D58-15B2-498E-BD5A-06D0F66C3A4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3200" b="1">
          <a:solidFill>
            <a:schemeClr val="tx1"/>
          </a:solidFill>
          <a:latin typeface="+mn-lt"/>
        </a:defRPr>
      </a:lvl2pPr>
      <a:lvl3pPr marL="1143000" indent="-228600" algn="l" rtl="0" eaLnBrk="0" fontAlgn="base" hangingPunct="0">
        <a:spcBef>
          <a:spcPct val="20000"/>
        </a:spcBef>
        <a:spcAft>
          <a:spcPct val="0"/>
        </a:spcAft>
        <a:buClr>
          <a:schemeClr val="tx2"/>
        </a:buClr>
        <a:buSzPct val="75000"/>
        <a:buFont typeface="Monotype Sorts" pitchFamily="2" charset="2"/>
        <a:buChar char="v"/>
        <a:defRPr sz="3200" b="1">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a:lstStyle/>
          <a:p>
            <a:r>
              <a:rPr lang="en-US"/>
              <a:t>Chapter Eight</a:t>
            </a:r>
          </a:p>
        </p:txBody>
      </p:sp>
      <p:sp>
        <p:nvSpPr>
          <p:cNvPr id="4099" name="Rectangle 3"/>
          <p:cNvSpPr>
            <a:spLocks noGrp="1" noChangeArrowheads="1"/>
          </p:cNvSpPr>
          <p:nvPr>
            <p:ph type="subTitle" idx="1"/>
          </p:nvPr>
        </p:nvSpPr>
        <p:spPr>
          <a:noFill/>
          <a:ln/>
        </p:spPr>
        <p:txBody>
          <a:bodyPr/>
          <a:lstStyle/>
          <a:p>
            <a:r>
              <a:rPr lang="en-US" sz="4000"/>
              <a:t>Slutsky Equation</a:t>
            </a:r>
          </a:p>
        </p:txBody>
      </p:sp>
    </p:spTree>
  </p:cSld>
  <p:clrMapOvr>
    <a:overrideClrMapping bg1="dk2" tx1="lt1" bg2="dk1"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US"/>
              <a:t>Real Income Changes</a:t>
            </a:r>
          </a:p>
        </p:txBody>
      </p:sp>
      <p:sp>
        <p:nvSpPr>
          <p:cNvPr id="13315" name="Line 3"/>
          <p:cNvSpPr>
            <a:spLocks noChangeShapeType="1"/>
          </p:cNvSpPr>
          <p:nvPr/>
        </p:nvSpPr>
        <p:spPr bwMode="auto">
          <a:xfrm>
            <a:off x="990600" y="1981200"/>
            <a:ext cx="0" cy="3352800"/>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13316" name="Line 4"/>
          <p:cNvSpPr>
            <a:spLocks noChangeShapeType="1"/>
          </p:cNvSpPr>
          <p:nvPr/>
        </p:nvSpPr>
        <p:spPr bwMode="auto">
          <a:xfrm>
            <a:off x="990600" y="5334000"/>
            <a:ext cx="4114800"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13317" name="Rectangle 5"/>
          <p:cNvSpPr>
            <a:spLocks noChangeArrowheads="1"/>
          </p:cNvSpPr>
          <p:nvPr/>
        </p:nvSpPr>
        <p:spPr bwMode="auto">
          <a:xfrm>
            <a:off x="4784725" y="53482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13318" name="Rectangle 6"/>
          <p:cNvSpPr>
            <a:spLocks noChangeArrowheads="1"/>
          </p:cNvSpPr>
          <p:nvPr/>
        </p:nvSpPr>
        <p:spPr bwMode="auto">
          <a:xfrm>
            <a:off x="441325" y="16144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13319" name="Line 7"/>
          <p:cNvSpPr>
            <a:spLocks noChangeShapeType="1"/>
          </p:cNvSpPr>
          <p:nvPr/>
        </p:nvSpPr>
        <p:spPr bwMode="auto">
          <a:xfrm>
            <a:off x="1000125" y="2667000"/>
            <a:ext cx="2143125" cy="2667000"/>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13320" name="Oval 8"/>
          <p:cNvSpPr>
            <a:spLocks noChangeArrowheads="1"/>
          </p:cNvSpPr>
          <p:nvPr/>
        </p:nvSpPr>
        <p:spPr bwMode="auto">
          <a:xfrm>
            <a:off x="1862138" y="37814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13321" name="Rectangle 9"/>
          <p:cNvSpPr>
            <a:spLocks noChangeArrowheads="1"/>
          </p:cNvSpPr>
          <p:nvPr/>
        </p:nvSpPr>
        <p:spPr bwMode="auto">
          <a:xfrm>
            <a:off x="1741488" y="2443163"/>
            <a:ext cx="6584950" cy="519112"/>
          </a:xfrm>
          <a:prstGeom prst="rect">
            <a:avLst/>
          </a:prstGeom>
          <a:noFill/>
          <a:ln w="9525">
            <a:noFill/>
            <a:miter lim="800000"/>
            <a:headEnd/>
            <a:tailEnd/>
          </a:ln>
          <a:effectLst/>
        </p:spPr>
        <p:txBody>
          <a:bodyPr wrap="none" lIns="92075" tIns="46038" rIns="92075" bIns="46038">
            <a:spAutoFit/>
          </a:bodyPr>
          <a:lstStyle/>
          <a:p>
            <a:r>
              <a:rPr lang="en-US">
                <a:solidFill>
                  <a:schemeClr val="hlink"/>
                </a:solidFill>
              </a:rPr>
              <a:t>Original budget constraint and choice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t>Real Income Changes</a:t>
            </a:r>
          </a:p>
        </p:txBody>
      </p:sp>
      <p:sp>
        <p:nvSpPr>
          <p:cNvPr id="14339" name="Line 3"/>
          <p:cNvSpPr>
            <a:spLocks noChangeShapeType="1"/>
          </p:cNvSpPr>
          <p:nvPr/>
        </p:nvSpPr>
        <p:spPr bwMode="auto">
          <a:xfrm>
            <a:off x="990600" y="1981200"/>
            <a:ext cx="0" cy="3352800"/>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14340" name="Line 4"/>
          <p:cNvSpPr>
            <a:spLocks noChangeShapeType="1"/>
          </p:cNvSpPr>
          <p:nvPr/>
        </p:nvSpPr>
        <p:spPr bwMode="auto">
          <a:xfrm>
            <a:off x="990600" y="5334000"/>
            <a:ext cx="4114800"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14341" name="Rectangle 5"/>
          <p:cNvSpPr>
            <a:spLocks noChangeArrowheads="1"/>
          </p:cNvSpPr>
          <p:nvPr/>
        </p:nvSpPr>
        <p:spPr bwMode="auto">
          <a:xfrm>
            <a:off x="4784725" y="53482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14342" name="Rectangle 6"/>
          <p:cNvSpPr>
            <a:spLocks noChangeArrowheads="1"/>
          </p:cNvSpPr>
          <p:nvPr/>
        </p:nvSpPr>
        <p:spPr bwMode="auto">
          <a:xfrm>
            <a:off x="441325" y="16144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14343" name="Line 7"/>
          <p:cNvSpPr>
            <a:spLocks noChangeShapeType="1"/>
          </p:cNvSpPr>
          <p:nvPr/>
        </p:nvSpPr>
        <p:spPr bwMode="auto">
          <a:xfrm>
            <a:off x="1000125" y="2667000"/>
            <a:ext cx="2143125" cy="2667000"/>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14344" name="Oval 8"/>
          <p:cNvSpPr>
            <a:spLocks noChangeArrowheads="1"/>
          </p:cNvSpPr>
          <p:nvPr/>
        </p:nvSpPr>
        <p:spPr bwMode="auto">
          <a:xfrm>
            <a:off x="1862138" y="37814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14345" name="Rectangle 9"/>
          <p:cNvSpPr>
            <a:spLocks noChangeArrowheads="1"/>
          </p:cNvSpPr>
          <p:nvPr/>
        </p:nvSpPr>
        <p:spPr bwMode="auto">
          <a:xfrm>
            <a:off x="1741488" y="2443163"/>
            <a:ext cx="6584950" cy="519112"/>
          </a:xfrm>
          <a:prstGeom prst="rect">
            <a:avLst/>
          </a:prstGeom>
          <a:noFill/>
          <a:ln w="9525">
            <a:noFill/>
            <a:miter lim="800000"/>
            <a:headEnd/>
            <a:tailEnd/>
          </a:ln>
          <a:effectLst/>
        </p:spPr>
        <p:txBody>
          <a:bodyPr wrap="none" lIns="92075" tIns="46038" rIns="92075" bIns="46038">
            <a:spAutoFit/>
          </a:bodyPr>
          <a:lstStyle/>
          <a:p>
            <a:r>
              <a:rPr lang="en-US">
                <a:solidFill>
                  <a:schemeClr val="hlink"/>
                </a:solidFill>
              </a:rPr>
              <a:t>Original budget constraint and choice</a:t>
            </a:r>
          </a:p>
        </p:txBody>
      </p:sp>
      <p:sp>
        <p:nvSpPr>
          <p:cNvPr id="14346" name="Line 10"/>
          <p:cNvSpPr>
            <a:spLocks noChangeShapeType="1"/>
          </p:cNvSpPr>
          <p:nvPr/>
        </p:nvSpPr>
        <p:spPr bwMode="auto">
          <a:xfrm>
            <a:off x="1000125" y="2976563"/>
            <a:ext cx="3619500" cy="2357437"/>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14347" name="Rectangle 11"/>
          <p:cNvSpPr>
            <a:spLocks noChangeArrowheads="1"/>
          </p:cNvSpPr>
          <p:nvPr/>
        </p:nvSpPr>
        <p:spPr bwMode="auto">
          <a:xfrm>
            <a:off x="2860675" y="3133725"/>
            <a:ext cx="4016375" cy="519113"/>
          </a:xfrm>
          <a:prstGeom prst="rect">
            <a:avLst/>
          </a:prstGeom>
          <a:noFill/>
          <a:ln w="9525">
            <a:noFill/>
            <a:miter lim="800000"/>
            <a:headEnd/>
            <a:tailEnd/>
          </a:ln>
          <a:effectLst/>
        </p:spPr>
        <p:txBody>
          <a:bodyPr wrap="none" lIns="92075" tIns="46038" rIns="92075" bIns="46038">
            <a:spAutoFit/>
          </a:bodyPr>
          <a:lstStyle/>
          <a:p>
            <a:r>
              <a:rPr lang="en-US">
                <a:solidFill>
                  <a:schemeClr val="tx2"/>
                </a:solidFill>
              </a:rPr>
              <a:t>New budget constraint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a:t>Real Income Changes</a:t>
            </a:r>
          </a:p>
        </p:txBody>
      </p:sp>
      <p:sp>
        <p:nvSpPr>
          <p:cNvPr id="15363" name="Line 3"/>
          <p:cNvSpPr>
            <a:spLocks noChangeShapeType="1"/>
          </p:cNvSpPr>
          <p:nvPr/>
        </p:nvSpPr>
        <p:spPr bwMode="auto">
          <a:xfrm>
            <a:off x="990600" y="1981200"/>
            <a:ext cx="0" cy="3352800"/>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15364" name="Line 4"/>
          <p:cNvSpPr>
            <a:spLocks noChangeShapeType="1"/>
          </p:cNvSpPr>
          <p:nvPr/>
        </p:nvSpPr>
        <p:spPr bwMode="auto">
          <a:xfrm>
            <a:off x="990600" y="5334000"/>
            <a:ext cx="4114800"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15365" name="Rectangle 5"/>
          <p:cNvSpPr>
            <a:spLocks noChangeArrowheads="1"/>
          </p:cNvSpPr>
          <p:nvPr/>
        </p:nvSpPr>
        <p:spPr bwMode="auto">
          <a:xfrm>
            <a:off x="4784725" y="53482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15366" name="Rectangle 6"/>
          <p:cNvSpPr>
            <a:spLocks noChangeArrowheads="1"/>
          </p:cNvSpPr>
          <p:nvPr/>
        </p:nvSpPr>
        <p:spPr bwMode="auto">
          <a:xfrm>
            <a:off x="441325" y="16144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15367" name="Line 7"/>
          <p:cNvSpPr>
            <a:spLocks noChangeShapeType="1"/>
          </p:cNvSpPr>
          <p:nvPr/>
        </p:nvSpPr>
        <p:spPr bwMode="auto">
          <a:xfrm>
            <a:off x="1000125" y="2667000"/>
            <a:ext cx="2143125" cy="2667000"/>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15368" name="Oval 8"/>
          <p:cNvSpPr>
            <a:spLocks noChangeArrowheads="1"/>
          </p:cNvSpPr>
          <p:nvPr/>
        </p:nvSpPr>
        <p:spPr bwMode="auto">
          <a:xfrm>
            <a:off x="1862138" y="37814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15369" name="Rectangle 9"/>
          <p:cNvSpPr>
            <a:spLocks noChangeArrowheads="1"/>
          </p:cNvSpPr>
          <p:nvPr/>
        </p:nvSpPr>
        <p:spPr bwMode="auto">
          <a:xfrm>
            <a:off x="1741488" y="2443163"/>
            <a:ext cx="6584950" cy="519112"/>
          </a:xfrm>
          <a:prstGeom prst="rect">
            <a:avLst/>
          </a:prstGeom>
          <a:noFill/>
          <a:ln w="9525">
            <a:noFill/>
            <a:miter lim="800000"/>
            <a:headEnd/>
            <a:tailEnd/>
          </a:ln>
          <a:effectLst/>
        </p:spPr>
        <p:txBody>
          <a:bodyPr wrap="none" lIns="92075" tIns="46038" rIns="92075" bIns="46038">
            <a:spAutoFit/>
          </a:bodyPr>
          <a:lstStyle/>
          <a:p>
            <a:r>
              <a:rPr lang="en-US">
                <a:solidFill>
                  <a:schemeClr val="hlink"/>
                </a:solidFill>
              </a:rPr>
              <a:t>Original budget constraint and choice</a:t>
            </a:r>
          </a:p>
        </p:txBody>
      </p:sp>
      <p:sp>
        <p:nvSpPr>
          <p:cNvPr id="15370" name="Line 10"/>
          <p:cNvSpPr>
            <a:spLocks noChangeShapeType="1"/>
          </p:cNvSpPr>
          <p:nvPr/>
        </p:nvSpPr>
        <p:spPr bwMode="auto">
          <a:xfrm>
            <a:off x="1000125" y="2976563"/>
            <a:ext cx="3619500" cy="2357437"/>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15371" name="Rectangle 11"/>
          <p:cNvSpPr>
            <a:spLocks noChangeArrowheads="1"/>
          </p:cNvSpPr>
          <p:nvPr/>
        </p:nvSpPr>
        <p:spPr bwMode="auto">
          <a:xfrm>
            <a:off x="2860675" y="3133725"/>
            <a:ext cx="4865688" cy="946150"/>
          </a:xfrm>
          <a:prstGeom prst="rect">
            <a:avLst/>
          </a:prstGeom>
          <a:noFill/>
          <a:ln w="9525">
            <a:noFill/>
            <a:miter lim="800000"/>
            <a:headEnd/>
            <a:tailEnd/>
          </a:ln>
          <a:effectLst/>
        </p:spPr>
        <p:txBody>
          <a:bodyPr wrap="none" lIns="92075" tIns="46038" rIns="92075" bIns="46038">
            <a:spAutoFit/>
          </a:bodyPr>
          <a:lstStyle/>
          <a:p>
            <a:r>
              <a:rPr lang="en-US">
                <a:solidFill>
                  <a:schemeClr val="tx2"/>
                </a:solidFill>
              </a:rPr>
              <a:t>New budget constraint</a:t>
            </a:r>
            <a:r>
              <a:rPr lang="en-US"/>
              <a:t>; real</a:t>
            </a:r>
            <a:br>
              <a:rPr lang="en-US"/>
            </a:br>
            <a:r>
              <a:rPr lang="en-US"/>
              <a:t>    income has risen</a:t>
            </a:r>
          </a:p>
        </p:txBody>
      </p:sp>
      <p:sp>
        <p:nvSpPr>
          <p:cNvPr id="15372" name="Line 12"/>
          <p:cNvSpPr>
            <a:spLocks noChangeShapeType="1"/>
          </p:cNvSpPr>
          <p:nvPr/>
        </p:nvSpPr>
        <p:spPr bwMode="auto">
          <a:xfrm>
            <a:off x="1000125" y="3262313"/>
            <a:ext cx="3181350" cy="2071687"/>
          </a:xfrm>
          <a:prstGeom prst="line">
            <a:avLst/>
          </a:prstGeom>
          <a:noFill/>
          <a:ln w="25400">
            <a:solidFill>
              <a:schemeClr val="tx2"/>
            </a:solidFill>
            <a:prstDash val="dash"/>
            <a:round/>
            <a:headEnd type="none" w="sm" len="sm"/>
            <a:tailEnd type="none" w="sm" len="sm"/>
          </a:ln>
          <a:effectLst/>
        </p:spPr>
        <p:txBody>
          <a:bodyPr wrap="none" anchor="ctr"/>
          <a:lstStyle/>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t>Real Income Changes</a:t>
            </a:r>
          </a:p>
        </p:txBody>
      </p:sp>
      <p:sp>
        <p:nvSpPr>
          <p:cNvPr id="16387" name="Line 3"/>
          <p:cNvSpPr>
            <a:spLocks noChangeShapeType="1"/>
          </p:cNvSpPr>
          <p:nvPr/>
        </p:nvSpPr>
        <p:spPr bwMode="auto">
          <a:xfrm>
            <a:off x="990600" y="1981200"/>
            <a:ext cx="0" cy="3352800"/>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16388" name="Line 4"/>
          <p:cNvSpPr>
            <a:spLocks noChangeShapeType="1"/>
          </p:cNvSpPr>
          <p:nvPr/>
        </p:nvSpPr>
        <p:spPr bwMode="auto">
          <a:xfrm>
            <a:off x="990600" y="5334000"/>
            <a:ext cx="4114800"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16389" name="Rectangle 5"/>
          <p:cNvSpPr>
            <a:spLocks noChangeArrowheads="1"/>
          </p:cNvSpPr>
          <p:nvPr/>
        </p:nvSpPr>
        <p:spPr bwMode="auto">
          <a:xfrm>
            <a:off x="4784725" y="53482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16390" name="Rectangle 6"/>
          <p:cNvSpPr>
            <a:spLocks noChangeArrowheads="1"/>
          </p:cNvSpPr>
          <p:nvPr/>
        </p:nvSpPr>
        <p:spPr bwMode="auto">
          <a:xfrm>
            <a:off x="441325" y="16144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16391" name="Line 7"/>
          <p:cNvSpPr>
            <a:spLocks noChangeShapeType="1"/>
          </p:cNvSpPr>
          <p:nvPr/>
        </p:nvSpPr>
        <p:spPr bwMode="auto">
          <a:xfrm>
            <a:off x="1000125" y="2667000"/>
            <a:ext cx="2143125" cy="2667000"/>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16392" name="Oval 8"/>
          <p:cNvSpPr>
            <a:spLocks noChangeArrowheads="1"/>
          </p:cNvSpPr>
          <p:nvPr/>
        </p:nvSpPr>
        <p:spPr bwMode="auto">
          <a:xfrm>
            <a:off x="1862138" y="37814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16393" name="Rectangle 9"/>
          <p:cNvSpPr>
            <a:spLocks noChangeArrowheads="1"/>
          </p:cNvSpPr>
          <p:nvPr/>
        </p:nvSpPr>
        <p:spPr bwMode="auto">
          <a:xfrm>
            <a:off x="1741488" y="2443163"/>
            <a:ext cx="6584950" cy="519112"/>
          </a:xfrm>
          <a:prstGeom prst="rect">
            <a:avLst/>
          </a:prstGeom>
          <a:noFill/>
          <a:ln w="9525">
            <a:noFill/>
            <a:miter lim="800000"/>
            <a:headEnd/>
            <a:tailEnd/>
          </a:ln>
          <a:effectLst/>
        </p:spPr>
        <p:txBody>
          <a:bodyPr wrap="none" lIns="92075" tIns="46038" rIns="92075" bIns="46038">
            <a:spAutoFit/>
          </a:bodyPr>
          <a:lstStyle/>
          <a:p>
            <a:r>
              <a:rPr lang="en-US">
                <a:solidFill>
                  <a:schemeClr val="hlink"/>
                </a:solidFill>
              </a:rPr>
              <a:t>Original budget constraint and choice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US"/>
              <a:t>Real Income Changes</a:t>
            </a:r>
          </a:p>
        </p:txBody>
      </p:sp>
      <p:sp>
        <p:nvSpPr>
          <p:cNvPr id="17411" name="Line 3"/>
          <p:cNvSpPr>
            <a:spLocks noChangeShapeType="1"/>
          </p:cNvSpPr>
          <p:nvPr/>
        </p:nvSpPr>
        <p:spPr bwMode="auto">
          <a:xfrm>
            <a:off x="990600" y="1981200"/>
            <a:ext cx="0" cy="3352800"/>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17412" name="Line 4"/>
          <p:cNvSpPr>
            <a:spLocks noChangeShapeType="1"/>
          </p:cNvSpPr>
          <p:nvPr/>
        </p:nvSpPr>
        <p:spPr bwMode="auto">
          <a:xfrm>
            <a:off x="990600" y="5334000"/>
            <a:ext cx="4114800"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17413" name="Rectangle 5"/>
          <p:cNvSpPr>
            <a:spLocks noChangeArrowheads="1"/>
          </p:cNvSpPr>
          <p:nvPr/>
        </p:nvSpPr>
        <p:spPr bwMode="auto">
          <a:xfrm>
            <a:off x="4784725" y="53482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17414" name="Rectangle 6"/>
          <p:cNvSpPr>
            <a:spLocks noChangeArrowheads="1"/>
          </p:cNvSpPr>
          <p:nvPr/>
        </p:nvSpPr>
        <p:spPr bwMode="auto">
          <a:xfrm>
            <a:off x="441325" y="16144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17415" name="Line 7"/>
          <p:cNvSpPr>
            <a:spLocks noChangeShapeType="1"/>
          </p:cNvSpPr>
          <p:nvPr/>
        </p:nvSpPr>
        <p:spPr bwMode="auto">
          <a:xfrm>
            <a:off x="1000125" y="2667000"/>
            <a:ext cx="2143125" cy="2667000"/>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17416" name="Oval 8"/>
          <p:cNvSpPr>
            <a:spLocks noChangeArrowheads="1"/>
          </p:cNvSpPr>
          <p:nvPr/>
        </p:nvSpPr>
        <p:spPr bwMode="auto">
          <a:xfrm>
            <a:off x="1862138" y="37814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17417" name="Rectangle 9"/>
          <p:cNvSpPr>
            <a:spLocks noChangeArrowheads="1"/>
          </p:cNvSpPr>
          <p:nvPr/>
        </p:nvSpPr>
        <p:spPr bwMode="auto">
          <a:xfrm>
            <a:off x="1741488" y="2443163"/>
            <a:ext cx="6584950" cy="519112"/>
          </a:xfrm>
          <a:prstGeom prst="rect">
            <a:avLst/>
          </a:prstGeom>
          <a:noFill/>
          <a:ln w="9525">
            <a:noFill/>
            <a:miter lim="800000"/>
            <a:headEnd/>
            <a:tailEnd/>
          </a:ln>
          <a:effectLst/>
        </p:spPr>
        <p:txBody>
          <a:bodyPr wrap="none" lIns="92075" tIns="46038" rIns="92075" bIns="46038">
            <a:spAutoFit/>
          </a:bodyPr>
          <a:lstStyle/>
          <a:p>
            <a:r>
              <a:rPr lang="en-US">
                <a:solidFill>
                  <a:schemeClr val="hlink"/>
                </a:solidFill>
              </a:rPr>
              <a:t>Original budget constraint and choice</a:t>
            </a:r>
          </a:p>
        </p:txBody>
      </p:sp>
      <p:sp>
        <p:nvSpPr>
          <p:cNvPr id="17418" name="Line 10"/>
          <p:cNvSpPr>
            <a:spLocks noChangeShapeType="1"/>
          </p:cNvSpPr>
          <p:nvPr/>
        </p:nvSpPr>
        <p:spPr bwMode="auto">
          <a:xfrm>
            <a:off x="1000125" y="3476625"/>
            <a:ext cx="2667000" cy="1857375"/>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17419" name="Rectangle 11"/>
          <p:cNvSpPr>
            <a:spLocks noChangeArrowheads="1"/>
          </p:cNvSpPr>
          <p:nvPr/>
        </p:nvSpPr>
        <p:spPr bwMode="auto">
          <a:xfrm>
            <a:off x="2860675" y="3133725"/>
            <a:ext cx="4016375" cy="519113"/>
          </a:xfrm>
          <a:prstGeom prst="rect">
            <a:avLst/>
          </a:prstGeom>
          <a:noFill/>
          <a:ln w="9525">
            <a:noFill/>
            <a:miter lim="800000"/>
            <a:headEnd/>
            <a:tailEnd/>
          </a:ln>
          <a:effectLst/>
        </p:spPr>
        <p:txBody>
          <a:bodyPr wrap="none" lIns="92075" tIns="46038" rIns="92075" bIns="46038">
            <a:spAutoFit/>
          </a:bodyPr>
          <a:lstStyle/>
          <a:p>
            <a:r>
              <a:rPr lang="en-US">
                <a:solidFill>
                  <a:schemeClr val="tx2"/>
                </a:solidFill>
              </a:rPr>
              <a:t>New budget constraint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Real Income Changes</a:t>
            </a:r>
          </a:p>
        </p:txBody>
      </p:sp>
      <p:sp>
        <p:nvSpPr>
          <p:cNvPr id="18435" name="Line 3"/>
          <p:cNvSpPr>
            <a:spLocks noChangeShapeType="1"/>
          </p:cNvSpPr>
          <p:nvPr/>
        </p:nvSpPr>
        <p:spPr bwMode="auto">
          <a:xfrm>
            <a:off x="990600" y="1981200"/>
            <a:ext cx="0" cy="3352800"/>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18436" name="Line 4"/>
          <p:cNvSpPr>
            <a:spLocks noChangeShapeType="1"/>
          </p:cNvSpPr>
          <p:nvPr/>
        </p:nvSpPr>
        <p:spPr bwMode="auto">
          <a:xfrm>
            <a:off x="990600" y="5334000"/>
            <a:ext cx="4114800"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18437" name="Rectangle 5"/>
          <p:cNvSpPr>
            <a:spLocks noChangeArrowheads="1"/>
          </p:cNvSpPr>
          <p:nvPr/>
        </p:nvSpPr>
        <p:spPr bwMode="auto">
          <a:xfrm>
            <a:off x="4784725" y="53482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18438" name="Rectangle 6"/>
          <p:cNvSpPr>
            <a:spLocks noChangeArrowheads="1"/>
          </p:cNvSpPr>
          <p:nvPr/>
        </p:nvSpPr>
        <p:spPr bwMode="auto">
          <a:xfrm>
            <a:off x="441325" y="16144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18439" name="Line 7"/>
          <p:cNvSpPr>
            <a:spLocks noChangeShapeType="1"/>
          </p:cNvSpPr>
          <p:nvPr/>
        </p:nvSpPr>
        <p:spPr bwMode="auto">
          <a:xfrm>
            <a:off x="1000125" y="2667000"/>
            <a:ext cx="2143125" cy="2667000"/>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18440" name="Oval 8"/>
          <p:cNvSpPr>
            <a:spLocks noChangeArrowheads="1"/>
          </p:cNvSpPr>
          <p:nvPr/>
        </p:nvSpPr>
        <p:spPr bwMode="auto">
          <a:xfrm>
            <a:off x="1862138" y="37814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18441" name="Rectangle 9"/>
          <p:cNvSpPr>
            <a:spLocks noChangeArrowheads="1"/>
          </p:cNvSpPr>
          <p:nvPr/>
        </p:nvSpPr>
        <p:spPr bwMode="auto">
          <a:xfrm>
            <a:off x="1741488" y="2443163"/>
            <a:ext cx="6584950" cy="519112"/>
          </a:xfrm>
          <a:prstGeom prst="rect">
            <a:avLst/>
          </a:prstGeom>
          <a:noFill/>
          <a:ln w="9525">
            <a:noFill/>
            <a:miter lim="800000"/>
            <a:headEnd/>
            <a:tailEnd/>
          </a:ln>
          <a:effectLst/>
        </p:spPr>
        <p:txBody>
          <a:bodyPr wrap="none" lIns="92075" tIns="46038" rIns="92075" bIns="46038">
            <a:spAutoFit/>
          </a:bodyPr>
          <a:lstStyle/>
          <a:p>
            <a:r>
              <a:rPr lang="en-US">
                <a:solidFill>
                  <a:schemeClr val="hlink"/>
                </a:solidFill>
              </a:rPr>
              <a:t>Original budget constraint and choice</a:t>
            </a:r>
          </a:p>
        </p:txBody>
      </p:sp>
      <p:sp>
        <p:nvSpPr>
          <p:cNvPr id="18442" name="Line 10"/>
          <p:cNvSpPr>
            <a:spLocks noChangeShapeType="1"/>
          </p:cNvSpPr>
          <p:nvPr/>
        </p:nvSpPr>
        <p:spPr bwMode="auto">
          <a:xfrm>
            <a:off x="1000125" y="3476625"/>
            <a:ext cx="2667000" cy="1857375"/>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18443" name="Rectangle 11"/>
          <p:cNvSpPr>
            <a:spLocks noChangeArrowheads="1"/>
          </p:cNvSpPr>
          <p:nvPr/>
        </p:nvSpPr>
        <p:spPr bwMode="auto">
          <a:xfrm>
            <a:off x="2860675" y="3133725"/>
            <a:ext cx="4865688" cy="946150"/>
          </a:xfrm>
          <a:prstGeom prst="rect">
            <a:avLst/>
          </a:prstGeom>
          <a:noFill/>
          <a:ln w="9525">
            <a:noFill/>
            <a:miter lim="800000"/>
            <a:headEnd/>
            <a:tailEnd/>
          </a:ln>
          <a:effectLst/>
        </p:spPr>
        <p:txBody>
          <a:bodyPr wrap="none" lIns="92075" tIns="46038" rIns="92075" bIns="46038">
            <a:spAutoFit/>
          </a:bodyPr>
          <a:lstStyle/>
          <a:p>
            <a:r>
              <a:rPr lang="en-US">
                <a:solidFill>
                  <a:schemeClr val="tx2"/>
                </a:solidFill>
              </a:rPr>
              <a:t>New budget constraint</a:t>
            </a:r>
            <a:r>
              <a:rPr lang="en-US"/>
              <a:t>; real</a:t>
            </a:r>
            <a:br>
              <a:rPr lang="en-US"/>
            </a:br>
            <a:r>
              <a:rPr lang="en-US"/>
              <a:t>    income has fallen</a:t>
            </a:r>
          </a:p>
        </p:txBody>
      </p:sp>
      <p:sp>
        <p:nvSpPr>
          <p:cNvPr id="18444" name="Line 12"/>
          <p:cNvSpPr>
            <a:spLocks noChangeShapeType="1"/>
          </p:cNvSpPr>
          <p:nvPr/>
        </p:nvSpPr>
        <p:spPr bwMode="auto">
          <a:xfrm>
            <a:off x="1000125" y="3214688"/>
            <a:ext cx="3043238" cy="2119312"/>
          </a:xfrm>
          <a:prstGeom prst="line">
            <a:avLst/>
          </a:prstGeom>
          <a:noFill/>
          <a:ln w="25400">
            <a:solidFill>
              <a:schemeClr val="tx2"/>
            </a:solidFill>
            <a:prstDash val="dash"/>
            <a:round/>
            <a:headEnd type="none" w="sm" len="sm"/>
            <a:tailEnd type="none" w="sm" len="sm"/>
          </a:ln>
          <a:effectLst/>
        </p:spPr>
        <p:txBody>
          <a:bodyPr wrap="none" anchor="ctr"/>
          <a:lstStyle/>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t>Pure Substitution Effect</a:t>
            </a:r>
          </a:p>
        </p:txBody>
      </p:sp>
      <p:sp>
        <p:nvSpPr>
          <p:cNvPr id="19459" name="Rectangle 3"/>
          <p:cNvSpPr>
            <a:spLocks noGrp="1" noChangeArrowheads="1"/>
          </p:cNvSpPr>
          <p:nvPr>
            <p:ph type="body" idx="1"/>
          </p:nvPr>
        </p:nvSpPr>
        <p:spPr>
          <a:noFill/>
          <a:ln/>
        </p:spPr>
        <p:txBody>
          <a:bodyPr/>
          <a:lstStyle/>
          <a:p>
            <a:r>
              <a:rPr lang="en-US"/>
              <a:t>Slutsky isolated the change in demand due only to the change in relative prices by asking “What is the change in demand when the consumer’s income is adjusted so that, at the new prices, she can only just buy the original bundle?”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t>Pure Substitution Effect Only</a:t>
            </a:r>
          </a:p>
        </p:txBody>
      </p:sp>
      <p:sp>
        <p:nvSpPr>
          <p:cNvPr id="20483"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0484"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0485"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0486"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0487"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0488"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0489" name="Line 9"/>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0490" name="Line 10"/>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0491" name="Oval 11"/>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20492" name="Oval 12"/>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0493" name="Oval 13"/>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0494" name="Rectangle 14"/>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0495" name="Rectangle 15"/>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US"/>
              <a:t>Pure Substitution Effect Only</a:t>
            </a:r>
          </a:p>
        </p:txBody>
      </p:sp>
      <p:sp>
        <p:nvSpPr>
          <p:cNvPr id="21507"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1508"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1509"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1510"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1511"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1512"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1513"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21514" name="Line 10"/>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1515" name="Line 11"/>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1516" name="Oval 12"/>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21517" name="Oval 13"/>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1518" name="Oval 14"/>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1519" name="Rectangle 15"/>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1520" name="Rectangle 16"/>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t>Pure Substitution Effect Only</a:t>
            </a:r>
          </a:p>
        </p:txBody>
      </p:sp>
      <p:sp>
        <p:nvSpPr>
          <p:cNvPr id="22531"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2532"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2533"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2534"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2535"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2536" name="Line 8"/>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22537" name="Line 9"/>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22538" name="Line 10"/>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2539" name="Line 11"/>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2540" name="Oval 12"/>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2541" name="Oval 13"/>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2542" name="Rectangle 14"/>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2543" name="Rectangle 15"/>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2544" name="Line 16"/>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2545" name="Oval 17"/>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a:t>Effects of a Price Change</a:t>
            </a:r>
          </a:p>
        </p:txBody>
      </p:sp>
      <p:sp>
        <p:nvSpPr>
          <p:cNvPr id="5123" name="Rectangle 3"/>
          <p:cNvSpPr>
            <a:spLocks noGrp="1" noChangeArrowheads="1"/>
          </p:cNvSpPr>
          <p:nvPr>
            <p:ph type="body" idx="1"/>
          </p:nvPr>
        </p:nvSpPr>
        <p:spPr>
          <a:xfrm>
            <a:off x="685800" y="1428750"/>
            <a:ext cx="7772400" cy="4595813"/>
          </a:xfrm>
          <a:noFill/>
          <a:ln/>
        </p:spPr>
        <p:txBody>
          <a:bodyPr/>
          <a:lstStyle/>
          <a:p>
            <a:r>
              <a:rPr lang="en-US"/>
              <a:t>What happens when a commodity’s  price decreases?</a:t>
            </a:r>
          </a:p>
          <a:p>
            <a:pPr lvl="1"/>
            <a:r>
              <a:rPr lang="en-US">
                <a:solidFill>
                  <a:schemeClr val="tx2"/>
                </a:solidFill>
              </a:rPr>
              <a:t>Substitution effect</a:t>
            </a:r>
            <a:r>
              <a:rPr lang="en-US"/>
              <a:t>: the commodity is relatively cheaper, so consumers substitute it for now relatively more expensive other commodities.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t>Pure Substitution Effect Only</a:t>
            </a:r>
          </a:p>
        </p:txBody>
      </p:sp>
      <p:sp>
        <p:nvSpPr>
          <p:cNvPr id="23555"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3556"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3557"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3558"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3559"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3560"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3561"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23562"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23563" name="Arc 11"/>
          <p:cNvSpPr>
            <a:spLocks/>
          </p:cNvSpPr>
          <p:nvPr/>
        </p:nvSpPr>
        <p:spPr bwMode="auto">
          <a:xfrm rot="10800000">
            <a:off x="2089150" y="1728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3564" name="Line 12"/>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3565" name="Line 13"/>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3566" name="Line 14"/>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3567" name="Line 15"/>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3568" name="Oval 16"/>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23569" name="Oval 1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23570" name="Oval 18"/>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3571" name="Oval 19"/>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23572" name="Oval 20"/>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3573" name="Oval 21"/>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3574" name="Rectangle 22"/>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3575" name="Rectangle 23"/>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3576" name="Rectangle 24"/>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3577" name="Rectangle 25"/>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t>Pure Substitution Effect Only</a:t>
            </a:r>
          </a:p>
        </p:txBody>
      </p:sp>
      <p:sp>
        <p:nvSpPr>
          <p:cNvPr id="24579"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4580"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4581"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4582"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4583"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4584"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4585"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24586"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24587" name="Arc 11"/>
          <p:cNvSpPr>
            <a:spLocks/>
          </p:cNvSpPr>
          <p:nvPr/>
        </p:nvSpPr>
        <p:spPr bwMode="auto">
          <a:xfrm rot="10800000">
            <a:off x="2089150" y="1728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4588" name="Line 12"/>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4589" name="Line 13"/>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4590" name="Line 14"/>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4591" name="Line 15"/>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4592" name="Oval 16"/>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24593" name="Oval 1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24594" name="Oval 18"/>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4595" name="Oval 19"/>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24596" name="Oval 20"/>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4597" name="Oval 21"/>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4598" name="Rectangle 22"/>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4599" name="Rectangle 23"/>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4600" name="Rectangle 24"/>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4601" name="Rectangle 25"/>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4602" name="AutoShape 26"/>
          <p:cNvSpPr>
            <a:spLocks noChangeArrowheads="1"/>
          </p:cNvSpPr>
          <p:nvPr/>
        </p:nvSpPr>
        <p:spPr bwMode="auto">
          <a:xfrm>
            <a:off x="708025" y="3146425"/>
            <a:ext cx="203200" cy="766763"/>
          </a:xfrm>
          <a:prstGeom prst="downArrow">
            <a:avLst>
              <a:gd name="adj1" fmla="val 50000"/>
              <a:gd name="adj2" fmla="val 188689"/>
            </a:avLst>
          </a:prstGeom>
          <a:solidFill>
            <a:schemeClr val="accent1"/>
          </a:solidFill>
          <a:ln w="12700">
            <a:solidFill>
              <a:schemeClr val="tx1"/>
            </a:solidFill>
            <a:miter lim="800000"/>
            <a:headEnd/>
            <a:tailEnd/>
          </a:ln>
          <a:effectLst/>
        </p:spPr>
        <p:txBody>
          <a:bodyPr wrap="none" anchor="ctr"/>
          <a:lstStyle/>
          <a:p>
            <a:endParaRPr lang="tr-TR"/>
          </a:p>
        </p:txBody>
      </p:sp>
      <p:sp>
        <p:nvSpPr>
          <p:cNvPr id="24603" name="AutoShape 27"/>
          <p:cNvSpPr>
            <a:spLocks noChangeArrowheads="1"/>
          </p:cNvSpPr>
          <p:nvPr/>
        </p:nvSpPr>
        <p:spPr bwMode="auto">
          <a:xfrm>
            <a:off x="2239963" y="5892800"/>
            <a:ext cx="1185862" cy="217488"/>
          </a:xfrm>
          <a:prstGeom prst="rightArrow">
            <a:avLst>
              <a:gd name="adj1" fmla="val 50000"/>
              <a:gd name="adj2" fmla="val 272652"/>
            </a:avLst>
          </a:prstGeom>
          <a:solidFill>
            <a:schemeClr val="accent1"/>
          </a:solidFill>
          <a:ln w="12700">
            <a:solidFill>
              <a:schemeClr val="tx1"/>
            </a:solidFill>
            <a:miter lim="800000"/>
            <a:headEnd/>
            <a:tailEnd/>
          </a:ln>
          <a:effectLst/>
        </p:spPr>
        <p:txBody>
          <a:bodyPr wrap="none" anchor="ctr"/>
          <a:lstStyle/>
          <a:p>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t>Pure Substitution Effect Only</a:t>
            </a:r>
          </a:p>
        </p:txBody>
      </p:sp>
      <p:sp>
        <p:nvSpPr>
          <p:cNvPr id="25603"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5604"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5605"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5606"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5607"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5608"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5609"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25610"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25611" name="Arc 11"/>
          <p:cNvSpPr>
            <a:spLocks/>
          </p:cNvSpPr>
          <p:nvPr/>
        </p:nvSpPr>
        <p:spPr bwMode="auto">
          <a:xfrm rot="10800000">
            <a:off x="2089150" y="1728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5612" name="Line 12"/>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5613" name="Line 13"/>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5614" name="Line 14"/>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5615" name="Line 15"/>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5616" name="Oval 16"/>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25617" name="Oval 1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25618" name="Oval 18"/>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5619" name="Oval 19"/>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25620" name="Oval 20"/>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5621" name="Oval 21"/>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5622" name="Rectangle 22"/>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5623" name="Rectangle 23"/>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5624" name="Rectangle 24"/>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5625" name="Rectangle 25"/>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5626" name="AutoShape 26"/>
          <p:cNvSpPr>
            <a:spLocks noChangeArrowheads="1"/>
          </p:cNvSpPr>
          <p:nvPr/>
        </p:nvSpPr>
        <p:spPr bwMode="auto">
          <a:xfrm>
            <a:off x="708025" y="3146425"/>
            <a:ext cx="203200" cy="766763"/>
          </a:xfrm>
          <a:prstGeom prst="downArrow">
            <a:avLst>
              <a:gd name="adj1" fmla="val 50000"/>
              <a:gd name="adj2" fmla="val 188689"/>
            </a:avLst>
          </a:prstGeom>
          <a:solidFill>
            <a:schemeClr val="accent1"/>
          </a:solidFill>
          <a:ln w="12700">
            <a:solidFill>
              <a:schemeClr val="tx1"/>
            </a:solidFill>
            <a:miter lim="800000"/>
            <a:headEnd/>
            <a:tailEnd/>
          </a:ln>
          <a:effectLst/>
        </p:spPr>
        <p:txBody>
          <a:bodyPr wrap="none" anchor="ctr"/>
          <a:lstStyle/>
          <a:p>
            <a:endParaRPr lang="tr-TR"/>
          </a:p>
        </p:txBody>
      </p:sp>
      <p:sp>
        <p:nvSpPr>
          <p:cNvPr id="25627" name="AutoShape 27"/>
          <p:cNvSpPr>
            <a:spLocks noChangeArrowheads="1"/>
          </p:cNvSpPr>
          <p:nvPr/>
        </p:nvSpPr>
        <p:spPr bwMode="auto">
          <a:xfrm>
            <a:off x="2239963" y="5892800"/>
            <a:ext cx="1185862" cy="217488"/>
          </a:xfrm>
          <a:prstGeom prst="rightArrow">
            <a:avLst>
              <a:gd name="adj1" fmla="val 50000"/>
              <a:gd name="adj2" fmla="val 272652"/>
            </a:avLst>
          </a:prstGeom>
          <a:solidFill>
            <a:schemeClr val="accent1"/>
          </a:solidFill>
          <a:ln w="12700">
            <a:solidFill>
              <a:schemeClr val="tx1"/>
            </a:solidFill>
            <a:miter lim="800000"/>
            <a:headEnd/>
            <a:tailEnd/>
          </a:ln>
          <a:effectLst/>
        </p:spPr>
        <p:txBody>
          <a:bodyPr wrap="none" anchor="ctr"/>
          <a:lstStyle/>
          <a:p>
            <a:endParaRPr lang="tr-TR"/>
          </a:p>
        </p:txBody>
      </p:sp>
      <p:sp>
        <p:nvSpPr>
          <p:cNvPr id="25628" name="Rectangle 28"/>
          <p:cNvSpPr>
            <a:spLocks noChangeArrowheads="1"/>
          </p:cNvSpPr>
          <p:nvPr/>
        </p:nvSpPr>
        <p:spPr bwMode="auto">
          <a:xfrm>
            <a:off x="2693988" y="1347788"/>
            <a:ext cx="6024562" cy="1373187"/>
          </a:xfrm>
          <a:prstGeom prst="rect">
            <a:avLst/>
          </a:prstGeom>
          <a:noFill/>
          <a:ln w="9525">
            <a:noFill/>
            <a:miter lim="800000"/>
            <a:headEnd/>
            <a:tailEnd/>
          </a:ln>
          <a:effectLst/>
        </p:spPr>
        <p:txBody>
          <a:bodyPr wrap="none" lIns="92075" tIns="46038" rIns="92075" bIns="46038">
            <a:spAutoFit/>
          </a:bodyPr>
          <a:lstStyle/>
          <a:p>
            <a:r>
              <a:rPr lang="en-US"/>
              <a:t>Lower p</a:t>
            </a:r>
            <a:r>
              <a:rPr lang="en-US" baseline="-25000"/>
              <a:t>1</a:t>
            </a:r>
            <a:r>
              <a:rPr lang="en-US"/>
              <a:t> makes good 1 relatively</a:t>
            </a:r>
            <a:br>
              <a:rPr lang="en-US"/>
            </a:br>
            <a:r>
              <a:rPr lang="en-US"/>
              <a:t>cheaper and causes a substitution</a:t>
            </a:r>
            <a:br>
              <a:rPr lang="en-US"/>
            </a:br>
            <a:r>
              <a:rPr lang="en-US"/>
              <a:t>from good 2 to good 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t>Pure Substitution Effect Only</a:t>
            </a:r>
          </a:p>
        </p:txBody>
      </p:sp>
      <p:sp>
        <p:nvSpPr>
          <p:cNvPr id="26627"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6628"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6629"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6630"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6631"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6632"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6633"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26634"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26635" name="Arc 11"/>
          <p:cNvSpPr>
            <a:spLocks/>
          </p:cNvSpPr>
          <p:nvPr/>
        </p:nvSpPr>
        <p:spPr bwMode="auto">
          <a:xfrm rot="10800000">
            <a:off x="2089150" y="1728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6636" name="Line 12"/>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6637" name="Line 13"/>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6638" name="Line 14"/>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6639" name="Line 15"/>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6640" name="Oval 16"/>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26641" name="Oval 1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26642" name="Oval 18"/>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6643" name="Oval 19"/>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26644" name="Oval 20"/>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6645" name="Oval 21"/>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6646" name="Rectangle 22"/>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6647" name="Rectangle 23"/>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6648" name="Rectangle 24"/>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6649" name="Rectangle 25"/>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6650" name="AutoShape 26"/>
          <p:cNvSpPr>
            <a:spLocks noChangeArrowheads="1"/>
          </p:cNvSpPr>
          <p:nvPr/>
        </p:nvSpPr>
        <p:spPr bwMode="auto">
          <a:xfrm>
            <a:off x="708025" y="3146425"/>
            <a:ext cx="203200" cy="766763"/>
          </a:xfrm>
          <a:prstGeom prst="downArrow">
            <a:avLst>
              <a:gd name="adj1" fmla="val 50000"/>
              <a:gd name="adj2" fmla="val 188689"/>
            </a:avLst>
          </a:prstGeom>
          <a:solidFill>
            <a:schemeClr val="accent1"/>
          </a:solidFill>
          <a:ln w="12700">
            <a:solidFill>
              <a:schemeClr val="tx1"/>
            </a:solidFill>
            <a:miter lim="800000"/>
            <a:headEnd/>
            <a:tailEnd/>
          </a:ln>
          <a:effectLst/>
        </p:spPr>
        <p:txBody>
          <a:bodyPr wrap="none" anchor="ctr"/>
          <a:lstStyle/>
          <a:p>
            <a:endParaRPr lang="tr-TR"/>
          </a:p>
        </p:txBody>
      </p:sp>
      <p:sp>
        <p:nvSpPr>
          <p:cNvPr id="26651" name="AutoShape 27"/>
          <p:cNvSpPr>
            <a:spLocks noChangeArrowheads="1"/>
          </p:cNvSpPr>
          <p:nvPr/>
        </p:nvSpPr>
        <p:spPr bwMode="auto">
          <a:xfrm>
            <a:off x="2239963" y="5892800"/>
            <a:ext cx="1185862" cy="217488"/>
          </a:xfrm>
          <a:prstGeom prst="rightArrow">
            <a:avLst>
              <a:gd name="adj1" fmla="val 50000"/>
              <a:gd name="adj2" fmla="val 272652"/>
            </a:avLst>
          </a:prstGeom>
          <a:solidFill>
            <a:schemeClr val="accent1"/>
          </a:solidFill>
          <a:ln w="12700">
            <a:solidFill>
              <a:schemeClr val="tx1"/>
            </a:solidFill>
            <a:miter lim="800000"/>
            <a:headEnd/>
            <a:tailEnd/>
          </a:ln>
          <a:effectLst/>
        </p:spPr>
        <p:txBody>
          <a:bodyPr wrap="none" anchor="ctr"/>
          <a:lstStyle/>
          <a:p>
            <a:endParaRPr lang="tr-TR"/>
          </a:p>
        </p:txBody>
      </p:sp>
      <p:sp>
        <p:nvSpPr>
          <p:cNvPr id="26652" name="Rectangle 28"/>
          <p:cNvSpPr>
            <a:spLocks noChangeArrowheads="1"/>
          </p:cNvSpPr>
          <p:nvPr/>
        </p:nvSpPr>
        <p:spPr bwMode="auto">
          <a:xfrm>
            <a:off x="2693988" y="1347788"/>
            <a:ext cx="6024562" cy="2227262"/>
          </a:xfrm>
          <a:prstGeom prst="rect">
            <a:avLst/>
          </a:prstGeom>
          <a:noFill/>
          <a:ln w="9525">
            <a:noFill/>
            <a:miter lim="800000"/>
            <a:headEnd/>
            <a:tailEnd/>
          </a:ln>
          <a:effectLst/>
        </p:spPr>
        <p:txBody>
          <a:bodyPr wrap="none" lIns="92075" tIns="46038" rIns="92075" bIns="46038">
            <a:spAutoFit/>
          </a:bodyPr>
          <a:lstStyle/>
          <a:p>
            <a:r>
              <a:rPr lang="en-US"/>
              <a:t>Lower p</a:t>
            </a:r>
            <a:r>
              <a:rPr lang="en-US" baseline="-25000"/>
              <a:t>1</a:t>
            </a:r>
            <a:r>
              <a:rPr lang="en-US"/>
              <a:t> makes good 1 relatively</a:t>
            </a:r>
            <a:br>
              <a:rPr lang="en-US"/>
            </a:br>
            <a:r>
              <a:rPr lang="en-US"/>
              <a:t>cheaper and causes a substitution</a:t>
            </a:r>
            <a:br>
              <a:rPr lang="en-US"/>
            </a:br>
            <a:r>
              <a:rPr lang="en-US"/>
              <a:t>from good 2 to good 1.  </a:t>
            </a:r>
            <a:br>
              <a:rPr lang="en-US"/>
            </a:br>
            <a:r>
              <a:rPr lang="en-US"/>
              <a:t>        </a:t>
            </a:r>
            <a:r>
              <a:rPr lang="en-US">
                <a:solidFill>
                  <a:schemeClr val="tx2"/>
                </a:solidFill>
              </a:rPr>
              <a:t>(x</a:t>
            </a:r>
            <a:r>
              <a:rPr lang="en-US" baseline="-25000">
                <a:solidFill>
                  <a:schemeClr val="tx2"/>
                </a:solidFill>
              </a:rPr>
              <a:t>1</a:t>
            </a:r>
            <a:r>
              <a:rPr lang="en-US">
                <a:solidFill>
                  <a:schemeClr val="tx2"/>
                </a:solidFill>
              </a:rPr>
              <a:t>’,x</a:t>
            </a:r>
            <a:r>
              <a:rPr lang="en-US" baseline="-25000">
                <a:solidFill>
                  <a:schemeClr val="tx2"/>
                </a:solidFill>
              </a:rPr>
              <a:t>2</a:t>
            </a:r>
            <a:r>
              <a:rPr lang="en-US">
                <a:solidFill>
                  <a:schemeClr val="tx2"/>
                </a:solidFill>
              </a:rPr>
              <a:t>’)</a:t>
            </a:r>
            <a:r>
              <a:rPr lang="en-US"/>
              <a:t> </a:t>
            </a:r>
            <a:r>
              <a:rPr lang="en-US">
                <a:sym typeface="Symbol" pitchFamily="18" charset="2"/>
              </a:rPr>
              <a:t> </a:t>
            </a:r>
            <a:r>
              <a:rPr lang="en-US"/>
              <a:t> </a:t>
            </a:r>
            <a:r>
              <a:rPr lang="en-US">
                <a:solidFill>
                  <a:schemeClr val="hlink"/>
                </a:solidFill>
              </a:rPr>
              <a:t>(x</a:t>
            </a:r>
            <a:r>
              <a:rPr lang="en-US" baseline="-25000">
                <a:solidFill>
                  <a:schemeClr val="hlink"/>
                </a:solidFill>
              </a:rPr>
              <a:t>1</a:t>
            </a:r>
            <a:r>
              <a:rPr lang="en-US">
                <a:solidFill>
                  <a:schemeClr val="hlink"/>
                </a:solidFill>
              </a:rPr>
              <a:t>’’,x</a:t>
            </a:r>
            <a:r>
              <a:rPr lang="en-US" baseline="-25000">
                <a:solidFill>
                  <a:schemeClr val="hlink"/>
                </a:solidFill>
              </a:rPr>
              <a:t>2</a:t>
            </a:r>
            <a:r>
              <a:rPr lang="en-US">
                <a:solidFill>
                  <a:schemeClr val="hlink"/>
                </a:solidFill>
              </a:rPr>
              <a:t>’’)</a:t>
            </a:r>
            <a:r>
              <a:rPr lang="en-US"/>
              <a:t> is the</a:t>
            </a:r>
            <a:br>
              <a:rPr lang="en-US"/>
            </a:br>
            <a:r>
              <a:rPr lang="en-US"/>
              <a:t>              </a:t>
            </a:r>
            <a:r>
              <a:rPr lang="en-US">
                <a:solidFill>
                  <a:schemeClr val="accent1"/>
                </a:solidFill>
              </a:rPr>
              <a:t>pure substitution effect</a:t>
            </a:r>
            <a:r>
              <a:rPr lang="en-US"/>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t>And Now The Income Effect</a:t>
            </a:r>
          </a:p>
        </p:txBody>
      </p:sp>
      <p:sp>
        <p:nvSpPr>
          <p:cNvPr id="27651"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7652"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7653"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7654"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7655"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7656"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7657"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27658"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27659" name="Arc 11"/>
          <p:cNvSpPr>
            <a:spLocks/>
          </p:cNvSpPr>
          <p:nvPr/>
        </p:nvSpPr>
        <p:spPr bwMode="auto">
          <a:xfrm rot="10800000">
            <a:off x="2089150" y="1728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7660" name="Line 12"/>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7661" name="Line 13"/>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7662" name="Line 14"/>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7663" name="Line 15"/>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7664" name="Oval 16"/>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27665" name="Oval 1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27666" name="Oval 18"/>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7667" name="Oval 19"/>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27668" name="Oval 20"/>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7669" name="Oval 21"/>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7670" name="Rectangle 22"/>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7671" name="Rectangle 23"/>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7672" name="Rectangle 24"/>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7673" name="Rectangle 25"/>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7676" name="Arc 28"/>
          <p:cNvSpPr>
            <a:spLocks/>
          </p:cNvSpPr>
          <p:nvPr/>
        </p:nvSpPr>
        <p:spPr bwMode="auto">
          <a:xfrm rot="10800000">
            <a:off x="2370138" y="1228725"/>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7677" name="Line 29"/>
          <p:cNvSpPr>
            <a:spLocks noChangeShapeType="1"/>
          </p:cNvSpPr>
          <p:nvPr/>
        </p:nvSpPr>
        <p:spPr bwMode="auto">
          <a:xfrm>
            <a:off x="3735388" y="3429000"/>
            <a:ext cx="0" cy="196215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7678" name="Line 30"/>
          <p:cNvSpPr>
            <a:spLocks noChangeShapeType="1"/>
          </p:cNvSpPr>
          <p:nvPr/>
        </p:nvSpPr>
        <p:spPr bwMode="auto">
          <a:xfrm flipH="1">
            <a:off x="1570038" y="3429000"/>
            <a:ext cx="21653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7679" name="Oval 31"/>
          <p:cNvSpPr>
            <a:spLocks noChangeArrowheads="1"/>
          </p:cNvSpPr>
          <p:nvPr/>
        </p:nvSpPr>
        <p:spPr bwMode="auto">
          <a:xfrm>
            <a:off x="1520825" y="33718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7680" name="Oval 32"/>
          <p:cNvSpPr>
            <a:spLocks noChangeArrowheads="1"/>
          </p:cNvSpPr>
          <p:nvPr/>
        </p:nvSpPr>
        <p:spPr bwMode="auto">
          <a:xfrm>
            <a:off x="3673475"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7681" name="Rectangle 33"/>
          <p:cNvSpPr>
            <a:spLocks noChangeArrowheads="1"/>
          </p:cNvSpPr>
          <p:nvPr/>
        </p:nvSpPr>
        <p:spPr bwMode="auto">
          <a:xfrm>
            <a:off x="3743325" y="2846388"/>
            <a:ext cx="1778000"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’’’,x</a:t>
            </a:r>
            <a:r>
              <a:rPr lang="en-US" baseline="-25000"/>
              <a:t>2</a:t>
            </a:r>
            <a:r>
              <a:rPr lang="en-US"/>
              <a:t>’’’)</a:t>
            </a:r>
          </a:p>
        </p:txBody>
      </p:sp>
      <p:sp>
        <p:nvSpPr>
          <p:cNvPr id="27682" name="Oval 34"/>
          <p:cNvSpPr>
            <a:spLocks noChangeArrowheads="1"/>
          </p:cNvSpPr>
          <p:nvPr/>
        </p:nvSpPr>
        <p:spPr bwMode="auto">
          <a:xfrm>
            <a:off x="3632200" y="3322638"/>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27683" name="AutoShape 35"/>
          <p:cNvSpPr>
            <a:spLocks noChangeArrowheads="1"/>
          </p:cNvSpPr>
          <p:nvPr/>
        </p:nvSpPr>
        <p:spPr bwMode="auto">
          <a:xfrm>
            <a:off x="708025" y="3146425"/>
            <a:ext cx="203200" cy="766763"/>
          </a:xfrm>
          <a:prstGeom prst="downArrow">
            <a:avLst>
              <a:gd name="adj1" fmla="val 50000"/>
              <a:gd name="adj2" fmla="val 188689"/>
            </a:avLst>
          </a:prstGeom>
          <a:solidFill>
            <a:schemeClr val="accent1"/>
          </a:solidFill>
          <a:ln w="12700">
            <a:solidFill>
              <a:schemeClr val="tx1"/>
            </a:solidFill>
            <a:miter lim="800000"/>
            <a:headEnd/>
            <a:tailEnd/>
          </a:ln>
          <a:effectLst/>
        </p:spPr>
        <p:txBody>
          <a:bodyPr wrap="none" anchor="ctr"/>
          <a:lstStyle/>
          <a:p>
            <a:endParaRPr lang="tr-TR"/>
          </a:p>
        </p:txBody>
      </p:sp>
      <p:sp>
        <p:nvSpPr>
          <p:cNvPr id="27684" name="AutoShape 36"/>
          <p:cNvSpPr>
            <a:spLocks noChangeArrowheads="1"/>
          </p:cNvSpPr>
          <p:nvPr/>
        </p:nvSpPr>
        <p:spPr bwMode="auto">
          <a:xfrm>
            <a:off x="2239963" y="5892800"/>
            <a:ext cx="1185862" cy="217488"/>
          </a:xfrm>
          <a:prstGeom prst="rightArrow">
            <a:avLst>
              <a:gd name="adj1" fmla="val 50000"/>
              <a:gd name="adj2" fmla="val 272652"/>
            </a:avLst>
          </a:prstGeom>
          <a:solidFill>
            <a:schemeClr val="accent1"/>
          </a:solidFill>
          <a:ln w="12700">
            <a:solidFill>
              <a:schemeClr val="tx1"/>
            </a:solidFill>
            <a:miter lim="800000"/>
            <a:headEnd/>
            <a:tailEnd/>
          </a:ln>
          <a:effectLst/>
        </p:spPr>
        <p:txBody>
          <a:bodyPr wrap="none" anchor="ctr"/>
          <a:lstStyle/>
          <a:p>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And Now The Income Effect</a:t>
            </a:r>
          </a:p>
        </p:txBody>
      </p:sp>
      <p:sp>
        <p:nvSpPr>
          <p:cNvPr id="28675"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8676"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8677"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8678"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8679"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8680"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8681"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28682"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28683" name="Arc 11"/>
          <p:cNvSpPr>
            <a:spLocks/>
          </p:cNvSpPr>
          <p:nvPr/>
        </p:nvSpPr>
        <p:spPr bwMode="auto">
          <a:xfrm rot="10800000">
            <a:off x="2089150" y="1728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8684" name="Line 12"/>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8685" name="Line 13"/>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8686" name="Line 14"/>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8687" name="Line 15"/>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8688" name="Oval 16"/>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28689" name="Oval 1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28690" name="Oval 18"/>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8691" name="Oval 19"/>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28692" name="Oval 20"/>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8693" name="Oval 21"/>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8694" name="Rectangle 22"/>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8695" name="Rectangle 23"/>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8696" name="Rectangle 24"/>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8697" name="Rectangle 25"/>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8698" name="AutoShape 26"/>
          <p:cNvSpPr>
            <a:spLocks noChangeArrowheads="1"/>
          </p:cNvSpPr>
          <p:nvPr/>
        </p:nvSpPr>
        <p:spPr bwMode="auto">
          <a:xfrm>
            <a:off x="708025" y="3146425"/>
            <a:ext cx="203200" cy="766763"/>
          </a:xfrm>
          <a:prstGeom prst="downArrow">
            <a:avLst>
              <a:gd name="adj1" fmla="val 50000"/>
              <a:gd name="adj2" fmla="val 188689"/>
            </a:avLst>
          </a:prstGeom>
          <a:solidFill>
            <a:schemeClr val="accent1">
              <a:alpha val="50000"/>
            </a:schemeClr>
          </a:solidFill>
          <a:ln w="12700">
            <a:solidFill>
              <a:schemeClr val="tx1"/>
            </a:solidFill>
            <a:miter lim="800000"/>
            <a:headEnd/>
            <a:tailEnd/>
          </a:ln>
          <a:effectLst/>
        </p:spPr>
        <p:txBody>
          <a:bodyPr wrap="none" anchor="ctr"/>
          <a:lstStyle/>
          <a:p>
            <a:endParaRPr lang="tr-TR"/>
          </a:p>
        </p:txBody>
      </p:sp>
      <p:sp>
        <p:nvSpPr>
          <p:cNvPr id="28700" name="Arc 28"/>
          <p:cNvSpPr>
            <a:spLocks/>
          </p:cNvSpPr>
          <p:nvPr/>
        </p:nvSpPr>
        <p:spPr bwMode="auto">
          <a:xfrm rot="10800000">
            <a:off x="2370138" y="1228725"/>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8701" name="Line 29"/>
          <p:cNvSpPr>
            <a:spLocks noChangeShapeType="1"/>
          </p:cNvSpPr>
          <p:nvPr/>
        </p:nvSpPr>
        <p:spPr bwMode="auto">
          <a:xfrm>
            <a:off x="3735388" y="3429000"/>
            <a:ext cx="0" cy="196215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8702" name="Line 30"/>
          <p:cNvSpPr>
            <a:spLocks noChangeShapeType="1"/>
          </p:cNvSpPr>
          <p:nvPr/>
        </p:nvSpPr>
        <p:spPr bwMode="auto">
          <a:xfrm flipH="1">
            <a:off x="1570038" y="3429000"/>
            <a:ext cx="21653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8703" name="Oval 31"/>
          <p:cNvSpPr>
            <a:spLocks noChangeArrowheads="1"/>
          </p:cNvSpPr>
          <p:nvPr/>
        </p:nvSpPr>
        <p:spPr bwMode="auto">
          <a:xfrm>
            <a:off x="1520825" y="33718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8704" name="Oval 32"/>
          <p:cNvSpPr>
            <a:spLocks noChangeArrowheads="1"/>
          </p:cNvSpPr>
          <p:nvPr/>
        </p:nvSpPr>
        <p:spPr bwMode="auto">
          <a:xfrm>
            <a:off x="3673475"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8705" name="Rectangle 33"/>
          <p:cNvSpPr>
            <a:spLocks noChangeArrowheads="1"/>
          </p:cNvSpPr>
          <p:nvPr/>
        </p:nvSpPr>
        <p:spPr bwMode="auto">
          <a:xfrm>
            <a:off x="3743325" y="2846388"/>
            <a:ext cx="1778000"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’’’,x</a:t>
            </a:r>
            <a:r>
              <a:rPr lang="en-US" baseline="-25000"/>
              <a:t>2</a:t>
            </a:r>
            <a:r>
              <a:rPr lang="en-US"/>
              <a:t>’’’)</a:t>
            </a:r>
          </a:p>
        </p:txBody>
      </p:sp>
      <p:sp>
        <p:nvSpPr>
          <p:cNvPr id="28706" name="Oval 34"/>
          <p:cNvSpPr>
            <a:spLocks noChangeArrowheads="1"/>
          </p:cNvSpPr>
          <p:nvPr/>
        </p:nvSpPr>
        <p:spPr bwMode="auto">
          <a:xfrm>
            <a:off x="3632200" y="3322638"/>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28707" name="AutoShape 35"/>
          <p:cNvSpPr>
            <a:spLocks noChangeArrowheads="1"/>
          </p:cNvSpPr>
          <p:nvPr/>
        </p:nvSpPr>
        <p:spPr bwMode="auto">
          <a:xfrm>
            <a:off x="3451225" y="5878513"/>
            <a:ext cx="363538" cy="271462"/>
          </a:xfrm>
          <a:prstGeom prst="rightArrow">
            <a:avLst>
              <a:gd name="adj1" fmla="val 50000"/>
              <a:gd name="adj2" fmla="val 66965"/>
            </a:avLst>
          </a:prstGeom>
          <a:solidFill>
            <a:srgbClr val="33CC33"/>
          </a:solidFill>
          <a:ln w="12700">
            <a:solidFill>
              <a:schemeClr val="tx1"/>
            </a:solidFill>
            <a:miter lim="800000"/>
            <a:headEnd/>
            <a:tailEnd/>
          </a:ln>
          <a:effectLst/>
        </p:spPr>
        <p:txBody>
          <a:bodyPr wrap="none" anchor="ctr"/>
          <a:lstStyle/>
          <a:p>
            <a:endParaRPr lang="tr-TR"/>
          </a:p>
        </p:txBody>
      </p:sp>
      <p:sp>
        <p:nvSpPr>
          <p:cNvPr id="28708" name="AutoShape 36"/>
          <p:cNvSpPr>
            <a:spLocks noChangeArrowheads="1"/>
          </p:cNvSpPr>
          <p:nvPr/>
        </p:nvSpPr>
        <p:spPr bwMode="auto">
          <a:xfrm>
            <a:off x="433388" y="3421063"/>
            <a:ext cx="220662" cy="477837"/>
          </a:xfrm>
          <a:prstGeom prst="upArrow">
            <a:avLst>
              <a:gd name="adj1" fmla="val 50000"/>
              <a:gd name="adj2" fmla="val 108263"/>
            </a:avLst>
          </a:prstGeom>
          <a:solidFill>
            <a:srgbClr val="33CC33"/>
          </a:solidFill>
          <a:ln w="12700">
            <a:solidFill>
              <a:schemeClr val="tx1"/>
            </a:solidFill>
            <a:miter lim="800000"/>
            <a:headEnd/>
            <a:tailEnd/>
          </a:ln>
          <a:effectLst/>
        </p:spPr>
        <p:txBody>
          <a:bodyPr wrap="none" anchor="ctr"/>
          <a:lstStyle/>
          <a:p>
            <a:endParaRPr lang="tr-TR"/>
          </a:p>
        </p:txBody>
      </p:sp>
      <p:sp>
        <p:nvSpPr>
          <p:cNvPr id="28709" name="Rectangle 37"/>
          <p:cNvSpPr>
            <a:spLocks noChangeArrowheads="1"/>
          </p:cNvSpPr>
          <p:nvPr/>
        </p:nvSpPr>
        <p:spPr bwMode="auto">
          <a:xfrm>
            <a:off x="3194050" y="1347788"/>
            <a:ext cx="4313238" cy="946150"/>
          </a:xfrm>
          <a:prstGeom prst="rect">
            <a:avLst/>
          </a:prstGeom>
          <a:noFill/>
          <a:ln w="9525">
            <a:noFill/>
            <a:miter lim="800000"/>
            <a:headEnd/>
            <a:tailEnd/>
          </a:ln>
          <a:effectLst/>
        </p:spPr>
        <p:txBody>
          <a:bodyPr wrap="none" lIns="92075" tIns="46038" rIns="92075" bIns="46038">
            <a:spAutoFit/>
          </a:bodyPr>
          <a:lstStyle/>
          <a:p>
            <a:r>
              <a:rPr lang="en-US"/>
              <a:t>The </a:t>
            </a:r>
            <a:r>
              <a:rPr lang="en-US">
                <a:solidFill>
                  <a:schemeClr val="accent1"/>
                </a:solidFill>
              </a:rPr>
              <a:t>income effect</a:t>
            </a:r>
            <a:r>
              <a:rPr lang="en-US"/>
              <a:t> is </a:t>
            </a:r>
            <a:br>
              <a:rPr lang="en-US"/>
            </a:br>
            <a:r>
              <a:rPr lang="en-US"/>
              <a:t>    </a:t>
            </a:r>
            <a:r>
              <a:rPr lang="en-US">
                <a:solidFill>
                  <a:schemeClr val="hlink"/>
                </a:solidFill>
              </a:rPr>
              <a:t>(x</a:t>
            </a:r>
            <a:r>
              <a:rPr lang="en-US" baseline="-25000">
                <a:solidFill>
                  <a:schemeClr val="hlink"/>
                </a:solidFill>
              </a:rPr>
              <a:t>1</a:t>
            </a:r>
            <a:r>
              <a:rPr lang="en-US">
                <a:solidFill>
                  <a:schemeClr val="hlink"/>
                </a:solidFill>
              </a:rPr>
              <a:t>’’,x</a:t>
            </a:r>
            <a:r>
              <a:rPr lang="en-US" baseline="-25000">
                <a:solidFill>
                  <a:schemeClr val="hlink"/>
                </a:solidFill>
              </a:rPr>
              <a:t>2</a:t>
            </a:r>
            <a:r>
              <a:rPr lang="en-US">
                <a:solidFill>
                  <a:schemeClr val="hlink"/>
                </a:solidFill>
              </a:rPr>
              <a:t>’’)</a:t>
            </a:r>
            <a:r>
              <a:rPr lang="en-US"/>
              <a:t> </a:t>
            </a:r>
            <a:r>
              <a:rPr lang="en-US">
                <a:sym typeface="Symbol" pitchFamily="18" charset="2"/>
              </a:rPr>
              <a:t>  </a:t>
            </a:r>
            <a:r>
              <a:rPr lang="en-US">
                <a:solidFill>
                  <a:srgbClr val="00CC00"/>
                </a:solidFill>
              </a:rPr>
              <a:t>(x</a:t>
            </a:r>
            <a:r>
              <a:rPr lang="en-US" baseline="-25000">
                <a:solidFill>
                  <a:srgbClr val="00CC00"/>
                </a:solidFill>
              </a:rPr>
              <a:t>1</a:t>
            </a:r>
            <a:r>
              <a:rPr lang="en-US">
                <a:solidFill>
                  <a:srgbClr val="00CC00"/>
                </a:solidFill>
              </a:rPr>
              <a:t>’’’,x</a:t>
            </a:r>
            <a:r>
              <a:rPr lang="en-US" baseline="-25000">
                <a:solidFill>
                  <a:srgbClr val="00CC00"/>
                </a:solidFill>
              </a:rPr>
              <a:t>2</a:t>
            </a:r>
            <a:r>
              <a:rPr lang="en-US">
                <a:solidFill>
                  <a:srgbClr val="00CC00"/>
                </a:solidFill>
              </a:rPr>
              <a:t>’’’)</a:t>
            </a:r>
            <a:r>
              <a:rPr lang="en-US"/>
              <a:t>.</a:t>
            </a:r>
          </a:p>
        </p:txBody>
      </p:sp>
      <p:sp>
        <p:nvSpPr>
          <p:cNvPr id="28710" name="AutoShape 38"/>
          <p:cNvSpPr>
            <a:spLocks noChangeArrowheads="1"/>
          </p:cNvSpPr>
          <p:nvPr/>
        </p:nvSpPr>
        <p:spPr bwMode="auto">
          <a:xfrm>
            <a:off x="708025" y="3146425"/>
            <a:ext cx="203200" cy="766763"/>
          </a:xfrm>
          <a:prstGeom prst="downArrow">
            <a:avLst>
              <a:gd name="adj1" fmla="val 50000"/>
              <a:gd name="adj2" fmla="val 188689"/>
            </a:avLst>
          </a:prstGeom>
          <a:solidFill>
            <a:schemeClr val="accent1"/>
          </a:solidFill>
          <a:ln w="12700">
            <a:solidFill>
              <a:schemeClr val="tx1"/>
            </a:solidFill>
            <a:miter lim="800000"/>
            <a:headEnd/>
            <a:tailEnd/>
          </a:ln>
          <a:effectLst/>
        </p:spPr>
        <p:txBody>
          <a:bodyPr wrap="none" anchor="ctr"/>
          <a:lstStyle/>
          <a:p>
            <a:endParaRPr lang="tr-TR"/>
          </a:p>
        </p:txBody>
      </p:sp>
      <p:sp>
        <p:nvSpPr>
          <p:cNvPr id="28711" name="AutoShape 39"/>
          <p:cNvSpPr>
            <a:spLocks noChangeArrowheads="1"/>
          </p:cNvSpPr>
          <p:nvPr/>
        </p:nvSpPr>
        <p:spPr bwMode="auto">
          <a:xfrm>
            <a:off x="2239963" y="5892800"/>
            <a:ext cx="1185862" cy="217488"/>
          </a:xfrm>
          <a:prstGeom prst="rightArrow">
            <a:avLst>
              <a:gd name="adj1" fmla="val 50000"/>
              <a:gd name="adj2" fmla="val 272652"/>
            </a:avLst>
          </a:prstGeom>
          <a:solidFill>
            <a:schemeClr val="accent1"/>
          </a:solidFill>
          <a:ln w="12700">
            <a:solidFill>
              <a:schemeClr val="tx1"/>
            </a:solidFill>
            <a:miter lim="800000"/>
            <a:headEnd/>
            <a:tailEnd/>
          </a:ln>
          <a:effectLst/>
        </p:spPr>
        <p:txBody>
          <a:bodyPr wrap="none" anchor="ctr"/>
          <a:lstStyle/>
          <a:p>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t>The Overall Change in Demand</a:t>
            </a:r>
          </a:p>
        </p:txBody>
      </p:sp>
      <p:sp>
        <p:nvSpPr>
          <p:cNvPr id="29699"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29700"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29701"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29702"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29703"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9704"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29705"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29706"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29707" name="Arc 11"/>
          <p:cNvSpPr>
            <a:spLocks/>
          </p:cNvSpPr>
          <p:nvPr/>
        </p:nvSpPr>
        <p:spPr bwMode="auto">
          <a:xfrm rot="10800000">
            <a:off x="2089150" y="1728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9708" name="Line 12"/>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9709" name="Line 13"/>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9710" name="Line 14"/>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9711" name="Line 15"/>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9712" name="Oval 16"/>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29713" name="Oval 1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29714" name="Oval 18"/>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9715" name="Oval 19"/>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29716" name="Oval 20"/>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9717" name="Oval 21"/>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9718" name="Rectangle 22"/>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9719" name="Rectangle 23"/>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29720" name="Rectangle 24"/>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9721" name="Rectangle 25"/>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29724" name="Arc 28"/>
          <p:cNvSpPr>
            <a:spLocks/>
          </p:cNvSpPr>
          <p:nvPr/>
        </p:nvSpPr>
        <p:spPr bwMode="auto">
          <a:xfrm rot="10800000">
            <a:off x="2370138" y="1228725"/>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29725" name="Line 29"/>
          <p:cNvSpPr>
            <a:spLocks noChangeShapeType="1"/>
          </p:cNvSpPr>
          <p:nvPr/>
        </p:nvSpPr>
        <p:spPr bwMode="auto">
          <a:xfrm>
            <a:off x="3735388" y="3429000"/>
            <a:ext cx="0" cy="196215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9726" name="Line 30"/>
          <p:cNvSpPr>
            <a:spLocks noChangeShapeType="1"/>
          </p:cNvSpPr>
          <p:nvPr/>
        </p:nvSpPr>
        <p:spPr bwMode="auto">
          <a:xfrm flipH="1">
            <a:off x="1570038" y="3429000"/>
            <a:ext cx="21653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29727" name="Oval 31"/>
          <p:cNvSpPr>
            <a:spLocks noChangeArrowheads="1"/>
          </p:cNvSpPr>
          <p:nvPr/>
        </p:nvSpPr>
        <p:spPr bwMode="auto">
          <a:xfrm>
            <a:off x="1520825" y="33718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9728" name="Oval 32"/>
          <p:cNvSpPr>
            <a:spLocks noChangeArrowheads="1"/>
          </p:cNvSpPr>
          <p:nvPr/>
        </p:nvSpPr>
        <p:spPr bwMode="auto">
          <a:xfrm>
            <a:off x="3673475"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29729" name="Rectangle 33"/>
          <p:cNvSpPr>
            <a:spLocks noChangeArrowheads="1"/>
          </p:cNvSpPr>
          <p:nvPr/>
        </p:nvSpPr>
        <p:spPr bwMode="auto">
          <a:xfrm>
            <a:off x="3743325" y="2846388"/>
            <a:ext cx="1778000"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’’’,x</a:t>
            </a:r>
            <a:r>
              <a:rPr lang="en-US" baseline="-25000"/>
              <a:t>2</a:t>
            </a:r>
            <a:r>
              <a:rPr lang="en-US"/>
              <a:t>’’’)</a:t>
            </a:r>
          </a:p>
        </p:txBody>
      </p:sp>
      <p:sp>
        <p:nvSpPr>
          <p:cNvPr id="29730" name="Oval 34"/>
          <p:cNvSpPr>
            <a:spLocks noChangeArrowheads="1"/>
          </p:cNvSpPr>
          <p:nvPr/>
        </p:nvSpPr>
        <p:spPr bwMode="auto">
          <a:xfrm>
            <a:off x="3632200" y="3322638"/>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29733" name="AutoShape 37"/>
          <p:cNvSpPr>
            <a:spLocks noChangeArrowheads="1"/>
          </p:cNvSpPr>
          <p:nvPr/>
        </p:nvSpPr>
        <p:spPr bwMode="auto">
          <a:xfrm>
            <a:off x="1731963" y="3146425"/>
            <a:ext cx="423862" cy="304800"/>
          </a:xfrm>
          <a:prstGeom prst="downArrow">
            <a:avLst>
              <a:gd name="adj1" fmla="val 50000"/>
              <a:gd name="adj2" fmla="val 50005"/>
            </a:avLst>
          </a:prstGeom>
          <a:solidFill>
            <a:schemeClr val="tx1"/>
          </a:solidFill>
          <a:ln w="12700">
            <a:solidFill>
              <a:schemeClr val="tx1"/>
            </a:solidFill>
            <a:miter lim="800000"/>
            <a:headEnd/>
            <a:tailEnd/>
          </a:ln>
          <a:effectLst/>
        </p:spPr>
        <p:txBody>
          <a:bodyPr wrap="none" anchor="ctr"/>
          <a:lstStyle/>
          <a:p>
            <a:endParaRPr lang="tr-TR"/>
          </a:p>
        </p:txBody>
      </p:sp>
      <p:sp>
        <p:nvSpPr>
          <p:cNvPr id="29734" name="AutoShape 38"/>
          <p:cNvSpPr>
            <a:spLocks noChangeArrowheads="1"/>
          </p:cNvSpPr>
          <p:nvPr/>
        </p:nvSpPr>
        <p:spPr bwMode="auto">
          <a:xfrm>
            <a:off x="2233613" y="4819650"/>
            <a:ext cx="1501775" cy="457200"/>
          </a:xfrm>
          <a:prstGeom prst="rightArrow">
            <a:avLst>
              <a:gd name="adj1" fmla="val 50000"/>
              <a:gd name="adj2" fmla="val 164251"/>
            </a:avLst>
          </a:prstGeom>
          <a:solidFill>
            <a:schemeClr val="tx1"/>
          </a:solidFill>
          <a:ln w="9525">
            <a:noFill/>
            <a:miter lim="800000"/>
            <a:headEnd/>
            <a:tailEnd/>
          </a:ln>
          <a:effectLst/>
        </p:spPr>
        <p:txBody>
          <a:bodyPr wrap="none" anchor="ctr"/>
          <a:lstStyle/>
          <a:p>
            <a:endParaRPr lang="tr-TR"/>
          </a:p>
        </p:txBody>
      </p:sp>
      <p:sp>
        <p:nvSpPr>
          <p:cNvPr id="29735" name="Rectangle 39"/>
          <p:cNvSpPr>
            <a:spLocks noChangeArrowheads="1"/>
          </p:cNvSpPr>
          <p:nvPr/>
        </p:nvSpPr>
        <p:spPr bwMode="auto">
          <a:xfrm>
            <a:off x="3479800" y="1176338"/>
            <a:ext cx="5646738" cy="1800225"/>
          </a:xfrm>
          <a:prstGeom prst="rect">
            <a:avLst/>
          </a:prstGeom>
          <a:noFill/>
          <a:ln w="9525">
            <a:noFill/>
            <a:miter lim="800000"/>
            <a:headEnd/>
            <a:tailEnd/>
          </a:ln>
          <a:effectLst/>
        </p:spPr>
        <p:txBody>
          <a:bodyPr wrap="none" lIns="92075" tIns="46038" rIns="92075" bIns="46038">
            <a:spAutoFit/>
          </a:bodyPr>
          <a:lstStyle/>
          <a:p>
            <a:r>
              <a:rPr lang="en-US"/>
              <a:t>The change to demand due to </a:t>
            </a:r>
            <a:br>
              <a:rPr lang="en-US"/>
            </a:br>
            <a:r>
              <a:rPr lang="en-US"/>
              <a:t>lower p</a:t>
            </a:r>
            <a:r>
              <a:rPr lang="en-US" baseline="-25000"/>
              <a:t>1</a:t>
            </a:r>
            <a:r>
              <a:rPr lang="en-US"/>
              <a:t> is the sum of the </a:t>
            </a:r>
            <a:br>
              <a:rPr lang="en-US"/>
            </a:br>
            <a:r>
              <a:rPr lang="en-US"/>
              <a:t>income and substitution effects,</a:t>
            </a:r>
            <a:br>
              <a:rPr lang="en-US"/>
            </a:br>
            <a:r>
              <a:rPr lang="en-US"/>
              <a:t>                   </a:t>
            </a:r>
            <a:r>
              <a:rPr lang="en-US">
                <a:solidFill>
                  <a:schemeClr val="tx2"/>
                </a:solidFill>
              </a:rPr>
              <a:t>(x</a:t>
            </a:r>
            <a:r>
              <a:rPr lang="en-US" baseline="-25000">
                <a:solidFill>
                  <a:schemeClr val="tx2"/>
                </a:solidFill>
              </a:rPr>
              <a:t>1</a:t>
            </a:r>
            <a:r>
              <a:rPr lang="en-US">
                <a:solidFill>
                  <a:schemeClr val="tx2"/>
                </a:solidFill>
              </a:rPr>
              <a:t>’,x</a:t>
            </a:r>
            <a:r>
              <a:rPr lang="en-US" baseline="-25000">
                <a:solidFill>
                  <a:schemeClr val="tx2"/>
                </a:solidFill>
              </a:rPr>
              <a:t>2</a:t>
            </a:r>
            <a:r>
              <a:rPr lang="en-US">
                <a:solidFill>
                  <a:schemeClr val="tx2"/>
                </a:solidFill>
              </a:rPr>
              <a:t>’)</a:t>
            </a:r>
            <a:r>
              <a:rPr lang="en-US"/>
              <a:t> </a:t>
            </a:r>
            <a:r>
              <a:rPr lang="en-US">
                <a:sym typeface="Symbol" pitchFamily="18" charset="2"/>
              </a:rPr>
              <a:t></a:t>
            </a:r>
            <a:r>
              <a:rPr lang="en-US"/>
              <a:t> </a:t>
            </a:r>
            <a:r>
              <a:rPr lang="en-US">
                <a:solidFill>
                  <a:srgbClr val="00CC00"/>
                </a:solidFill>
              </a:rPr>
              <a:t>(x</a:t>
            </a:r>
            <a:r>
              <a:rPr lang="en-US" baseline="-25000">
                <a:solidFill>
                  <a:srgbClr val="00CC00"/>
                </a:solidFill>
              </a:rPr>
              <a:t>1</a:t>
            </a:r>
            <a:r>
              <a:rPr lang="en-US">
                <a:solidFill>
                  <a:srgbClr val="00CC00"/>
                </a:solidFill>
              </a:rPr>
              <a:t>’’’,x</a:t>
            </a:r>
            <a:r>
              <a:rPr lang="en-US" baseline="-25000">
                <a:solidFill>
                  <a:srgbClr val="00CC00"/>
                </a:solidFill>
              </a:rPr>
              <a:t>2</a:t>
            </a:r>
            <a:r>
              <a:rPr lang="en-US">
                <a:solidFill>
                  <a:srgbClr val="00CC00"/>
                </a:solidFill>
              </a:rPr>
              <a:t>’’’)</a:t>
            </a:r>
            <a:r>
              <a:rPr lang="en-US"/>
              <a:t>.</a:t>
            </a:r>
          </a:p>
        </p:txBody>
      </p:sp>
      <p:sp>
        <p:nvSpPr>
          <p:cNvPr id="29736" name="AutoShape 40"/>
          <p:cNvSpPr>
            <a:spLocks noChangeArrowheads="1"/>
          </p:cNvSpPr>
          <p:nvPr/>
        </p:nvSpPr>
        <p:spPr bwMode="auto">
          <a:xfrm>
            <a:off x="708025" y="3146425"/>
            <a:ext cx="203200" cy="766763"/>
          </a:xfrm>
          <a:prstGeom prst="downArrow">
            <a:avLst>
              <a:gd name="adj1" fmla="val 50000"/>
              <a:gd name="adj2" fmla="val 188689"/>
            </a:avLst>
          </a:prstGeom>
          <a:solidFill>
            <a:schemeClr val="accent1"/>
          </a:solidFill>
          <a:ln w="12700">
            <a:solidFill>
              <a:schemeClr val="tx1"/>
            </a:solidFill>
            <a:miter lim="800000"/>
            <a:headEnd/>
            <a:tailEnd/>
          </a:ln>
          <a:effectLst/>
        </p:spPr>
        <p:txBody>
          <a:bodyPr wrap="none" anchor="ctr"/>
          <a:lstStyle/>
          <a:p>
            <a:endParaRPr lang="tr-TR"/>
          </a:p>
        </p:txBody>
      </p:sp>
      <p:sp>
        <p:nvSpPr>
          <p:cNvPr id="29737" name="AutoShape 41"/>
          <p:cNvSpPr>
            <a:spLocks noChangeArrowheads="1"/>
          </p:cNvSpPr>
          <p:nvPr/>
        </p:nvSpPr>
        <p:spPr bwMode="auto">
          <a:xfrm>
            <a:off x="2239963" y="5892800"/>
            <a:ext cx="1185862" cy="217488"/>
          </a:xfrm>
          <a:prstGeom prst="rightArrow">
            <a:avLst>
              <a:gd name="adj1" fmla="val 50000"/>
              <a:gd name="adj2" fmla="val 272652"/>
            </a:avLst>
          </a:prstGeom>
          <a:solidFill>
            <a:schemeClr val="accent1"/>
          </a:solidFill>
          <a:ln w="12700">
            <a:solidFill>
              <a:schemeClr val="tx1"/>
            </a:solidFill>
            <a:miter lim="800000"/>
            <a:headEnd/>
            <a:tailEnd/>
          </a:ln>
          <a:effectLst/>
        </p:spPr>
        <p:txBody>
          <a:bodyPr wrap="none" anchor="ctr"/>
          <a:lstStyle/>
          <a:p>
            <a:endParaRPr lang="tr-TR"/>
          </a:p>
        </p:txBody>
      </p:sp>
      <p:sp>
        <p:nvSpPr>
          <p:cNvPr id="29738" name="AutoShape 42"/>
          <p:cNvSpPr>
            <a:spLocks noChangeArrowheads="1"/>
          </p:cNvSpPr>
          <p:nvPr/>
        </p:nvSpPr>
        <p:spPr bwMode="auto">
          <a:xfrm>
            <a:off x="3451225" y="5878513"/>
            <a:ext cx="363538" cy="271462"/>
          </a:xfrm>
          <a:prstGeom prst="rightArrow">
            <a:avLst>
              <a:gd name="adj1" fmla="val 50000"/>
              <a:gd name="adj2" fmla="val 66965"/>
            </a:avLst>
          </a:prstGeom>
          <a:solidFill>
            <a:srgbClr val="33CC33"/>
          </a:solidFill>
          <a:ln w="12700">
            <a:solidFill>
              <a:schemeClr val="tx1"/>
            </a:solidFill>
            <a:miter lim="800000"/>
            <a:headEnd/>
            <a:tailEnd/>
          </a:ln>
          <a:effectLst/>
        </p:spPr>
        <p:txBody>
          <a:bodyPr wrap="none" anchor="ctr"/>
          <a:lstStyle/>
          <a:p>
            <a:endParaRPr lang="tr-TR"/>
          </a:p>
        </p:txBody>
      </p:sp>
      <p:sp>
        <p:nvSpPr>
          <p:cNvPr id="29739" name="AutoShape 43"/>
          <p:cNvSpPr>
            <a:spLocks noChangeArrowheads="1"/>
          </p:cNvSpPr>
          <p:nvPr/>
        </p:nvSpPr>
        <p:spPr bwMode="auto">
          <a:xfrm>
            <a:off x="433388" y="3421063"/>
            <a:ext cx="220662" cy="477837"/>
          </a:xfrm>
          <a:prstGeom prst="upArrow">
            <a:avLst>
              <a:gd name="adj1" fmla="val 50000"/>
              <a:gd name="adj2" fmla="val 108263"/>
            </a:avLst>
          </a:prstGeom>
          <a:solidFill>
            <a:srgbClr val="33CC33"/>
          </a:solidFill>
          <a:ln w="12700">
            <a:solidFill>
              <a:schemeClr val="tx1"/>
            </a:solidFill>
            <a:miter lim="800000"/>
            <a:headEnd/>
            <a:tailEnd/>
          </a:ln>
          <a:effectLst/>
        </p:spPr>
        <p:txBody>
          <a:bodyPr wrap="none" anchor="ctr"/>
          <a:lstStyle/>
          <a:p>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04813" y="228600"/>
            <a:ext cx="8458200" cy="1219200"/>
          </a:xfrm>
          <a:noFill/>
          <a:ln/>
        </p:spPr>
        <p:txBody>
          <a:bodyPr/>
          <a:lstStyle/>
          <a:p>
            <a:r>
              <a:rPr lang="en-US"/>
              <a:t>Slutsky’s Effects for Normal Goods</a:t>
            </a:r>
          </a:p>
        </p:txBody>
      </p:sp>
      <p:sp>
        <p:nvSpPr>
          <p:cNvPr id="30723" name="Rectangle 3"/>
          <p:cNvSpPr>
            <a:spLocks noGrp="1" noChangeArrowheads="1"/>
          </p:cNvSpPr>
          <p:nvPr>
            <p:ph type="body" idx="1"/>
          </p:nvPr>
        </p:nvSpPr>
        <p:spPr>
          <a:noFill/>
          <a:ln/>
        </p:spPr>
        <p:txBody>
          <a:bodyPr/>
          <a:lstStyle/>
          <a:p>
            <a:r>
              <a:rPr lang="en-US"/>
              <a:t>Most goods are normal (i.e. demand increases with income).</a:t>
            </a:r>
          </a:p>
          <a:p>
            <a:r>
              <a:rPr lang="en-US"/>
              <a:t>The substitution and income effects reinforce each other when a normal good’s own price changes.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14288"/>
            <a:ext cx="9142413" cy="1219200"/>
          </a:xfrm>
          <a:noFill/>
          <a:ln/>
        </p:spPr>
        <p:txBody>
          <a:bodyPr/>
          <a:lstStyle/>
          <a:p>
            <a:r>
              <a:rPr lang="en-US"/>
              <a:t>Slutsky’s Effects for Normal Goods</a:t>
            </a:r>
          </a:p>
        </p:txBody>
      </p:sp>
      <p:sp>
        <p:nvSpPr>
          <p:cNvPr id="31747"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31748"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31749"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31750"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31751"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1752"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31753"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31754"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31755" name="Arc 11"/>
          <p:cNvSpPr>
            <a:spLocks/>
          </p:cNvSpPr>
          <p:nvPr/>
        </p:nvSpPr>
        <p:spPr bwMode="auto">
          <a:xfrm rot="10800000">
            <a:off x="2089150" y="1728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1756" name="Line 12"/>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1757" name="Line 13"/>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1758" name="Line 14"/>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1759" name="Line 15"/>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1760" name="Oval 16"/>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31761" name="Oval 1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31762" name="Oval 18"/>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1763" name="Oval 19"/>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31764" name="Oval 20"/>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1765" name="Oval 21"/>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1766" name="Rectangle 22"/>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1767" name="Rectangle 23"/>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1768" name="Rectangle 24"/>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1769" name="Rectangle 25"/>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1772" name="Arc 28"/>
          <p:cNvSpPr>
            <a:spLocks/>
          </p:cNvSpPr>
          <p:nvPr/>
        </p:nvSpPr>
        <p:spPr bwMode="auto">
          <a:xfrm rot="10800000">
            <a:off x="2370138" y="1228725"/>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1773" name="Line 29"/>
          <p:cNvSpPr>
            <a:spLocks noChangeShapeType="1"/>
          </p:cNvSpPr>
          <p:nvPr/>
        </p:nvSpPr>
        <p:spPr bwMode="auto">
          <a:xfrm>
            <a:off x="3735388" y="3429000"/>
            <a:ext cx="0" cy="196215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1774" name="Line 30"/>
          <p:cNvSpPr>
            <a:spLocks noChangeShapeType="1"/>
          </p:cNvSpPr>
          <p:nvPr/>
        </p:nvSpPr>
        <p:spPr bwMode="auto">
          <a:xfrm flipH="1">
            <a:off x="1570038" y="3429000"/>
            <a:ext cx="21653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1775" name="Oval 31"/>
          <p:cNvSpPr>
            <a:spLocks noChangeArrowheads="1"/>
          </p:cNvSpPr>
          <p:nvPr/>
        </p:nvSpPr>
        <p:spPr bwMode="auto">
          <a:xfrm>
            <a:off x="1520825" y="33718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1776" name="Oval 32"/>
          <p:cNvSpPr>
            <a:spLocks noChangeArrowheads="1"/>
          </p:cNvSpPr>
          <p:nvPr/>
        </p:nvSpPr>
        <p:spPr bwMode="auto">
          <a:xfrm>
            <a:off x="3673475"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1777" name="Rectangle 33"/>
          <p:cNvSpPr>
            <a:spLocks noChangeArrowheads="1"/>
          </p:cNvSpPr>
          <p:nvPr/>
        </p:nvSpPr>
        <p:spPr bwMode="auto">
          <a:xfrm>
            <a:off x="3743325" y="2846388"/>
            <a:ext cx="1778000"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’’’,x</a:t>
            </a:r>
            <a:r>
              <a:rPr lang="en-US" baseline="-25000"/>
              <a:t>2</a:t>
            </a:r>
            <a:r>
              <a:rPr lang="en-US"/>
              <a:t>’’’)</a:t>
            </a:r>
          </a:p>
        </p:txBody>
      </p:sp>
      <p:sp>
        <p:nvSpPr>
          <p:cNvPr id="31778" name="Oval 34"/>
          <p:cNvSpPr>
            <a:spLocks noChangeArrowheads="1"/>
          </p:cNvSpPr>
          <p:nvPr/>
        </p:nvSpPr>
        <p:spPr bwMode="auto">
          <a:xfrm>
            <a:off x="3632200" y="3322638"/>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31781" name="AutoShape 37"/>
          <p:cNvSpPr>
            <a:spLocks noChangeArrowheads="1"/>
          </p:cNvSpPr>
          <p:nvPr/>
        </p:nvSpPr>
        <p:spPr bwMode="auto">
          <a:xfrm>
            <a:off x="1731963" y="3146425"/>
            <a:ext cx="423862" cy="304800"/>
          </a:xfrm>
          <a:prstGeom prst="downArrow">
            <a:avLst>
              <a:gd name="adj1" fmla="val 50000"/>
              <a:gd name="adj2" fmla="val 50005"/>
            </a:avLst>
          </a:prstGeom>
          <a:solidFill>
            <a:schemeClr val="tx1"/>
          </a:solidFill>
          <a:ln w="12700">
            <a:solidFill>
              <a:schemeClr val="tx1"/>
            </a:solidFill>
            <a:miter lim="800000"/>
            <a:headEnd/>
            <a:tailEnd/>
          </a:ln>
          <a:effectLst/>
        </p:spPr>
        <p:txBody>
          <a:bodyPr wrap="none" anchor="ctr"/>
          <a:lstStyle/>
          <a:p>
            <a:endParaRPr lang="tr-TR"/>
          </a:p>
        </p:txBody>
      </p:sp>
      <p:sp>
        <p:nvSpPr>
          <p:cNvPr id="31782" name="AutoShape 38"/>
          <p:cNvSpPr>
            <a:spLocks noChangeArrowheads="1"/>
          </p:cNvSpPr>
          <p:nvPr/>
        </p:nvSpPr>
        <p:spPr bwMode="auto">
          <a:xfrm>
            <a:off x="2233613" y="4819650"/>
            <a:ext cx="1501775" cy="457200"/>
          </a:xfrm>
          <a:prstGeom prst="rightArrow">
            <a:avLst>
              <a:gd name="adj1" fmla="val 50000"/>
              <a:gd name="adj2" fmla="val 164251"/>
            </a:avLst>
          </a:prstGeom>
          <a:solidFill>
            <a:schemeClr val="tx1"/>
          </a:solidFill>
          <a:ln w="9525">
            <a:noFill/>
            <a:miter lim="800000"/>
            <a:headEnd/>
            <a:tailEnd/>
          </a:ln>
          <a:effectLst/>
        </p:spPr>
        <p:txBody>
          <a:bodyPr wrap="none" anchor="ctr"/>
          <a:lstStyle/>
          <a:p>
            <a:endParaRPr lang="tr-TR"/>
          </a:p>
        </p:txBody>
      </p:sp>
      <p:sp>
        <p:nvSpPr>
          <p:cNvPr id="31783" name="Rectangle 39"/>
          <p:cNvSpPr>
            <a:spLocks noChangeArrowheads="1"/>
          </p:cNvSpPr>
          <p:nvPr/>
        </p:nvSpPr>
        <p:spPr bwMode="auto">
          <a:xfrm>
            <a:off x="3551238" y="1252538"/>
            <a:ext cx="4614862" cy="1373187"/>
          </a:xfrm>
          <a:prstGeom prst="rect">
            <a:avLst/>
          </a:prstGeom>
          <a:noFill/>
          <a:ln w="9525">
            <a:noFill/>
            <a:miter lim="800000"/>
            <a:headEnd/>
            <a:tailEnd/>
          </a:ln>
          <a:effectLst/>
        </p:spPr>
        <p:txBody>
          <a:bodyPr wrap="none" lIns="92075" tIns="46038" rIns="92075" bIns="46038">
            <a:spAutoFit/>
          </a:bodyPr>
          <a:lstStyle/>
          <a:p>
            <a:r>
              <a:rPr lang="en-US"/>
              <a:t>Good 1 is normal because</a:t>
            </a:r>
            <a:br>
              <a:rPr lang="en-US"/>
            </a:br>
            <a:r>
              <a:rPr lang="en-US"/>
              <a:t>higher income increases</a:t>
            </a:r>
            <a:br>
              <a:rPr lang="en-US"/>
            </a:br>
            <a:r>
              <a:rPr lang="en-US"/>
              <a:t>demand </a:t>
            </a:r>
          </a:p>
        </p:txBody>
      </p:sp>
      <p:sp>
        <p:nvSpPr>
          <p:cNvPr id="31785" name="Arc 41"/>
          <p:cNvSpPr>
            <a:spLocks/>
          </p:cNvSpPr>
          <p:nvPr/>
        </p:nvSpPr>
        <p:spPr bwMode="auto">
          <a:xfrm>
            <a:off x="4008438" y="2428875"/>
            <a:ext cx="2678112" cy="36258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type="none" w="sm" len="sm"/>
            <a:tailEnd type="stealth" w="med" len="lg"/>
          </a:ln>
          <a:effectLst/>
        </p:spPr>
        <p:txBody>
          <a:bodyPr wrap="none" anchor="ctr"/>
          <a:lstStyle/>
          <a:p>
            <a:endParaRPr lang="tr-TR"/>
          </a:p>
        </p:txBody>
      </p:sp>
      <p:sp>
        <p:nvSpPr>
          <p:cNvPr id="31786" name="AutoShape 42"/>
          <p:cNvSpPr>
            <a:spLocks noChangeArrowheads="1"/>
          </p:cNvSpPr>
          <p:nvPr/>
        </p:nvSpPr>
        <p:spPr bwMode="auto">
          <a:xfrm>
            <a:off x="708025" y="3146425"/>
            <a:ext cx="203200" cy="766763"/>
          </a:xfrm>
          <a:prstGeom prst="downArrow">
            <a:avLst>
              <a:gd name="adj1" fmla="val 50000"/>
              <a:gd name="adj2" fmla="val 188689"/>
            </a:avLst>
          </a:prstGeom>
          <a:solidFill>
            <a:schemeClr val="accent1"/>
          </a:solidFill>
          <a:ln w="12700">
            <a:solidFill>
              <a:schemeClr val="tx1"/>
            </a:solidFill>
            <a:miter lim="800000"/>
            <a:headEnd/>
            <a:tailEnd/>
          </a:ln>
          <a:effectLst/>
        </p:spPr>
        <p:txBody>
          <a:bodyPr wrap="none" anchor="ctr"/>
          <a:lstStyle/>
          <a:p>
            <a:endParaRPr lang="tr-TR"/>
          </a:p>
        </p:txBody>
      </p:sp>
      <p:sp>
        <p:nvSpPr>
          <p:cNvPr id="31787" name="AutoShape 43"/>
          <p:cNvSpPr>
            <a:spLocks noChangeArrowheads="1"/>
          </p:cNvSpPr>
          <p:nvPr/>
        </p:nvSpPr>
        <p:spPr bwMode="auto">
          <a:xfrm>
            <a:off x="2239963" y="5892800"/>
            <a:ext cx="1185862" cy="217488"/>
          </a:xfrm>
          <a:prstGeom prst="rightArrow">
            <a:avLst>
              <a:gd name="adj1" fmla="val 50000"/>
              <a:gd name="adj2" fmla="val 272652"/>
            </a:avLst>
          </a:prstGeom>
          <a:solidFill>
            <a:schemeClr val="accent1"/>
          </a:solidFill>
          <a:ln w="12700">
            <a:solidFill>
              <a:schemeClr val="tx1"/>
            </a:solidFill>
            <a:miter lim="800000"/>
            <a:headEnd/>
            <a:tailEnd/>
          </a:ln>
          <a:effectLst/>
        </p:spPr>
        <p:txBody>
          <a:bodyPr wrap="none" anchor="ctr"/>
          <a:lstStyle/>
          <a:p>
            <a:endParaRPr lang="tr-TR"/>
          </a:p>
        </p:txBody>
      </p:sp>
      <p:sp>
        <p:nvSpPr>
          <p:cNvPr id="31788" name="AutoShape 44"/>
          <p:cNvSpPr>
            <a:spLocks noChangeArrowheads="1"/>
          </p:cNvSpPr>
          <p:nvPr/>
        </p:nvSpPr>
        <p:spPr bwMode="auto">
          <a:xfrm>
            <a:off x="3451225" y="5878513"/>
            <a:ext cx="363538" cy="271462"/>
          </a:xfrm>
          <a:prstGeom prst="rightArrow">
            <a:avLst>
              <a:gd name="adj1" fmla="val 50000"/>
              <a:gd name="adj2" fmla="val 66965"/>
            </a:avLst>
          </a:prstGeom>
          <a:solidFill>
            <a:srgbClr val="33CC33"/>
          </a:solidFill>
          <a:ln w="12700">
            <a:solidFill>
              <a:schemeClr val="tx1"/>
            </a:solidFill>
            <a:miter lim="800000"/>
            <a:headEnd/>
            <a:tailEnd/>
          </a:ln>
          <a:effectLst/>
        </p:spPr>
        <p:txBody>
          <a:bodyPr wrap="none" anchor="ctr"/>
          <a:lstStyle/>
          <a:p>
            <a:endParaRPr lang="tr-TR"/>
          </a:p>
        </p:txBody>
      </p:sp>
      <p:sp>
        <p:nvSpPr>
          <p:cNvPr id="31789" name="AutoShape 45"/>
          <p:cNvSpPr>
            <a:spLocks noChangeArrowheads="1"/>
          </p:cNvSpPr>
          <p:nvPr/>
        </p:nvSpPr>
        <p:spPr bwMode="auto">
          <a:xfrm>
            <a:off x="433388" y="3421063"/>
            <a:ext cx="220662" cy="477837"/>
          </a:xfrm>
          <a:prstGeom prst="upArrow">
            <a:avLst>
              <a:gd name="adj1" fmla="val 50000"/>
              <a:gd name="adj2" fmla="val 108263"/>
            </a:avLst>
          </a:prstGeom>
          <a:solidFill>
            <a:srgbClr val="33CC33"/>
          </a:solidFill>
          <a:ln w="12700">
            <a:solidFill>
              <a:schemeClr val="tx1"/>
            </a:solidFill>
            <a:miter lim="800000"/>
            <a:headEnd/>
            <a:tailEnd/>
          </a:ln>
          <a:effectLst/>
        </p:spPr>
        <p:txBody>
          <a:bodyPr wrap="none" anchor="ctr"/>
          <a:lstStyle/>
          <a:p>
            <a:endParaRPr lang="tr-TR"/>
          </a:p>
        </p:txBody>
      </p:sp>
      <p:sp>
        <p:nvSpPr>
          <p:cNvPr id="31784" name="Oval 40"/>
          <p:cNvSpPr>
            <a:spLocks noChangeArrowheads="1"/>
          </p:cNvSpPr>
          <p:nvPr/>
        </p:nvSpPr>
        <p:spPr bwMode="auto">
          <a:xfrm>
            <a:off x="3311525" y="5788025"/>
            <a:ext cx="615950" cy="530225"/>
          </a:xfrm>
          <a:prstGeom prst="ellipse">
            <a:avLst/>
          </a:prstGeom>
          <a:noFill/>
          <a:ln w="50800">
            <a:solidFill>
              <a:schemeClr val="tx1"/>
            </a:solidFill>
            <a:round/>
            <a:headEnd/>
            <a:tailEnd/>
          </a:ln>
          <a:effectLst/>
        </p:spPr>
        <p:txBody>
          <a:bodyPr wrap="none" anchor="ctr"/>
          <a:lstStyle/>
          <a:p>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2"/>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32771" name="Line 3"/>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32772" name="Rectangle 4"/>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32773" name="Rectangle 5"/>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32774" name="Arc 6"/>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2775" name="Line 7"/>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32776" name="Line 8"/>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32777" name="Line 9"/>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32778" name="Arc 10"/>
          <p:cNvSpPr>
            <a:spLocks/>
          </p:cNvSpPr>
          <p:nvPr/>
        </p:nvSpPr>
        <p:spPr bwMode="auto">
          <a:xfrm rot="10800000">
            <a:off x="2089150" y="1728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2779" name="Line 11"/>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2780" name="Line 12"/>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2781" name="Line 13"/>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2782" name="Line 14"/>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2783" name="Oval 15"/>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32784" name="Oval 16"/>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32785" name="Oval 17"/>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2786" name="Oval 18"/>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32787" name="Oval 19"/>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2788" name="Oval 20"/>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2789" name="Rectangle 21"/>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2790" name="Rectangle 22"/>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2791" name="Rectangle 23"/>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2792" name="Rectangle 24"/>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2795" name="Arc 27"/>
          <p:cNvSpPr>
            <a:spLocks/>
          </p:cNvSpPr>
          <p:nvPr/>
        </p:nvSpPr>
        <p:spPr bwMode="auto">
          <a:xfrm rot="10800000">
            <a:off x="2370138" y="1228725"/>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2796" name="Line 28"/>
          <p:cNvSpPr>
            <a:spLocks noChangeShapeType="1"/>
          </p:cNvSpPr>
          <p:nvPr/>
        </p:nvSpPr>
        <p:spPr bwMode="auto">
          <a:xfrm>
            <a:off x="3735388" y="3429000"/>
            <a:ext cx="0" cy="196215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2797" name="Line 29"/>
          <p:cNvSpPr>
            <a:spLocks noChangeShapeType="1"/>
          </p:cNvSpPr>
          <p:nvPr/>
        </p:nvSpPr>
        <p:spPr bwMode="auto">
          <a:xfrm flipH="1">
            <a:off x="1570038" y="3429000"/>
            <a:ext cx="21653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2798" name="Oval 30"/>
          <p:cNvSpPr>
            <a:spLocks noChangeArrowheads="1"/>
          </p:cNvSpPr>
          <p:nvPr/>
        </p:nvSpPr>
        <p:spPr bwMode="auto">
          <a:xfrm>
            <a:off x="1520825" y="33718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2799" name="Oval 31"/>
          <p:cNvSpPr>
            <a:spLocks noChangeArrowheads="1"/>
          </p:cNvSpPr>
          <p:nvPr/>
        </p:nvSpPr>
        <p:spPr bwMode="auto">
          <a:xfrm>
            <a:off x="3673475"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2800" name="Rectangle 32"/>
          <p:cNvSpPr>
            <a:spLocks noChangeArrowheads="1"/>
          </p:cNvSpPr>
          <p:nvPr/>
        </p:nvSpPr>
        <p:spPr bwMode="auto">
          <a:xfrm>
            <a:off x="3743325" y="2846388"/>
            <a:ext cx="1778000"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’’’,x</a:t>
            </a:r>
            <a:r>
              <a:rPr lang="en-US" baseline="-25000"/>
              <a:t>2</a:t>
            </a:r>
            <a:r>
              <a:rPr lang="en-US"/>
              <a:t>’’’)</a:t>
            </a:r>
          </a:p>
        </p:txBody>
      </p:sp>
      <p:sp>
        <p:nvSpPr>
          <p:cNvPr id="32801" name="Oval 33"/>
          <p:cNvSpPr>
            <a:spLocks noChangeArrowheads="1"/>
          </p:cNvSpPr>
          <p:nvPr/>
        </p:nvSpPr>
        <p:spPr bwMode="auto">
          <a:xfrm>
            <a:off x="3632200" y="3322638"/>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32803" name="AutoShape 35"/>
          <p:cNvSpPr>
            <a:spLocks noChangeArrowheads="1"/>
          </p:cNvSpPr>
          <p:nvPr/>
        </p:nvSpPr>
        <p:spPr bwMode="auto">
          <a:xfrm>
            <a:off x="1731963" y="3146425"/>
            <a:ext cx="423862" cy="304800"/>
          </a:xfrm>
          <a:prstGeom prst="downArrow">
            <a:avLst>
              <a:gd name="adj1" fmla="val 50000"/>
              <a:gd name="adj2" fmla="val 50005"/>
            </a:avLst>
          </a:prstGeom>
          <a:solidFill>
            <a:schemeClr val="tx1"/>
          </a:solidFill>
          <a:ln w="12700">
            <a:solidFill>
              <a:schemeClr val="tx1"/>
            </a:solidFill>
            <a:miter lim="800000"/>
            <a:headEnd/>
            <a:tailEnd/>
          </a:ln>
          <a:effectLst/>
        </p:spPr>
        <p:txBody>
          <a:bodyPr wrap="none" anchor="ctr"/>
          <a:lstStyle/>
          <a:p>
            <a:endParaRPr lang="tr-TR"/>
          </a:p>
        </p:txBody>
      </p:sp>
      <p:sp>
        <p:nvSpPr>
          <p:cNvPr id="32804" name="AutoShape 36"/>
          <p:cNvSpPr>
            <a:spLocks noChangeArrowheads="1"/>
          </p:cNvSpPr>
          <p:nvPr/>
        </p:nvSpPr>
        <p:spPr bwMode="auto">
          <a:xfrm>
            <a:off x="2233613" y="4819650"/>
            <a:ext cx="1501775" cy="457200"/>
          </a:xfrm>
          <a:prstGeom prst="rightArrow">
            <a:avLst>
              <a:gd name="adj1" fmla="val 50000"/>
              <a:gd name="adj2" fmla="val 164251"/>
            </a:avLst>
          </a:prstGeom>
          <a:solidFill>
            <a:schemeClr val="tx1"/>
          </a:solidFill>
          <a:ln w="9525">
            <a:noFill/>
            <a:miter lim="800000"/>
            <a:headEnd/>
            <a:tailEnd/>
          </a:ln>
          <a:effectLst/>
        </p:spPr>
        <p:txBody>
          <a:bodyPr wrap="none" anchor="ctr"/>
          <a:lstStyle/>
          <a:p>
            <a:endParaRPr lang="tr-TR"/>
          </a:p>
        </p:txBody>
      </p:sp>
      <p:sp>
        <p:nvSpPr>
          <p:cNvPr id="32805" name="Rectangle 37"/>
          <p:cNvSpPr>
            <a:spLocks noChangeArrowheads="1"/>
          </p:cNvSpPr>
          <p:nvPr/>
        </p:nvSpPr>
        <p:spPr bwMode="auto">
          <a:xfrm>
            <a:off x="3551238" y="1252538"/>
            <a:ext cx="5221287" cy="2654300"/>
          </a:xfrm>
          <a:prstGeom prst="rect">
            <a:avLst/>
          </a:prstGeom>
          <a:noFill/>
          <a:ln w="9525">
            <a:noFill/>
            <a:miter lim="800000"/>
            <a:headEnd/>
            <a:tailEnd/>
          </a:ln>
          <a:effectLst/>
        </p:spPr>
        <p:txBody>
          <a:bodyPr wrap="none" lIns="92075" tIns="46038" rIns="92075" bIns="46038">
            <a:spAutoFit/>
          </a:bodyPr>
          <a:lstStyle/>
          <a:p>
            <a:r>
              <a:rPr lang="en-US"/>
              <a:t>Good 1 is normal because</a:t>
            </a:r>
            <a:br>
              <a:rPr lang="en-US"/>
            </a:br>
            <a:r>
              <a:rPr lang="en-US"/>
              <a:t>higher income increases</a:t>
            </a:r>
            <a:br>
              <a:rPr lang="en-US"/>
            </a:br>
            <a:r>
              <a:rPr lang="en-US"/>
              <a:t>demand, so the income</a:t>
            </a:r>
            <a:br>
              <a:rPr lang="en-US"/>
            </a:br>
            <a:r>
              <a:rPr lang="en-US"/>
              <a:t>                       and substitution</a:t>
            </a:r>
            <a:br>
              <a:rPr lang="en-US"/>
            </a:br>
            <a:r>
              <a:rPr lang="en-US"/>
              <a:t>                       effects reinforce</a:t>
            </a:r>
            <a:br>
              <a:rPr lang="en-US"/>
            </a:br>
            <a:r>
              <a:rPr lang="en-US"/>
              <a:t>                        each other. </a:t>
            </a:r>
          </a:p>
        </p:txBody>
      </p:sp>
      <p:sp>
        <p:nvSpPr>
          <p:cNvPr id="32806" name="Oval 38"/>
          <p:cNvSpPr>
            <a:spLocks noChangeArrowheads="1"/>
          </p:cNvSpPr>
          <p:nvPr/>
        </p:nvSpPr>
        <p:spPr bwMode="auto">
          <a:xfrm>
            <a:off x="1930400" y="5692775"/>
            <a:ext cx="2044700" cy="741363"/>
          </a:xfrm>
          <a:prstGeom prst="ellipse">
            <a:avLst/>
          </a:prstGeom>
          <a:noFill/>
          <a:ln w="50800">
            <a:solidFill>
              <a:schemeClr val="tx1"/>
            </a:solidFill>
            <a:round/>
            <a:headEnd/>
            <a:tailEnd/>
          </a:ln>
          <a:effectLst/>
        </p:spPr>
        <p:txBody>
          <a:bodyPr wrap="none" anchor="ctr"/>
          <a:lstStyle/>
          <a:p>
            <a:endParaRPr lang="tr-TR"/>
          </a:p>
        </p:txBody>
      </p:sp>
      <p:sp>
        <p:nvSpPr>
          <p:cNvPr id="32807" name="Arc 39"/>
          <p:cNvSpPr>
            <a:spLocks/>
          </p:cNvSpPr>
          <p:nvPr/>
        </p:nvSpPr>
        <p:spPr bwMode="auto">
          <a:xfrm>
            <a:off x="4008438" y="3803650"/>
            <a:ext cx="3608387" cy="2251075"/>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type="none" w="sm" len="sm"/>
            <a:tailEnd type="stealth" w="med" len="lg"/>
          </a:ln>
          <a:effectLst/>
        </p:spPr>
        <p:txBody>
          <a:bodyPr wrap="none" anchor="ctr"/>
          <a:lstStyle/>
          <a:p>
            <a:endParaRPr lang="tr-TR"/>
          </a:p>
        </p:txBody>
      </p:sp>
      <p:sp>
        <p:nvSpPr>
          <p:cNvPr id="32809" name="Rectangle 41"/>
          <p:cNvSpPr>
            <a:spLocks noGrp="1" noChangeArrowheads="1"/>
          </p:cNvSpPr>
          <p:nvPr>
            <p:ph type="title"/>
          </p:nvPr>
        </p:nvSpPr>
        <p:spPr>
          <a:xfrm>
            <a:off x="0" y="14288"/>
            <a:ext cx="9142413" cy="1219200"/>
          </a:xfrm>
          <a:noFill/>
          <a:ln/>
        </p:spPr>
        <p:txBody>
          <a:bodyPr/>
          <a:lstStyle/>
          <a:p>
            <a:r>
              <a:rPr lang="en-US"/>
              <a:t>Slutsky’s Effects for Normal Goods</a:t>
            </a:r>
          </a:p>
        </p:txBody>
      </p:sp>
      <p:sp>
        <p:nvSpPr>
          <p:cNvPr id="32810" name="AutoShape 42"/>
          <p:cNvSpPr>
            <a:spLocks noChangeArrowheads="1"/>
          </p:cNvSpPr>
          <p:nvPr/>
        </p:nvSpPr>
        <p:spPr bwMode="auto">
          <a:xfrm>
            <a:off x="708025" y="3146425"/>
            <a:ext cx="203200" cy="766763"/>
          </a:xfrm>
          <a:prstGeom prst="downArrow">
            <a:avLst>
              <a:gd name="adj1" fmla="val 50000"/>
              <a:gd name="adj2" fmla="val 188689"/>
            </a:avLst>
          </a:prstGeom>
          <a:solidFill>
            <a:schemeClr val="accent1"/>
          </a:solidFill>
          <a:ln w="12700">
            <a:solidFill>
              <a:schemeClr val="tx1"/>
            </a:solidFill>
            <a:miter lim="800000"/>
            <a:headEnd/>
            <a:tailEnd/>
          </a:ln>
          <a:effectLst/>
        </p:spPr>
        <p:txBody>
          <a:bodyPr wrap="none" anchor="ctr"/>
          <a:lstStyle/>
          <a:p>
            <a:endParaRPr lang="tr-TR"/>
          </a:p>
        </p:txBody>
      </p:sp>
      <p:sp>
        <p:nvSpPr>
          <p:cNvPr id="32811" name="AutoShape 43"/>
          <p:cNvSpPr>
            <a:spLocks noChangeArrowheads="1"/>
          </p:cNvSpPr>
          <p:nvPr/>
        </p:nvSpPr>
        <p:spPr bwMode="auto">
          <a:xfrm>
            <a:off x="2239963" y="5892800"/>
            <a:ext cx="1185862" cy="217488"/>
          </a:xfrm>
          <a:prstGeom prst="rightArrow">
            <a:avLst>
              <a:gd name="adj1" fmla="val 50000"/>
              <a:gd name="adj2" fmla="val 272652"/>
            </a:avLst>
          </a:prstGeom>
          <a:solidFill>
            <a:schemeClr val="accent1"/>
          </a:solidFill>
          <a:ln w="12700">
            <a:solidFill>
              <a:schemeClr val="tx1"/>
            </a:solidFill>
            <a:miter lim="800000"/>
            <a:headEnd/>
            <a:tailEnd/>
          </a:ln>
          <a:effectLst/>
        </p:spPr>
        <p:txBody>
          <a:bodyPr wrap="none" anchor="ctr"/>
          <a:lstStyle/>
          <a:p>
            <a:endParaRPr lang="tr-TR"/>
          </a:p>
        </p:txBody>
      </p:sp>
      <p:sp>
        <p:nvSpPr>
          <p:cNvPr id="32812" name="AutoShape 44"/>
          <p:cNvSpPr>
            <a:spLocks noChangeArrowheads="1"/>
          </p:cNvSpPr>
          <p:nvPr/>
        </p:nvSpPr>
        <p:spPr bwMode="auto">
          <a:xfrm>
            <a:off x="3451225" y="5878513"/>
            <a:ext cx="363538" cy="271462"/>
          </a:xfrm>
          <a:prstGeom prst="rightArrow">
            <a:avLst>
              <a:gd name="adj1" fmla="val 50000"/>
              <a:gd name="adj2" fmla="val 66965"/>
            </a:avLst>
          </a:prstGeom>
          <a:solidFill>
            <a:srgbClr val="33CC33"/>
          </a:solidFill>
          <a:ln w="12700">
            <a:solidFill>
              <a:schemeClr val="tx1"/>
            </a:solidFill>
            <a:miter lim="800000"/>
            <a:headEnd/>
            <a:tailEnd/>
          </a:ln>
          <a:effectLst/>
        </p:spPr>
        <p:txBody>
          <a:bodyPr wrap="none" anchor="ctr"/>
          <a:lstStyle/>
          <a:p>
            <a:endParaRPr lang="tr-TR"/>
          </a:p>
        </p:txBody>
      </p:sp>
      <p:sp>
        <p:nvSpPr>
          <p:cNvPr id="32813" name="AutoShape 45"/>
          <p:cNvSpPr>
            <a:spLocks noChangeArrowheads="1"/>
          </p:cNvSpPr>
          <p:nvPr/>
        </p:nvSpPr>
        <p:spPr bwMode="auto">
          <a:xfrm>
            <a:off x="433388" y="3421063"/>
            <a:ext cx="220662" cy="477837"/>
          </a:xfrm>
          <a:prstGeom prst="upArrow">
            <a:avLst>
              <a:gd name="adj1" fmla="val 50000"/>
              <a:gd name="adj2" fmla="val 108263"/>
            </a:avLst>
          </a:prstGeom>
          <a:solidFill>
            <a:srgbClr val="33CC33"/>
          </a:solidFill>
          <a:ln w="12700">
            <a:solidFill>
              <a:schemeClr val="tx1"/>
            </a:solidFill>
            <a:miter lim="800000"/>
            <a:headEnd/>
            <a:tailEnd/>
          </a:ln>
          <a:effectLst/>
        </p:spPr>
        <p:txBody>
          <a:bodyPr wrap="none" anchor="ct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t>Effects of a Price Change</a:t>
            </a:r>
          </a:p>
        </p:txBody>
      </p:sp>
      <p:sp>
        <p:nvSpPr>
          <p:cNvPr id="6147" name="Rectangle 3"/>
          <p:cNvSpPr>
            <a:spLocks noGrp="1" noChangeArrowheads="1"/>
          </p:cNvSpPr>
          <p:nvPr>
            <p:ph type="body" idx="1"/>
          </p:nvPr>
        </p:nvSpPr>
        <p:spPr>
          <a:noFill/>
          <a:ln/>
        </p:spPr>
        <p:txBody>
          <a:bodyPr/>
          <a:lstStyle/>
          <a:p>
            <a:pPr lvl="1"/>
            <a:r>
              <a:rPr lang="en-US">
                <a:solidFill>
                  <a:schemeClr val="tx2"/>
                </a:solidFill>
              </a:rPr>
              <a:t>Income effect</a:t>
            </a:r>
            <a:r>
              <a:rPr lang="en-US"/>
              <a:t>: the consumer’s budget of $y can purchase more than before, as if the consumer’s  income rose, with consequent income effects on quantities demanded.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t>Since both the substitution and income effects increase demand when own-price falls, a normal good’s ordinary demand curve slopes down.</a:t>
            </a:r>
          </a:p>
          <a:p>
            <a:r>
              <a:rPr lang="en-US"/>
              <a:t>The Law of Downward-Sloping Demand therefore always applies to normal goods.</a:t>
            </a:r>
          </a:p>
        </p:txBody>
      </p:sp>
      <p:sp>
        <p:nvSpPr>
          <p:cNvPr id="33795" name="Rectangle 3"/>
          <p:cNvSpPr>
            <a:spLocks noGrp="1" noChangeArrowheads="1"/>
          </p:cNvSpPr>
          <p:nvPr>
            <p:ph type="title"/>
          </p:nvPr>
        </p:nvSpPr>
        <p:spPr>
          <a:xfrm>
            <a:off x="0" y="14288"/>
            <a:ext cx="9142413" cy="1219200"/>
          </a:xfrm>
          <a:noFill/>
          <a:ln/>
        </p:spPr>
        <p:txBody>
          <a:bodyPr/>
          <a:lstStyle/>
          <a:p>
            <a:r>
              <a:rPr lang="en-US"/>
              <a:t>Slutsky’s Effects for Normal Goods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228600"/>
            <a:ext cx="9142413" cy="1219200"/>
          </a:xfrm>
          <a:noFill/>
          <a:ln/>
        </p:spPr>
        <p:txBody>
          <a:bodyPr/>
          <a:lstStyle/>
          <a:p>
            <a:r>
              <a:rPr lang="en-US"/>
              <a:t>Slutsky’s Effects for Income-Inferior Goods</a:t>
            </a:r>
          </a:p>
        </p:txBody>
      </p:sp>
      <p:sp>
        <p:nvSpPr>
          <p:cNvPr id="34819" name="Rectangle 3"/>
          <p:cNvSpPr>
            <a:spLocks noGrp="1" noChangeArrowheads="1"/>
          </p:cNvSpPr>
          <p:nvPr>
            <p:ph type="body" idx="1"/>
          </p:nvPr>
        </p:nvSpPr>
        <p:spPr>
          <a:noFill/>
          <a:ln/>
        </p:spPr>
        <p:txBody>
          <a:bodyPr/>
          <a:lstStyle/>
          <a:p>
            <a:r>
              <a:rPr lang="en-US"/>
              <a:t>Some goods are income-inferior (i.e.  demand is reduced by higher income).</a:t>
            </a:r>
          </a:p>
          <a:p>
            <a:r>
              <a:rPr lang="en-US"/>
              <a:t>The substitution and income effects oppose each other when an income-inferior good’s own price changes.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14288"/>
            <a:ext cx="9142413" cy="1219200"/>
          </a:xfrm>
          <a:noFill/>
          <a:ln/>
        </p:spPr>
        <p:txBody>
          <a:bodyPr/>
          <a:lstStyle/>
          <a:p>
            <a:r>
              <a:rPr lang="en-US"/>
              <a:t>Slutsky’s Effects for Income-Inferior Goods</a:t>
            </a:r>
          </a:p>
        </p:txBody>
      </p:sp>
      <p:sp>
        <p:nvSpPr>
          <p:cNvPr id="35843"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35844"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35845"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35846"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35847"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5848"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35849" name="Line 9"/>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5850" name="Line 10"/>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5851" name="Oval 11"/>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5852" name="Oval 12"/>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5853" name="Rectangle 13"/>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5854" name="Rectangle 14"/>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5855" name="Oval 15"/>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14288"/>
            <a:ext cx="9142413" cy="1219200"/>
          </a:xfrm>
          <a:noFill/>
          <a:ln/>
        </p:spPr>
        <p:txBody>
          <a:bodyPr/>
          <a:lstStyle/>
          <a:p>
            <a:r>
              <a:rPr lang="en-US"/>
              <a:t>Slutsky’s Effects for Income-Inferior Goods</a:t>
            </a:r>
          </a:p>
        </p:txBody>
      </p:sp>
      <p:sp>
        <p:nvSpPr>
          <p:cNvPr id="36867"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36868"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36869"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36870"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36871"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6872"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36873"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36874" name="Line 10"/>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6875" name="Line 11"/>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6876" name="Oval 12"/>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6877" name="Oval 13"/>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6878" name="Rectangle 14"/>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6879" name="Rectangle 15"/>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6880" name="Oval 16"/>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14288"/>
            <a:ext cx="9142413" cy="1219200"/>
          </a:xfrm>
          <a:noFill/>
          <a:ln/>
        </p:spPr>
        <p:txBody>
          <a:bodyPr/>
          <a:lstStyle/>
          <a:p>
            <a:r>
              <a:rPr lang="en-US"/>
              <a:t>Slutsky’s Effects for Income-Inferior Goods</a:t>
            </a:r>
          </a:p>
        </p:txBody>
      </p:sp>
      <p:sp>
        <p:nvSpPr>
          <p:cNvPr id="37891"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37892"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37893"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37894"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37895"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7896"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37897"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37898"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37899" name="Line 11"/>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7900" name="Line 12"/>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7901" name="Oval 13"/>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7902" name="Oval 14"/>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7903" name="Rectangle 15"/>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7904" name="Rectangle 16"/>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7905" name="Oval 17"/>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14288"/>
            <a:ext cx="9142413" cy="1219200"/>
          </a:xfrm>
          <a:noFill/>
          <a:ln/>
        </p:spPr>
        <p:txBody>
          <a:bodyPr/>
          <a:lstStyle/>
          <a:p>
            <a:r>
              <a:rPr lang="en-US"/>
              <a:t>Slutsky’s Effects for Income-Inferior Goods</a:t>
            </a:r>
          </a:p>
        </p:txBody>
      </p:sp>
      <p:sp>
        <p:nvSpPr>
          <p:cNvPr id="38915"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38916"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38917"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38918"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38919"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8920"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38921"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38922"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38923" name="Line 11"/>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8924" name="Line 12"/>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8925" name="Line 13"/>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8926" name="Line 14"/>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8927" name="Oval 15"/>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8928" name="Oval 16"/>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38929" name="Oval 17"/>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8930" name="Oval 18"/>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8931" name="Rectangle 19"/>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8932" name="Rectangle 20"/>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8933" name="Rectangle 21"/>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8934" name="Rectangle 22"/>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8935" name="Arc 23"/>
          <p:cNvSpPr>
            <a:spLocks/>
          </p:cNvSpPr>
          <p:nvPr/>
        </p:nvSpPr>
        <p:spPr bwMode="auto">
          <a:xfrm rot="10800000">
            <a:off x="2241550" y="2076450"/>
            <a:ext cx="5197475" cy="2811463"/>
          </a:xfrm>
          <a:custGeom>
            <a:avLst/>
            <a:gdLst>
              <a:gd name="G0" fmla="+- 0 0 0"/>
              <a:gd name="G1" fmla="+- 21428 0 0"/>
              <a:gd name="G2" fmla="+- 21600 0 0"/>
              <a:gd name="T0" fmla="*/ 2723 w 21336"/>
              <a:gd name="T1" fmla="*/ 0 h 21428"/>
              <a:gd name="T2" fmla="*/ 21336 w 21336"/>
              <a:gd name="T3" fmla="*/ 18063 h 21428"/>
              <a:gd name="T4" fmla="*/ 0 w 21336"/>
              <a:gd name="T5" fmla="*/ 21428 h 21428"/>
            </a:gdLst>
            <a:ahLst/>
            <a:cxnLst>
              <a:cxn ang="0">
                <a:pos x="T0" y="T1"/>
              </a:cxn>
              <a:cxn ang="0">
                <a:pos x="T2" y="T3"/>
              </a:cxn>
              <a:cxn ang="0">
                <a:pos x="T4" y="T5"/>
              </a:cxn>
            </a:cxnLst>
            <a:rect l="0" t="0" r="r" b="b"/>
            <a:pathLst>
              <a:path w="21336" h="21428" fill="none" extrusionOk="0">
                <a:moveTo>
                  <a:pt x="2722" y="0"/>
                </a:moveTo>
                <a:cubicBezTo>
                  <a:pt x="12254" y="1211"/>
                  <a:pt x="19839" y="8572"/>
                  <a:pt x="21336" y="18062"/>
                </a:cubicBezTo>
              </a:path>
              <a:path w="21336" h="21428" stroke="0" extrusionOk="0">
                <a:moveTo>
                  <a:pt x="2722" y="0"/>
                </a:moveTo>
                <a:cubicBezTo>
                  <a:pt x="12254" y="1211"/>
                  <a:pt x="19839" y="8572"/>
                  <a:pt x="21336" y="18062"/>
                </a:cubicBezTo>
                <a:lnTo>
                  <a:pt x="0" y="21428"/>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8936" name="Oval 24"/>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38937" name="Oval 25"/>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14288"/>
            <a:ext cx="9142413" cy="1219200"/>
          </a:xfrm>
          <a:noFill/>
          <a:ln/>
        </p:spPr>
        <p:txBody>
          <a:bodyPr/>
          <a:lstStyle/>
          <a:p>
            <a:r>
              <a:rPr lang="en-US"/>
              <a:t>Slutsky’s Effects for Income-Inferior Goods</a:t>
            </a:r>
          </a:p>
        </p:txBody>
      </p:sp>
      <p:sp>
        <p:nvSpPr>
          <p:cNvPr id="39939"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39940"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39941"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39942"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39943"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9944"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39945"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39946"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39947" name="Line 11"/>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9948" name="Line 12"/>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9949" name="Line 13"/>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9950" name="Line 14"/>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39951" name="Oval 15"/>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9952" name="Oval 16"/>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39953" name="Oval 17"/>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9954" name="Oval 18"/>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39955" name="Rectangle 19"/>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9956" name="Rectangle 20"/>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39957" name="Rectangle 21"/>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9958" name="Rectangle 22"/>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39959" name="AutoShape 23"/>
          <p:cNvSpPr>
            <a:spLocks noChangeArrowheads="1"/>
          </p:cNvSpPr>
          <p:nvPr/>
        </p:nvSpPr>
        <p:spPr bwMode="auto">
          <a:xfrm>
            <a:off x="708025" y="3146425"/>
            <a:ext cx="203200" cy="777875"/>
          </a:xfrm>
          <a:prstGeom prst="downArrow">
            <a:avLst>
              <a:gd name="adj1" fmla="val 50000"/>
              <a:gd name="adj2" fmla="val 191424"/>
            </a:avLst>
          </a:prstGeom>
          <a:solidFill>
            <a:schemeClr val="accent1"/>
          </a:solidFill>
          <a:ln w="12700">
            <a:solidFill>
              <a:schemeClr val="tx1"/>
            </a:solidFill>
            <a:miter lim="800000"/>
            <a:headEnd/>
            <a:tailEnd/>
          </a:ln>
          <a:effectLst/>
        </p:spPr>
        <p:txBody>
          <a:bodyPr wrap="none" anchor="ctr"/>
          <a:lstStyle/>
          <a:p>
            <a:endParaRPr lang="tr-TR"/>
          </a:p>
        </p:txBody>
      </p:sp>
      <p:sp>
        <p:nvSpPr>
          <p:cNvPr id="39960" name="AutoShape 24"/>
          <p:cNvSpPr>
            <a:spLocks noChangeArrowheads="1"/>
          </p:cNvSpPr>
          <p:nvPr/>
        </p:nvSpPr>
        <p:spPr bwMode="auto">
          <a:xfrm>
            <a:off x="2239963" y="5892800"/>
            <a:ext cx="1185862" cy="220663"/>
          </a:xfrm>
          <a:prstGeom prst="rightArrow">
            <a:avLst>
              <a:gd name="adj1" fmla="val 50000"/>
              <a:gd name="adj2" fmla="val 268729"/>
            </a:avLst>
          </a:prstGeom>
          <a:solidFill>
            <a:schemeClr val="accent1"/>
          </a:solidFill>
          <a:ln w="12700">
            <a:solidFill>
              <a:schemeClr val="tx1"/>
            </a:solidFill>
            <a:miter lim="800000"/>
            <a:headEnd/>
            <a:tailEnd/>
          </a:ln>
          <a:effectLst/>
        </p:spPr>
        <p:txBody>
          <a:bodyPr wrap="none" anchor="ctr"/>
          <a:lstStyle/>
          <a:p>
            <a:endParaRPr lang="tr-TR"/>
          </a:p>
        </p:txBody>
      </p:sp>
      <p:sp>
        <p:nvSpPr>
          <p:cNvPr id="39961" name="Oval 25"/>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39962" name="Rectangle 26"/>
          <p:cNvSpPr>
            <a:spLocks noChangeArrowheads="1"/>
          </p:cNvSpPr>
          <p:nvPr/>
        </p:nvSpPr>
        <p:spPr bwMode="auto">
          <a:xfrm>
            <a:off x="2622550" y="1419225"/>
            <a:ext cx="6329363" cy="946150"/>
          </a:xfrm>
          <a:prstGeom prst="rect">
            <a:avLst/>
          </a:prstGeom>
          <a:noFill/>
          <a:ln w="9525">
            <a:noFill/>
            <a:miter lim="800000"/>
            <a:headEnd/>
            <a:tailEnd/>
          </a:ln>
          <a:effectLst/>
        </p:spPr>
        <p:txBody>
          <a:bodyPr wrap="none" lIns="92075" tIns="46038" rIns="92075" bIns="46038">
            <a:spAutoFit/>
          </a:bodyPr>
          <a:lstStyle/>
          <a:p>
            <a:r>
              <a:rPr lang="en-US"/>
              <a:t>The pure substitution effect is as for</a:t>
            </a:r>
            <a:br>
              <a:rPr lang="en-US"/>
            </a:br>
            <a:r>
              <a:rPr lang="en-US"/>
              <a:t>a normal good.   But, ….</a:t>
            </a:r>
          </a:p>
        </p:txBody>
      </p:sp>
      <p:sp>
        <p:nvSpPr>
          <p:cNvPr id="39963" name="Arc 27"/>
          <p:cNvSpPr>
            <a:spLocks/>
          </p:cNvSpPr>
          <p:nvPr/>
        </p:nvSpPr>
        <p:spPr bwMode="auto">
          <a:xfrm rot="10800000">
            <a:off x="2241550" y="2076450"/>
            <a:ext cx="5197475" cy="2811463"/>
          </a:xfrm>
          <a:custGeom>
            <a:avLst/>
            <a:gdLst>
              <a:gd name="G0" fmla="+- 0 0 0"/>
              <a:gd name="G1" fmla="+- 21428 0 0"/>
              <a:gd name="G2" fmla="+- 21600 0 0"/>
              <a:gd name="T0" fmla="*/ 2723 w 21336"/>
              <a:gd name="T1" fmla="*/ 0 h 21428"/>
              <a:gd name="T2" fmla="*/ 21336 w 21336"/>
              <a:gd name="T3" fmla="*/ 18063 h 21428"/>
              <a:gd name="T4" fmla="*/ 0 w 21336"/>
              <a:gd name="T5" fmla="*/ 21428 h 21428"/>
            </a:gdLst>
            <a:ahLst/>
            <a:cxnLst>
              <a:cxn ang="0">
                <a:pos x="T0" y="T1"/>
              </a:cxn>
              <a:cxn ang="0">
                <a:pos x="T2" y="T3"/>
              </a:cxn>
              <a:cxn ang="0">
                <a:pos x="T4" y="T5"/>
              </a:cxn>
            </a:cxnLst>
            <a:rect l="0" t="0" r="r" b="b"/>
            <a:pathLst>
              <a:path w="21336" h="21428" fill="none" extrusionOk="0">
                <a:moveTo>
                  <a:pt x="2722" y="0"/>
                </a:moveTo>
                <a:cubicBezTo>
                  <a:pt x="12254" y="1211"/>
                  <a:pt x="19839" y="8572"/>
                  <a:pt x="21336" y="18062"/>
                </a:cubicBezTo>
              </a:path>
              <a:path w="21336" h="21428" stroke="0" extrusionOk="0">
                <a:moveTo>
                  <a:pt x="2722" y="0"/>
                </a:moveTo>
                <a:cubicBezTo>
                  <a:pt x="12254" y="1211"/>
                  <a:pt x="19839" y="8572"/>
                  <a:pt x="21336" y="18062"/>
                </a:cubicBezTo>
                <a:lnTo>
                  <a:pt x="0" y="21428"/>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39964" name="Oval 28"/>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14288"/>
            <a:ext cx="9142413" cy="1219200"/>
          </a:xfrm>
          <a:noFill/>
          <a:ln/>
        </p:spPr>
        <p:txBody>
          <a:bodyPr/>
          <a:lstStyle/>
          <a:p>
            <a:r>
              <a:rPr lang="en-US"/>
              <a:t>Slutsky’s Effects for Income-Inferior Goods</a:t>
            </a:r>
          </a:p>
        </p:txBody>
      </p:sp>
      <p:sp>
        <p:nvSpPr>
          <p:cNvPr id="40963"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40964"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40965"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40966"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40967"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40968"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40969"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40970"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40971" name="Line 11"/>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0972" name="Line 12"/>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0973" name="Line 13"/>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0974" name="Line 14"/>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0975" name="Oval 15"/>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0976" name="Oval 16"/>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40977" name="Oval 17"/>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0978" name="Oval 18"/>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0979" name="Rectangle 19"/>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0980" name="Rectangle 20"/>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0981" name="Rectangle 21"/>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0982" name="Rectangle 22"/>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0983" name="AutoShape 23"/>
          <p:cNvSpPr>
            <a:spLocks noChangeArrowheads="1"/>
          </p:cNvSpPr>
          <p:nvPr/>
        </p:nvSpPr>
        <p:spPr bwMode="auto">
          <a:xfrm>
            <a:off x="736600" y="3175000"/>
            <a:ext cx="236538" cy="752475"/>
          </a:xfrm>
          <a:prstGeom prst="downArrow">
            <a:avLst>
              <a:gd name="adj1" fmla="val 50000"/>
              <a:gd name="adj2" fmla="val 159075"/>
            </a:avLst>
          </a:prstGeom>
          <a:solidFill>
            <a:schemeClr val="accent1"/>
          </a:solidFill>
          <a:ln w="12700">
            <a:solidFill>
              <a:schemeClr val="tx1"/>
            </a:solidFill>
            <a:miter lim="800000"/>
            <a:headEnd/>
            <a:tailEnd/>
          </a:ln>
          <a:effectLst/>
        </p:spPr>
        <p:txBody>
          <a:bodyPr wrap="none" anchor="ctr"/>
          <a:lstStyle/>
          <a:p>
            <a:endParaRPr lang="tr-TR"/>
          </a:p>
        </p:txBody>
      </p:sp>
      <p:sp>
        <p:nvSpPr>
          <p:cNvPr id="40984" name="AutoShape 24"/>
          <p:cNvSpPr>
            <a:spLocks noChangeArrowheads="1"/>
          </p:cNvSpPr>
          <p:nvPr/>
        </p:nvSpPr>
        <p:spPr bwMode="auto">
          <a:xfrm>
            <a:off x="2239963" y="5892800"/>
            <a:ext cx="1185862" cy="220663"/>
          </a:xfrm>
          <a:prstGeom prst="rightArrow">
            <a:avLst>
              <a:gd name="adj1" fmla="val 50000"/>
              <a:gd name="adj2" fmla="val 268729"/>
            </a:avLst>
          </a:prstGeom>
          <a:solidFill>
            <a:schemeClr val="accent1"/>
          </a:solidFill>
          <a:ln w="12700">
            <a:solidFill>
              <a:schemeClr val="tx1"/>
            </a:solidFill>
            <a:miter lim="800000"/>
            <a:headEnd/>
            <a:tailEnd/>
          </a:ln>
          <a:effectLst/>
        </p:spPr>
        <p:txBody>
          <a:bodyPr wrap="none" anchor="ctr"/>
          <a:lstStyle/>
          <a:p>
            <a:endParaRPr lang="tr-TR"/>
          </a:p>
        </p:txBody>
      </p:sp>
      <p:sp>
        <p:nvSpPr>
          <p:cNvPr id="40985" name="Line 25"/>
          <p:cNvSpPr>
            <a:spLocks noChangeShapeType="1"/>
          </p:cNvSpPr>
          <p:nvPr/>
        </p:nvSpPr>
        <p:spPr bwMode="auto">
          <a:xfrm>
            <a:off x="2992438" y="2967038"/>
            <a:ext cx="0" cy="2424112"/>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0986" name="Line 26"/>
          <p:cNvSpPr>
            <a:spLocks noChangeShapeType="1"/>
          </p:cNvSpPr>
          <p:nvPr/>
        </p:nvSpPr>
        <p:spPr bwMode="auto">
          <a:xfrm flipH="1">
            <a:off x="1570038" y="2952750"/>
            <a:ext cx="14287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0987" name="Oval 27"/>
          <p:cNvSpPr>
            <a:spLocks noChangeArrowheads="1"/>
          </p:cNvSpPr>
          <p:nvPr/>
        </p:nvSpPr>
        <p:spPr bwMode="auto">
          <a:xfrm>
            <a:off x="1520825" y="28765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0988" name="Oval 28"/>
          <p:cNvSpPr>
            <a:spLocks noChangeArrowheads="1"/>
          </p:cNvSpPr>
          <p:nvPr/>
        </p:nvSpPr>
        <p:spPr bwMode="auto">
          <a:xfrm>
            <a:off x="2944813"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0989" name="Rectangle 29"/>
          <p:cNvSpPr>
            <a:spLocks noChangeArrowheads="1"/>
          </p:cNvSpPr>
          <p:nvPr/>
        </p:nvSpPr>
        <p:spPr bwMode="auto">
          <a:xfrm>
            <a:off x="3124200" y="2417763"/>
            <a:ext cx="1778000"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’’’,x</a:t>
            </a:r>
            <a:r>
              <a:rPr lang="en-US" baseline="-25000"/>
              <a:t>2</a:t>
            </a:r>
            <a:r>
              <a:rPr lang="en-US"/>
              <a:t>’’’)</a:t>
            </a:r>
          </a:p>
        </p:txBody>
      </p:sp>
      <p:sp>
        <p:nvSpPr>
          <p:cNvPr id="40990" name="Arc 30"/>
          <p:cNvSpPr>
            <a:spLocks/>
          </p:cNvSpPr>
          <p:nvPr/>
        </p:nvSpPr>
        <p:spPr bwMode="auto">
          <a:xfrm rot="10620000">
            <a:off x="2203450" y="1195388"/>
            <a:ext cx="5073650" cy="2754312"/>
          </a:xfrm>
          <a:custGeom>
            <a:avLst/>
            <a:gdLst>
              <a:gd name="G0" fmla="+- 0 0 0"/>
              <a:gd name="G1" fmla="+- 20994 0 0"/>
              <a:gd name="G2" fmla="+- 21600 0 0"/>
              <a:gd name="T0" fmla="*/ 5082 w 20825"/>
              <a:gd name="T1" fmla="*/ 0 h 20994"/>
              <a:gd name="T2" fmla="*/ 20825 w 20825"/>
              <a:gd name="T3" fmla="*/ 15258 h 20994"/>
              <a:gd name="T4" fmla="*/ 0 w 20825"/>
              <a:gd name="T5" fmla="*/ 20994 h 20994"/>
            </a:gdLst>
            <a:ahLst/>
            <a:cxnLst>
              <a:cxn ang="0">
                <a:pos x="T0" y="T1"/>
              </a:cxn>
              <a:cxn ang="0">
                <a:pos x="T2" y="T3"/>
              </a:cxn>
              <a:cxn ang="0">
                <a:pos x="T4" y="T5"/>
              </a:cxn>
            </a:cxnLst>
            <a:rect l="0" t="0" r="r" b="b"/>
            <a:pathLst>
              <a:path w="20825" h="20994" fill="none" extrusionOk="0">
                <a:moveTo>
                  <a:pt x="5081" y="0"/>
                </a:moveTo>
                <a:cubicBezTo>
                  <a:pt x="12712" y="1847"/>
                  <a:pt x="18739" y="7689"/>
                  <a:pt x="20824" y="15258"/>
                </a:cubicBezTo>
              </a:path>
              <a:path w="20825" h="20994" stroke="0" extrusionOk="0">
                <a:moveTo>
                  <a:pt x="5081" y="0"/>
                </a:moveTo>
                <a:cubicBezTo>
                  <a:pt x="12712" y="1847"/>
                  <a:pt x="18739" y="7689"/>
                  <a:pt x="20824" y="15258"/>
                </a:cubicBezTo>
                <a:lnTo>
                  <a:pt x="0" y="20994"/>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40991" name="Oval 31"/>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40992" name="Oval 32"/>
          <p:cNvSpPr>
            <a:spLocks noChangeArrowheads="1"/>
          </p:cNvSpPr>
          <p:nvPr/>
        </p:nvSpPr>
        <p:spPr bwMode="auto">
          <a:xfrm>
            <a:off x="2889250" y="2836863"/>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40993" name="Rectangle 33"/>
          <p:cNvSpPr>
            <a:spLocks noChangeArrowheads="1"/>
          </p:cNvSpPr>
          <p:nvPr/>
        </p:nvSpPr>
        <p:spPr bwMode="auto">
          <a:xfrm>
            <a:off x="1908175" y="1157288"/>
            <a:ext cx="7188200" cy="1373187"/>
          </a:xfrm>
          <a:prstGeom prst="rect">
            <a:avLst/>
          </a:prstGeom>
          <a:noFill/>
          <a:ln w="9525">
            <a:noFill/>
            <a:miter lim="800000"/>
            <a:headEnd/>
            <a:tailEnd/>
          </a:ln>
          <a:effectLst/>
        </p:spPr>
        <p:txBody>
          <a:bodyPr lIns="92075" tIns="46038" rIns="92075" bIns="46038">
            <a:spAutoFit/>
          </a:bodyPr>
          <a:lstStyle/>
          <a:p>
            <a:r>
              <a:rPr lang="en-US"/>
              <a:t>The pure substitution effect is as for a normal good.   But, the income effect is</a:t>
            </a:r>
            <a:br>
              <a:rPr lang="en-US"/>
            </a:br>
            <a:r>
              <a:rPr lang="en-US"/>
              <a:t>        in the opposite direction.  </a:t>
            </a:r>
          </a:p>
        </p:txBody>
      </p:sp>
      <p:sp>
        <p:nvSpPr>
          <p:cNvPr id="40994" name="AutoShape 34"/>
          <p:cNvSpPr>
            <a:spLocks noChangeArrowheads="1"/>
          </p:cNvSpPr>
          <p:nvPr/>
        </p:nvSpPr>
        <p:spPr bwMode="auto">
          <a:xfrm>
            <a:off x="3005138" y="6107113"/>
            <a:ext cx="420687" cy="352425"/>
          </a:xfrm>
          <a:prstGeom prst="leftArrow">
            <a:avLst>
              <a:gd name="adj1" fmla="val 50000"/>
              <a:gd name="adj2" fmla="val 59679"/>
            </a:avLst>
          </a:prstGeom>
          <a:solidFill>
            <a:srgbClr val="33CC33"/>
          </a:solidFill>
          <a:ln w="12700">
            <a:solidFill>
              <a:schemeClr val="tx1"/>
            </a:solidFill>
            <a:miter lim="800000"/>
            <a:headEnd/>
            <a:tailEnd/>
          </a:ln>
          <a:effectLst/>
        </p:spPr>
        <p:txBody>
          <a:bodyPr wrap="none" anchor="ctr"/>
          <a:lstStyle/>
          <a:p>
            <a:endParaRPr lang="tr-TR"/>
          </a:p>
        </p:txBody>
      </p:sp>
      <p:sp>
        <p:nvSpPr>
          <p:cNvPr id="40995" name="AutoShape 35"/>
          <p:cNvSpPr>
            <a:spLocks noChangeArrowheads="1"/>
          </p:cNvSpPr>
          <p:nvPr/>
        </p:nvSpPr>
        <p:spPr bwMode="auto">
          <a:xfrm>
            <a:off x="406400" y="2973388"/>
            <a:ext cx="292100" cy="935037"/>
          </a:xfrm>
          <a:prstGeom prst="upArrow">
            <a:avLst>
              <a:gd name="adj1" fmla="val 50000"/>
              <a:gd name="adj2" fmla="val 160039"/>
            </a:avLst>
          </a:prstGeom>
          <a:solidFill>
            <a:srgbClr val="33CC33"/>
          </a:solidFill>
          <a:ln w="12700">
            <a:solidFill>
              <a:schemeClr val="tx1"/>
            </a:solidFill>
            <a:miter lim="800000"/>
            <a:headEnd/>
            <a:tailEnd/>
          </a:ln>
          <a:effectLst/>
        </p:spPr>
        <p:txBody>
          <a:bodyPr wrap="none" anchor="ctr"/>
          <a:lstStyle/>
          <a:p>
            <a:endParaRPr lang="tr-TR"/>
          </a:p>
        </p:txBody>
      </p:sp>
      <p:sp>
        <p:nvSpPr>
          <p:cNvPr id="40996" name="Arc 36"/>
          <p:cNvSpPr>
            <a:spLocks/>
          </p:cNvSpPr>
          <p:nvPr/>
        </p:nvSpPr>
        <p:spPr bwMode="auto">
          <a:xfrm rot="10800000">
            <a:off x="2241550" y="2076450"/>
            <a:ext cx="5197475" cy="2811463"/>
          </a:xfrm>
          <a:custGeom>
            <a:avLst/>
            <a:gdLst>
              <a:gd name="G0" fmla="+- 0 0 0"/>
              <a:gd name="G1" fmla="+- 21428 0 0"/>
              <a:gd name="G2" fmla="+- 21600 0 0"/>
              <a:gd name="T0" fmla="*/ 2723 w 21336"/>
              <a:gd name="T1" fmla="*/ 0 h 21428"/>
              <a:gd name="T2" fmla="*/ 21336 w 21336"/>
              <a:gd name="T3" fmla="*/ 18063 h 21428"/>
              <a:gd name="T4" fmla="*/ 0 w 21336"/>
              <a:gd name="T5" fmla="*/ 21428 h 21428"/>
            </a:gdLst>
            <a:ahLst/>
            <a:cxnLst>
              <a:cxn ang="0">
                <a:pos x="T0" y="T1"/>
              </a:cxn>
              <a:cxn ang="0">
                <a:pos x="T2" y="T3"/>
              </a:cxn>
              <a:cxn ang="0">
                <a:pos x="T4" y="T5"/>
              </a:cxn>
            </a:cxnLst>
            <a:rect l="0" t="0" r="r" b="b"/>
            <a:pathLst>
              <a:path w="21336" h="21428" fill="none" extrusionOk="0">
                <a:moveTo>
                  <a:pt x="2722" y="0"/>
                </a:moveTo>
                <a:cubicBezTo>
                  <a:pt x="12254" y="1211"/>
                  <a:pt x="19839" y="8572"/>
                  <a:pt x="21336" y="18062"/>
                </a:cubicBezTo>
              </a:path>
              <a:path w="21336" h="21428" stroke="0" extrusionOk="0">
                <a:moveTo>
                  <a:pt x="2722" y="0"/>
                </a:moveTo>
                <a:cubicBezTo>
                  <a:pt x="12254" y="1211"/>
                  <a:pt x="19839" y="8572"/>
                  <a:pt x="21336" y="18062"/>
                </a:cubicBezTo>
                <a:lnTo>
                  <a:pt x="0" y="21428"/>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40997" name="Oval 3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14288"/>
            <a:ext cx="9142413" cy="1219200"/>
          </a:xfrm>
          <a:noFill/>
          <a:ln/>
        </p:spPr>
        <p:txBody>
          <a:bodyPr/>
          <a:lstStyle/>
          <a:p>
            <a:r>
              <a:rPr lang="en-US"/>
              <a:t>Slutsky’s Effects for Income-Inferior Goods</a:t>
            </a:r>
          </a:p>
        </p:txBody>
      </p:sp>
      <p:sp>
        <p:nvSpPr>
          <p:cNvPr id="41987"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41988"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41989"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41990"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41991"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41992"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41993"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41994"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41995" name="Line 11"/>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1996" name="Line 12"/>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1997" name="Line 13"/>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1998" name="Line 14"/>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1999" name="Oval 15"/>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2000" name="Oval 16"/>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42001" name="Oval 17"/>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2002" name="Oval 18"/>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2003" name="Rectangle 19"/>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2004" name="Rectangle 20"/>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2005" name="Rectangle 21"/>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2006" name="Rectangle 22"/>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2007" name="AutoShape 23"/>
          <p:cNvSpPr>
            <a:spLocks noChangeArrowheads="1"/>
          </p:cNvSpPr>
          <p:nvPr/>
        </p:nvSpPr>
        <p:spPr bwMode="auto">
          <a:xfrm>
            <a:off x="736600" y="3175000"/>
            <a:ext cx="236538" cy="752475"/>
          </a:xfrm>
          <a:prstGeom prst="downArrow">
            <a:avLst>
              <a:gd name="adj1" fmla="val 50000"/>
              <a:gd name="adj2" fmla="val 159075"/>
            </a:avLst>
          </a:prstGeom>
          <a:solidFill>
            <a:schemeClr val="accent1"/>
          </a:solidFill>
          <a:ln w="12700">
            <a:solidFill>
              <a:schemeClr val="tx1"/>
            </a:solidFill>
            <a:miter lim="800000"/>
            <a:headEnd/>
            <a:tailEnd/>
          </a:ln>
          <a:effectLst/>
        </p:spPr>
        <p:txBody>
          <a:bodyPr wrap="none" anchor="ctr"/>
          <a:lstStyle/>
          <a:p>
            <a:endParaRPr lang="tr-TR"/>
          </a:p>
        </p:txBody>
      </p:sp>
      <p:sp>
        <p:nvSpPr>
          <p:cNvPr id="42008" name="AutoShape 24"/>
          <p:cNvSpPr>
            <a:spLocks noChangeArrowheads="1"/>
          </p:cNvSpPr>
          <p:nvPr/>
        </p:nvSpPr>
        <p:spPr bwMode="auto">
          <a:xfrm>
            <a:off x="2239963" y="5892800"/>
            <a:ext cx="1185862" cy="220663"/>
          </a:xfrm>
          <a:prstGeom prst="rightArrow">
            <a:avLst>
              <a:gd name="adj1" fmla="val 50000"/>
              <a:gd name="adj2" fmla="val 268729"/>
            </a:avLst>
          </a:prstGeom>
          <a:solidFill>
            <a:schemeClr val="accent1"/>
          </a:solidFill>
          <a:ln w="12700">
            <a:solidFill>
              <a:schemeClr val="tx1"/>
            </a:solidFill>
            <a:miter lim="800000"/>
            <a:headEnd/>
            <a:tailEnd/>
          </a:ln>
          <a:effectLst/>
        </p:spPr>
        <p:txBody>
          <a:bodyPr wrap="none" anchor="ctr"/>
          <a:lstStyle/>
          <a:p>
            <a:endParaRPr lang="tr-TR"/>
          </a:p>
        </p:txBody>
      </p:sp>
      <p:sp>
        <p:nvSpPr>
          <p:cNvPr id="42009" name="Line 25"/>
          <p:cNvSpPr>
            <a:spLocks noChangeShapeType="1"/>
          </p:cNvSpPr>
          <p:nvPr/>
        </p:nvSpPr>
        <p:spPr bwMode="auto">
          <a:xfrm>
            <a:off x="2992438" y="2967038"/>
            <a:ext cx="0" cy="2424112"/>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2010" name="Line 26"/>
          <p:cNvSpPr>
            <a:spLocks noChangeShapeType="1"/>
          </p:cNvSpPr>
          <p:nvPr/>
        </p:nvSpPr>
        <p:spPr bwMode="auto">
          <a:xfrm flipH="1">
            <a:off x="1570038" y="2952750"/>
            <a:ext cx="14287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2011" name="Oval 27"/>
          <p:cNvSpPr>
            <a:spLocks noChangeArrowheads="1"/>
          </p:cNvSpPr>
          <p:nvPr/>
        </p:nvSpPr>
        <p:spPr bwMode="auto">
          <a:xfrm>
            <a:off x="1520825" y="28765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2012" name="Oval 28"/>
          <p:cNvSpPr>
            <a:spLocks noChangeArrowheads="1"/>
          </p:cNvSpPr>
          <p:nvPr/>
        </p:nvSpPr>
        <p:spPr bwMode="auto">
          <a:xfrm>
            <a:off x="2944813"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2013" name="Rectangle 29"/>
          <p:cNvSpPr>
            <a:spLocks noChangeArrowheads="1"/>
          </p:cNvSpPr>
          <p:nvPr/>
        </p:nvSpPr>
        <p:spPr bwMode="auto">
          <a:xfrm>
            <a:off x="3124200" y="2417763"/>
            <a:ext cx="1778000"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’’’,x</a:t>
            </a:r>
            <a:r>
              <a:rPr lang="en-US" baseline="-25000"/>
              <a:t>2</a:t>
            </a:r>
            <a:r>
              <a:rPr lang="en-US"/>
              <a:t>’’’)</a:t>
            </a:r>
          </a:p>
        </p:txBody>
      </p:sp>
      <p:sp>
        <p:nvSpPr>
          <p:cNvPr id="42014" name="Arc 30"/>
          <p:cNvSpPr>
            <a:spLocks/>
          </p:cNvSpPr>
          <p:nvPr/>
        </p:nvSpPr>
        <p:spPr bwMode="auto">
          <a:xfrm rot="10620000">
            <a:off x="2203450" y="1195388"/>
            <a:ext cx="5073650" cy="2754312"/>
          </a:xfrm>
          <a:custGeom>
            <a:avLst/>
            <a:gdLst>
              <a:gd name="G0" fmla="+- 0 0 0"/>
              <a:gd name="G1" fmla="+- 20994 0 0"/>
              <a:gd name="G2" fmla="+- 21600 0 0"/>
              <a:gd name="T0" fmla="*/ 5082 w 20825"/>
              <a:gd name="T1" fmla="*/ 0 h 20994"/>
              <a:gd name="T2" fmla="*/ 20825 w 20825"/>
              <a:gd name="T3" fmla="*/ 15258 h 20994"/>
              <a:gd name="T4" fmla="*/ 0 w 20825"/>
              <a:gd name="T5" fmla="*/ 20994 h 20994"/>
            </a:gdLst>
            <a:ahLst/>
            <a:cxnLst>
              <a:cxn ang="0">
                <a:pos x="T0" y="T1"/>
              </a:cxn>
              <a:cxn ang="0">
                <a:pos x="T2" y="T3"/>
              </a:cxn>
              <a:cxn ang="0">
                <a:pos x="T4" y="T5"/>
              </a:cxn>
            </a:cxnLst>
            <a:rect l="0" t="0" r="r" b="b"/>
            <a:pathLst>
              <a:path w="20825" h="20994" fill="none" extrusionOk="0">
                <a:moveTo>
                  <a:pt x="5081" y="0"/>
                </a:moveTo>
                <a:cubicBezTo>
                  <a:pt x="12712" y="1847"/>
                  <a:pt x="18739" y="7689"/>
                  <a:pt x="20824" y="15258"/>
                </a:cubicBezTo>
              </a:path>
              <a:path w="20825" h="20994" stroke="0" extrusionOk="0">
                <a:moveTo>
                  <a:pt x="5081" y="0"/>
                </a:moveTo>
                <a:cubicBezTo>
                  <a:pt x="12712" y="1847"/>
                  <a:pt x="18739" y="7689"/>
                  <a:pt x="20824" y="15258"/>
                </a:cubicBezTo>
                <a:lnTo>
                  <a:pt x="0" y="20994"/>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42015" name="Oval 31"/>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42016" name="Oval 32"/>
          <p:cNvSpPr>
            <a:spLocks noChangeArrowheads="1"/>
          </p:cNvSpPr>
          <p:nvPr/>
        </p:nvSpPr>
        <p:spPr bwMode="auto">
          <a:xfrm>
            <a:off x="2889250" y="2836863"/>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42017" name="Rectangle 33"/>
          <p:cNvSpPr>
            <a:spLocks noChangeArrowheads="1"/>
          </p:cNvSpPr>
          <p:nvPr/>
        </p:nvSpPr>
        <p:spPr bwMode="auto">
          <a:xfrm>
            <a:off x="1908175" y="1157288"/>
            <a:ext cx="7188200" cy="3508375"/>
          </a:xfrm>
          <a:prstGeom prst="rect">
            <a:avLst/>
          </a:prstGeom>
          <a:noFill/>
          <a:ln w="9525">
            <a:noFill/>
            <a:miter lim="800000"/>
            <a:headEnd/>
            <a:tailEnd/>
          </a:ln>
          <a:effectLst/>
        </p:spPr>
        <p:txBody>
          <a:bodyPr lIns="92075" tIns="46038" rIns="92075" bIns="46038">
            <a:spAutoFit/>
          </a:bodyPr>
          <a:lstStyle/>
          <a:p>
            <a:r>
              <a:rPr lang="en-US"/>
              <a:t>The pure substitution effect is as for a normal good.   But, the income effect is</a:t>
            </a:r>
            <a:br>
              <a:rPr lang="en-US"/>
            </a:br>
            <a:r>
              <a:rPr lang="en-US"/>
              <a:t>        in the opposite direction.  Good 1 is</a:t>
            </a:r>
            <a:br>
              <a:rPr lang="en-US"/>
            </a:br>
            <a:r>
              <a:rPr lang="en-US"/>
              <a:t>                                  income-inferior</a:t>
            </a:r>
            <a:br>
              <a:rPr lang="en-US"/>
            </a:br>
            <a:r>
              <a:rPr lang="en-US"/>
              <a:t>                                  because an</a:t>
            </a:r>
          </a:p>
          <a:p>
            <a:r>
              <a:rPr lang="en-US"/>
              <a:t>                                  increase to income</a:t>
            </a:r>
            <a:br>
              <a:rPr lang="en-US"/>
            </a:br>
            <a:r>
              <a:rPr lang="en-US"/>
              <a:t>                                  causes demand to</a:t>
            </a:r>
            <a:br>
              <a:rPr lang="en-US"/>
            </a:br>
            <a:r>
              <a:rPr lang="en-US"/>
              <a:t>                                                      fall. </a:t>
            </a:r>
          </a:p>
        </p:txBody>
      </p:sp>
      <p:sp>
        <p:nvSpPr>
          <p:cNvPr id="42018" name="AutoShape 34"/>
          <p:cNvSpPr>
            <a:spLocks noChangeArrowheads="1"/>
          </p:cNvSpPr>
          <p:nvPr/>
        </p:nvSpPr>
        <p:spPr bwMode="auto">
          <a:xfrm>
            <a:off x="3005138" y="6107113"/>
            <a:ext cx="420687" cy="352425"/>
          </a:xfrm>
          <a:prstGeom prst="leftArrow">
            <a:avLst>
              <a:gd name="adj1" fmla="val 50000"/>
              <a:gd name="adj2" fmla="val 59679"/>
            </a:avLst>
          </a:prstGeom>
          <a:solidFill>
            <a:srgbClr val="33CC33"/>
          </a:solidFill>
          <a:ln w="12700">
            <a:solidFill>
              <a:schemeClr val="tx1"/>
            </a:solidFill>
            <a:miter lim="800000"/>
            <a:headEnd/>
            <a:tailEnd/>
          </a:ln>
          <a:effectLst/>
        </p:spPr>
        <p:txBody>
          <a:bodyPr wrap="none" anchor="ctr"/>
          <a:lstStyle/>
          <a:p>
            <a:endParaRPr lang="tr-TR"/>
          </a:p>
        </p:txBody>
      </p:sp>
      <p:sp>
        <p:nvSpPr>
          <p:cNvPr id="42019" name="AutoShape 35"/>
          <p:cNvSpPr>
            <a:spLocks noChangeArrowheads="1"/>
          </p:cNvSpPr>
          <p:nvPr/>
        </p:nvSpPr>
        <p:spPr bwMode="auto">
          <a:xfrm>
            <a:off x="406400" y="2973388"/>
            <a:ext cx="292100" cy="935037"/>
          </a:xfrm>
          <a:prstGeom prst="upArrow">
            <a:avLst>
              <a:gd name="adj1" fmla="val 50000"/>
              <a:gd name="adj2" fmla="val 160039"/>
            </a:avLst>
          </a:prstGeom>
          <a:solidFill>
            <a:srgbClr val="33CC33"/>
          </a:solidFill>
          <a:ln w="12700">
            <a:solidFill>
              <a:schemeClr val="tx1"/>
            </a:solidFill>
            <a:miter lim="800000"/>
            <a:headEnd/>
            <a:tailEnd/>
          </a:ln>
          <a:effectLst/>
        </p:spPr>
        <p:txBody>
          <a:bodyPr wrap="none" anchor="ctr"/>
          <a:lstStyle/>
          <a:p>
            <a:endParaRPr lang="tr-TR"/>
          </a:p>
        </p:txBody>
      </p:sp>
      <p:sp>
        <p:nvSpPr>
          <p:cNvPr id="42020" name="Arc 36"/>
          <p:cNvSpPr>
            <a:spLocks/>
          </p:cNvSpPr>
          <p:nvPr/>
        </p:nvSpPr>
        <p:spPr bwMode="auto">
          <a:xfrm rot="10800000">
            <a:off x="2241550" y="2076450"/>
            <a:ext cx="5197475" cy="2811463"/>
          </a:xfrm>
          <a:custGeom>
            <a:avLst/>
            <a:gdLst>
              <a:gd name="G0" fmla="+- 0 0 0"/>
              <a:gd name="G1" fmla="+- 21428 0 0"/>
              <a:gd name="G2" fmla="+- 21600 0 0"/>
              <a:gd name="T0" fmla="*/ 2723 w 21336"/>
              <a:gd name="T1" fmla="*/ 0 h 21428"/>
              <a:gd name="T2" fmla="*/ 21336 w 21336"/>
              <a:gd name="T3" fmla="*/ 18063 h 21428"/>
              <a:gd name="T4" fmla="*/ 0 w 21336"/>
              <a:gd name="T5" fmla="*/ 21428 h 21428"/>
            </a:gdLst>
            <a:ahLst/>
            <a:cxnLst>
              <a:cxn ang="0">
                <a:pos x="T0" y="T1"/>
              </a:cxn>
              <a:cxn ang="0">
                <a:pos x="T2" y="T3"/>
              </a:cxn>
              <a:cxn ang="0">
                <a:pos x="T4" y="T5"/>
              </a:cxn>
            </a:cxnLst>
            <a:rect l="0" t="0" r="r" b="b"/>
            <a:pathLst>
              <a:path w="21336" h="21428" fill="none" extrusionOk="0">
                <a:moveTo>
                  <a:pt x="2722" y="0"/>
                </a:moveTo>
                <a:cubicBezTo>
                  <a:pt x="12254" y="1211"/>
                  <a:pt x="19839" y="8572"/>
                  <a:pt x="21336" y="18062"/>
                </a:cubicBezTo>
              </a:path>
              <a:path w="21336" h="21428" stroke="0" extrusionOk="0">
                <a:moveTo>
                  <a:pt x="2722" y="0"/>
                </a:moveTo>
                <a:cubicBezTo>
                  <a:pt x="12254" y="1211"/>
                  <a:pt x="19839" y="8572"/>
                  <a:pt x="21336" y="18062"/>
                </a:cubicBezTo>
                <a:lnTo>
                  <a:pt x="0" y="21428"/>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42021" name="Oval 37"/>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42022" name="Oval 38"/>
          <p:cNvSpPr>
            <a:spLocks noChangeArrowheads="1"/>
          </p:cNvSpPr>
          <p:nvPr/>
        </p:nvSpPr>
        <p:spPr bwMode="auto">
          <a:xfrm>
            <a:off x="2930525" y="6026150"/>
            <a:ext cx="615950" cy="530225"/>
          </a:xfrm>
          <a:prstGeom prst="ellipse">
            <a:avLst/>
          </a:prstGeom>
          <a:noFill/>
          <a:ln w="50800">
            <a:solidFill>
              <a:schemeClr val="tx1"/>
            </a:solidFill>
            <a:round/>
            <a:headEnd/>
            <a:tailEnd/>
          </a:ln>
          <a:effectLst/>
        </p:spPr>
        <p:txBody>
          <a:bodyPr wrap="none" anchor="ctr"/>
          <a:lstStyle/>
          <a:p>
            <a:endParaRPr lang="tr-TR"/>
          </a:p>
        </p:txBody>
      </p:sp>
      <p:sp>
        <p:nvSpPr>
          <p:cNvPr id="42023" name="Arc 39"/>
          <p:cNvSpPr>
            <a:spLocks/>
          </p:cNvSpPr>
          <p:nvPr/>
        </p:nvSpPr>
        <p:spPr bwMode="auto">
          <a:xfrm>
            <a:off x="3603625" y="4667250"/>
            <a:ext cx="3849688" cy="1625600"/>
          </a:xfrm>
          <a:custGeom>
            <a:avLst/>
            <a:gdLst>
              <a:gd name="G0" fmla="+- 0 0 0"/>
              <a:gd name="G1" fmla="+- 0 0 0"/>
              <a:gd name="G2" fmla="+- 21600 0 0"/>
              <a:gd name="T0" fmla="*/ 21600 w 21600"/>
              <a:gd name="T1" fmla="*/ 0 h 21600"/>
              <a:gd name="T2" fmla="*/ 134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877"/>
                  <a:pt x="12010" y="21525"/>
                  <a:pt x="133" y="21599"/>
                </a:cubicBezTo>
              </a:path>
              <a:path w="21600" h="21600" stroke="0" extrusionOk="0">
                <a:moveTo>
                  <a:pt x="21600" y="0"/>
                </a:moveTo>
                <a:cubicBezTo>
                  <a:pt x="21600" y="11877"/>
                  <a:pt x="12010" y="21525"/>
                  <a:pt x="133" y="21599"/>
                </a:cubicBezTo>
                <a:lnTo>
                  <a:pt x="0" y="0"/>
                </a:lnTo>
                <a:close/>
              </a:path>
            </a:pathLst>
          </a:custGeom>
          <a:noFill/>
          <a:ln w="25400" cap="rnd">
            <a:solidFill>
              <a:schemeClr val="tx1"/>
            </a:solidFill>
            <a:round/>
            <a:headEnd type="none" w="sm" len="sm"/>
            <a:tailEnd type="stealth" w="med" len="lg"/>
          </a:ln>
          <a:effectLst/>
        </p:spPr>
        <p:txBody>
          <a:bodyPr wrap="none" anchor="ctr"/>
          <a:lstStyle/>
          <a:p>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14288"/>
            <a:ext cx="9142413" cy="1219200"/>
          </a:xfrm>
          <a:noFill/>
          <a:ln/>
        </p:spPr>
        <p:txBody>
          <a:bodyPr/>
          <a:lstStyle/>
          <a:p>
            <a:r>
              <a:rPr lang="en-US"/>
              <a:t>Slutsky’s Effects for Income-Inferior Goods</a:t>
            </a:r>
          </a:p>
        </p:txBody>
      </p:sp>
      <p:sp>
        <p:nvSpPr>
          <p:cNvPr id="43011"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43012"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43013"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43014"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43015" name="Arc 7"/>
          <p:cNvSpPr>
            <a:spLocks/>
          </p:cNvSpPr>
          <p:nvPr/>
        </p:nvSpPr>
        <p:spPr bwMode="auto">
          <a:xfrm rot="10800000">
            <a:off x="1924050" y="1982788"/>
            <a:ext cx="4724400" cy="3143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43016" name="Line 8"/>
          <p:cNvSpPr>
            <a:spLocks noChangeShapeType="1"/>
          </p:cNvSpPr>
          <p:nvPr/>
        </p:nvSpPr>
        <p:spPr bwMode="auto">
          <a:xfrm>
            <a:off x="1581150" y="2019300"/>
            <a:ext cx="1962150" cy="337185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43017" name="Line 9"/>
          <p:cNvSpPr>
            <a:spLocks noChangeShapeType="1"/>
          </p:cNvSpPr>
          <p:nvPr/>
        </p:nvSpPr>
        <p:spPr bwMode="auto">
          <a:xfrm>
            <a:off x="1574800" y="2019300"/>
            <a:ext cx="5092700" cy="33782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43018" name="Line 10"/>
          <p:cNvSpPr>
            <a:spLocks noChangeShapeType="1"/>
          </p:cNvSpPr>
          <p:nvPr/>
        </p:nvSpPr>
        <p:spPr bwMode="auto">
          <a:xfrm>
            <a:off x="1574800" y="2705100"/>
            <a:ext cx="4076700" cy="2703513"/>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43019" name="Line 11"/>
          <p:cNvSpPr>
            <a:spLocks noChangeShapeType="1"/>
          </p:cNvSpPr>
          <p:nvPr/>
        </p:nvSpPr>
        <p:spPr bwMode="auto">
          <a:xfrm>
            <a:off x="2235200" y="3136900"/>
            <a:ext cx="0" cy="22606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3020" name="Line 12"/>
          <p:cNvSpPr>
            <a:spLocks noChangeShapeType="1"/>
          </p:cNvSpPr>
          <p:nvPr/>
        </p:nvSpPr>
        <p:spPr bwMode="auto">
          <a:xfrm flipH="1">
            <a:off x="1574800" y="3136900"/>
            <a:ext cx="6604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3021" name="Line 13"/>
          <p:cNvSpPr>
            <a:spLocks noChangeShapeType="1"/>
          </p:cNvSpPr>
          <p:nvPr/>
        </p:nvSpPr>
        <p:spPr bwMode="auto">
          <a:xfrm flipH="1">
            <a:off x="1574800" y="3919538"/>
            <a:ext cx="19050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3022" name="Line 14"/>
          <p:cNvSpPr>
            <a:spLocks noChangeShapeType="1"/>
          </p:cNvSpPr>
          <p:nvPr/>
        </p:nvSpPr>
        <p:spPr bwMode="auto">
          <a:xfrm>
            <a:off x="3429000" y="3962400"/>
            <a:ext cx="0" cy="143510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3023" name="Oval 15"/>
          <p:cNvSpPr>
            <a:spLocks noChangeArrowheads="1"/>
          </p:cNvSpPr>
          <p:nvPr/>
        </p:nvSpPr>
        <p:spPr bwMode="auto">
          <a:xfrm>
            <a:off x="1511300" y="30734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3024" name="Oval 16"/>
          <p:cNvSpPr>
            <a:spLocks noChangeArrowheads="1"/>
          </p:cNvSpPr>
          <p:nvPr/>
        </p:nvSpPr>
        <p:spPr bwMode="auto">
          <a:xfrm>
            <a:off x="1524000" y="3868738"/>
            <a:ext cx="114300" cy="114300"/>
          </a:xfrm>
          <a:prstGeom prst="ellipse">
            <a:avLst/>
          </a:prstGeom>
          <a:solidFill>
            <a:schemeClr val="tx1"/>
          </a:solidFill>
          <a:ln w="9525">
            <a:noFill/>
            <a:round/>
            <a:headEnd/>
            <a:tailEnd/>
          </a:ln>
          <a:effectLst/>
        </p:spPr>
        <p:txBody>
          <a:bodyPr wrap="none" anchor="ctr"/>
          <a:lstStyle/>
          <a:p>
            <a:endParaRPr lang="tr-TR"/>
          </a:p>
        </p:txBody>
      </p:sp>
      <p:sp>
        <p:nvSpPr>
          <p:cNvPr id="43025" name="Oval 17"/>
          <p:cNvSpPr>
            <a:spLocks noChangeArrowheads="1"/>
          </p:cNvSpPr>
          <p:nvPr/>
        </p:nvSpPr>
        <p:spPr bwMode="auto">
          <a:xfrm>
            <a:off x="21717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3026" name="Oval 18"/>
          <p:cNvSpPr>
            <a:spLocks noChangeArrowheads="1"/>
          </p:cNvSpPr>
          <p:nvPr/>
        </p:nvSpPr>
        <p:spPr bwMode="auto">
          <a:xfrm>
            <a:off x="3378200"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3027" name="Rectangle 19"/>
          <p:cNvSpPr>
            <a:spLocks noChangeArrowheads="1"/>
          </p:cNvSpPr>
          <p:nvPr/>
        </p:nvSpPr>
        <p:spPr bwMode="auto">
          <a:xfrm>
            <a:off x="987425" y="286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3028" name="Rectangle 20"/>
          <p:cNvSpPr>
            <a:spLocks noChangeArrowheads="1"/>
          </p:cNvSpPr>
          <p:nvPr/>
        </p:nvSpPr>
        <p:spPr bwMode="auto">
          <a:xfrm>
            <a:off x="915988" y="36115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3029" name="Rectangle 21"/>
          <p:cNvSpPr>
            <a:spLocks noChangeArrowheads="1"/>
          </p:cNvSpPr>
          <p:nvPr/>
        </p:nvSpPr>
        <p:spPr bwMode="auto">
          <a:xfrm>
            <a:off x="1982788"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3030" name="Rectangle 22"/>
          <p:cNvSpPr>
            <a:spLocks noChangeArrowheads="1"/>
          </p:cNvSpPr>
          <p:nvPr/>
        </p:nvSpPr>
        <p:spPr bwMode="auto">
          <a:xfrm>
            <a:off x="3151188"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3031" name="AutoShape 23"/>
          <p:cNvSpPr>
            <a:spLocks noChangeArrowheads="1"/>
          </p:cNvSpPr>
          <p:nvPr/>
        </p:nvSpPr>
        <p:spPr bwMode="auto">
          <a:xfrm>
            <a:off x="736600" y="3175000"/>
            <a:ext cx="236538" cy="752475"/>
          </a:xfrm>
          <a:prstGeom prst="downArrow">
            <a:avLst>
              <a:gd name="adj1" fmla="val 50000"/>
              <a:gd name="adj2" fmla="val 159075"/>
            </a:avLst>
          </a:prstGeom>
          <a:solidFill>
            <a:schemeClr val="accent1"/>
          </a:solidFill>
          <a:ln w="12700">
            <a:solidFill>
              <a:schemeClr val="tx1"/>
            </a:solidFill>
            <a:miter lim="800000"/>
            <a:headEnd/>
            <a:tailEnd/>
          </a:ln>
          <a:effectLst/>
        </p:spPr>
        <p:txBody>
          <a:bodyPr wrap="none" anchor="ctr"/>
          <a:lstStyle/>
          <a:p>
            <a:endParaRPr lang="tr-TR"/>
          </a:p>
        </p:txBody>
      </p:sp>
      <p:sp>
        <p:nvSpPr>
          <p:cNvPr id="43032" name="AutoShape 24"/>
          <p:cNvSpPr>
            <a:spLocks noChangeArrowheads="1"/>
          </p:cNvSpPr>
          <p:nvPr/>
        </p:nvSpPr>
        <p:spPr bwMode="auto">
          <a:xfrm>
            <a:off x="2239963" y="5892800"/>
            <a:ext cx="1185862" cy="220663"/>
          </a:xfrm>
          <a:prstGeom prst="rightArrow">
            <a:avLst>
              <a:gd name="adj1" fmla="val 50000"/>
              <a:gd name="adj2" fmla="val 268729"/>
            </a:avLst>
          </a:prstGeom>
          <a:solidFill>
            <a:schemeClr val="accent1"/>
          </a:solidFill>
          <a:ln w="12700">
            <a:solidFill>
              <a:schemeClr val="tx1"/>
            </a:solidFill>
            <a:miter lim="800000"/>
            <a:headEnd/>
            <a:tailEnd/>
          </a:ln>
          <a:effectLst/>
        </p:spPr>
        <p:txBody>
          <a:bodyPr wrap="none" anchor="ctr"/>
          <a:lstStyle/>
          <a:p>
            <a:endParaRPr lang="tr-TR"/>
          </a:p>
        </p:txBody>
      </p:sp>
      <p:sp>
        <p:nvSpPr>
          <p:cNvPr id="43033" name="Line 25"/>
          <p:cNvSpPr>
            <a:spLocks noChangeShapeType="1"/>
          </p:cNvSpPr>
          <p:nvPr/>
        </p:nvSpPr>
        <p:spPr bwMode="auto">
          <a:xfrm>
            <a:off x="2992438" y="2967038"/>
            <a:ext cx="0" cy="2424112"/>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3034" name="Line 26"/>
          <p:cNvSpPr>
            <a:spLocks noChangeShapeType="1"/>
          </p:cNvSpPr>
          <p:nvPr/>
        </p:nvSpPr>
        <p:spPr bwMode="auto">
          <a:xfrm flipH="1">
            <a:off x="1570038" y="2952750"/>
            <a:ext cx="14287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3035" name="Oval 27"/>
          <p:cNvSpPr>
            <a:spLocks noChangeArrowheads="1"/>
          </p:cNvSpPr>
          <p:nvPr/>
        </p:nvSpPr>
        <p:spPr bwMode="auto">
          <a:xfrm>
            <a:off x="1520825" y="28765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3036" name="Oval 28"/>
          <p:cNvSpPr>
            <a:spLocks noChangeArrowheads="1"/>
          </p:cNvSpPr>
          <p:nvPr/>
        </p:nvSpPr>
        <p:spPr bwMode="auto">
          <a:xfrm>
            <a:off x="2944813"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3037" name="Rectangle 29"/>
          <p:cNvSpPr>
            <a:spLocks noChangeArrowheads="1"/>
          </p:cNvSpPr>
          <p:nvPr/>
        </p:nvSpPr>
        <p:spPr bwMode="auto">
          <a:xfrm>
            <a:off x="3124200" y="2417763"/>
            <a:ext cx="1778000"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’’’,x</a:t>
            </a:r>
            <a:r>
              <a:rPr lang="en-US" baseline="-25000"/>
              <a:t>2</a:t>
            </a:r>
            <a:r>
              <a:rPr lang="en-US"/>
              <a:t>’’’)</a:t>
            </a:r>
          </a:p>
        </p:txBody>
      </p:sp>
      <p:sp>
        <p:nvSpPr>
          <p:cNvPr id="43038" name="Arc 30"/>
          <p:cNvSpPr>
            <a:spLocks/>
          </p:cNvSpPr>
          <p:nvPr/>
        </p:nvSpPr>
        <p:spPr bwMode="auto">
          <a:xfrm rot="10620000">
            <a:off x="2203450" y="1195388"/>
            <a:ext cx="5073650" cy="2754312"/>
          </a:xfrm>
          <a:custGeom>
            <a:avLst/>
            <a:gdLst>
              <a:gd name="G0" fmla="+- 0 0 0"/>
              <a:gd name="G1" fmla="+- 20994 0 0"/>
              <a:gd name="G2" fmla="+- 21600 0 0"/>
              <a:gd name="T0" fmla="*/ 5082 w 20825"/>
              <a:gd name="T1" fmla="*/ 0 h 20994"/>
              <a:gd name="T2" fmla="*/ 20825 w 20825"/>
              <a:gd name="T3" fmla="*/ 15258 h 20994"/>
              <a:gd name="T4" fmla="*/ 0 w 20825"/>
              <a:gd name="T5" fmla="*/ 20994 h 20994"/>
            </a:gdLst>
            <a:ahLst/>
            <a:cxnLst>
              <a:cxn ang="0">
                <a:pos x="T0" y="T1"/>
              </a:cxn>
              <a:cxn ang="0">
                <a:pos x="T2" y="T3"/>
              </a:cxn>
              <a:cxn ang="0">
                <a:pos x="T4" y="T5"/>
              </a:cxn>
            </a:cxnLst>
            <a:rect l="0" t="0" r="r" b="b"/>
            <a:pathLst>
              <a:path w="20825" h="20994" fill="none" extrusionOk="0">
                <a:moveTo>
                  <a:pt x="5081" y="0"/>
                </a:moveTo>
                <a:cubicBezTo>
                  <a:pt x="12712" y="1847"/>
                  <a:pt x="18739" y="7689"/>
                  <a:pt x="20824" y="15258"/>
                </a:cubicBezTo>
              </a:path>
              <a:path w="20825" h="20994" stroke="0" extrusionOk="0">
                <a:moveTo>
                  <a:pt x="5081" y="0"/>
                </a:moveTo>
                <a:cubicBezTo>
                  <a:pt x="12712" y="1847"/>
                  <a:pt x="18739" y="7689"/>
                  <a:pt x="20824" y="15258"/>
                </a:cubicBezTo>
                <a:lnTo>
                  <a:pt x="0" y="20994"/>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43039" name="Oval 31"/>
          <p:cNvSpPr>
            <a:spLocks noChangeArrowheads="1"/>
          </p:cNvSpPr>
          <p:nvPr/>
        </p:nvSpPr>
        <p:spPr bwMode="auto">
          <a:xfrm>
            <a:off x="2116138" y="3019425"/>
            <a:ext cx="228600" cy="228600"/>
          </a:xfrm>
          <a:prstGeom prst="ellipse">
            <a:avLst/>
          </a:prstGeom>
          <a:solidFill>
            <a:schemeClr val="tx2"/>
          </a:solidFill>
          <a:ln w="9525">
            <a:noFill/>
            <a:round/>
            <a:headEnd/>
            <a:tailEnd/>
          </a:ln>
          <a:effectLst/>
        </p:spPr>
        <p:txBody>
          <a:bodyPr wrap="none" anchor="ctr"/>
          <a:lstStyle/>
          <a:p>
            <a:endParaRPr lang="tr-TR"/>
          </a:p>
        </p:txBody>
      </p:sp>
      <p:sp>
        <p:nvSpPr>
          <p:cNvPr id="43040" name="Oval 32"/>
          <p:cNvSpPr>
            <a:spLocks noChangeArrowheads="1"/>
          </p:cNvSpPr>
          <p:nvPr/>
        </p:nvSpPr>
        <p:spPr bwMode="auto">
          <a:xfrm>
            <a:off x="2889250" y="2836863"/>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43041" name="AutoShape 33"/>
          <p:cNvSpPr>
            <a:spLocks noChangeArrowheads="1"/>
          </p:cNvSpPr>
          <p:nvPr/>
        </p:nvSpPr>
        <p:spPr bwMode="auto">
          <a:xfrm>
            <a:off x="3005138" y="6107113"/>
            <a:ext cx="420687" cy="352425"/>
          </a:xfrm>
          <a:prstGeom prst="leftArrow">
            <a:avLst>
              <a:gd name="adj1" fmla="val 50000"/>
              <a:gd name="adj2" fmla="val 59679"/>
            </a:avLst>
          </a:prstGeom>
          <a:solidFill>
            <a:srgbClr val="33CC33"/>
          </a:solidFill>
          <a:ln w="12700">
            <a:solidFill>
              <a:schemeClr val="tx1"/>
            </a:solidFill>
            <a:miter lim="800000"/>
            <a:headEnd/>
            <a:tailEnd/>
          </a:ln>
          <a:effectLst/>
        </p:spPr>
        <p:txBody>
          <a:bodyPr wrap="none" anchor="ctr"/>
          <a:lstStyle/>
          <a:p>
            <a:endParaRPr lang="tr-TR"/>
          </a:p>
        </p:txBody>
      </p:sp>
      <p:sp>
        <p:nvSpPr>
          <p:cNvPr id="43042" name="AutoShape 34"/>
          <p:cNvSpPr>
            <a:spLocks noChangeArrowheads="1"/>
          </p:cNvSpPr>
          <p:nvPr/>
        </p:nvSpPr>
        <p:spPr bwMode="auto">
          <a:xfrm>
            <a:off x="406400" y="2973388"/>
            <a:ext cx="292100" cy="935037"/>
          </a:xfrm>
          <a:prstGeom prst="upArrow">
            <a:avLst>
              <a:gd name="adj1" fmla="val 50000"/>
              <a:gd name="adj2" fmla="val 160039"/>
            </a:avLst>
          </a:prstGeom>
          <a:solidFill>
            <a:srgbClr val="33CC33"/>
          </a:solidFill>
          <a:ln w="12700">
            <a:solidFill>
              <a:schemeClr val="tx1"/>
            </a:solidFill>
            <a:miter lim="800000"/>
            <a:headEnd/>
            <a:tailEnd/>
          </a:ln>
          <a:effectLst/>
        </p:spPr>
        <p:txBody>
          <a:bodyPr wrap="none" anchor="ctr"/>
          <a:lstStyle/>
          <a:p>
            <a:endParaRPr lang="tr-TR"/>
          </a:p>
        </p:txBody>
      </p:sp>
      <p:sp>
        <p:nvSpPr>
          <p:cNvPr id="43043" name="Arc 35"/>
          <p:cNvSpPr>
            <a:spLocks/>
          </p:cNvSpPr>
          <p:nvPr/>
        </p:nvSpPr>
        <p:spPr bwMode="auto">
          <a:xfrm rot="10800000">
            <a:off x="2241550" y="2076450"/>
            <a:ext cx="5197475" cy="2811463"/>
          </a:xfrm>
          <a:custGeom>
            <a:avLst/>
            <a:gdLst>
              <a:gd name="G0" fmla="+- 0 0 0"/>
              <a:gd name="G1" fmla="+- 21428 0 0"/>
              <a:gd name="G2" fmla="+- 21600 0 0"/>
              <a:gd name="T0" fmla="*/ 2723 w 21336"/>
              <a:gd name="T1" fmla="*/ 0 h 21428"/>
              <a:gd name="T2" fmla="*/ 21336 w 21336"/>
              <a:gd name="T3" fmla="*/ 18063 h 21428"/>
              <a:gd name="T4" fmla="*/ 0 w 21336"/>
              <a:gd name="T5" fmla="*/ 21428 h 21428"/>
            </a:gdLst>
            <a:ahLst/>
            <a:cxnLst>
              <a:cxn ang="0">
                <a:pos x="T0" y="T1"/>
              </a:cxn>
              <a:cxn ang="0">
                <a:pos x="T2" y="T3"/>
              </a:cxn>
              <a:cxn ang="0">
                <a:pos x="T4" y="T5"/>
              </a:cxn>
            </a:cxnLst>
            <a:rect l="0" t="0" r="r" b="b"/>
            <a:pathLst>
              <a:path w="21336" h="21428" fill="none" extrusionOk="0">
                <a:moveTo>
                  <a:pt x="2722" y="0"/>
                </a:moveTo>
                <a:cubicBezTo>
                  <a:pt x="12254" y="1211"/>
                  <a:pt x="19839" y="8572"/>
                  <a:pt x="21336" y="18062"/>
                </a:cubicBezTo>
              </a:path>
              <a:path w="21336" h="21428" stroke="0" extrusionOk="0">
                <a:moveTo>
                  <a:pt x="2722" y="0"/>
                </a:moveTo>
                <a:cubicBezTo>
                  <a:pt x="12254" y="1211"/>
                  <a:pt x="19839" y="8572"/>
                  <a:pt x="21336" y="18062"/>
                </a:cubicBezTo>
                <a:lnTo>
                  <a:pt x="0" y="21428"/>
                </a:lnTo>
                <a:close/>
              </a:path>
            </a:pathLst>
          </a:custGeom>
          <a:noFill/>
          <a:ln w="25400" cap="rnd">
            <a:solidFill>
              <a:schemeClr val="tx1"/>
            </a:solidFill>
            <a:round/>
            <a:headEnd type="none" w="sm" len="sm"/>
            <a:tailEnd type="none" w="sm" len="sm"/>
          </a:ln>
          <a:effectLst/>
        </p:spPr>
        <p:txBody>
          <a:bodyPr wrap="none" anchor="ctr"/>
          <a:lstStyle/>
          <a:p>
            <a:endParaRPr lang="tr-TR"/>
          </a:p>
        </p:txBody>
      </p:sp>
      <p:sp>
        <p:nvSpPr>
          <p:cNvPr id="43044" name="Oval 36"/>
          <p:cNvSpPr>
            <a:spLocks noChangeArrowheads="1"/>
          </p:cNvSpPr>
          <p:nvPr/>
        </p:nvSpPr>
        <p:spPr bwMode="auto">
          <a:xfrm>
            <a:off x="3309938" y="3806825"/>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43045" name="Oval 37"/>
          <p:cNvSpPr>
            <a:spLocks noChangeArrowheads="1"/>
          </p:cNvSpPr>
          <p:nvPr/>
        </p:nvSpPr>
        <p:spPr bwMode="auto">
          <a:xfrm>
            <a:off x="1954213" y="5716588"/>
            <a:ext cx="1735137" cy="949325"/>
          </a:xfrm>
          <a:prstGeom prst="ellipse">
            <a:avLst/>
          </a:prstGeom>
          <a:noFill/>
          <a:ln w="50800">
            <a:solidFill>
              <a:schemeClr val="tx1"/>
            </a:solidFill>
            <a:round/>
            <a:headEnd/>
            <a:tailEnd/>
          </a:ln>
          <a:effectLst/>
        </p:spPr>
        <p:txBody>
          <a:bodyPr wrap="none" anchor="ctr"/>
          <a:lstStyle/>
          <a:p>
            <a:endParaRPr lang="tr-TR"/>
          </a:p>
        </p:txBody>
      </p:sp>
      <p:sp>
        <p:nvSpPr>
          <p:cNvPr id="43046" name="Arc 38"/>
          <p:cNvSpPr>
            <a:spLocks/>
          </p:cNvSpPr>
          <p:nvPr/>
        </p:nvSpPr>
        <p:spPr bwMode="auto">
          <a:xfrm>
            <a:off x="3603625" y="2809875"/>
            <a:ext cx="3611563" cy="3479800"/>
          </a:xfrm>
          <a:custGeom>
            <a:avLst/>
            <a:gdLst>
              <a:gd name="G0" fmla="+- 0 0 0"/>
              <a:gd name="G1" fmla="+- 0 0 0"/>
              <a:gd name="G2" fmla="+- 21600 0 0"/>
              <a:gd name="T0" fmla="*/ 21600 w 21600"/>
              <a:gd name="T1" fmla="*/ 0 h 21579"/>
              <a:gd name="T2" fmla="*/ 959 w 21600"/>
              <a:gd name="T3" fmla="*/ 21579 h 21579"/>
              <a:gd name="T4" fmla="*/ 0 w 21600"/>
              <a:gd name="T5" fmla="*/ 0 h 21579"/>
            </a:gdLst>
            <a:ahLst/>
            <a:cxnLst>
              <a:cxn ang="0">
                <a:pos x="T0" y="T1"/>
              </a:cxn>
              <a:cxn ang="0">
                <a:pos x="T2" y="T3"/>
              </a:cxn>
              <a:cxn ang="0">
                <a:pos x="T4" y="T5"/>
              </a:cxn>
            </a:cxnLst>
            <a:rect l="0" t="0" r="r" b="b"/>
            <a:pathLst>
              <a:path w="21600" h="21579" fill="none" extrusionOk="0">
                <a:moveTo>
                  <a:pt x="21600" y="0"/>
                </a:moveTo>
                <a:cubicBezTo>
                  <a:pt x="21600" y="11556"/>
                  <a:pt x="12504" y="21065"/>
                  <a:pt x="958" y="21578"/>
                </a:cubicBezTo>
              </a:path>
              <a:path w="21600" h="21579" stroke="0" extrusionOk="0">
                <a:moveTo>
                  <a:pt x="21600" y="0"/>
                </a:moveTo>
                <a:cubicBezTo>
                  <a:pt x="21600" y="11556"/>
                  <a:pt x="12504" y="21065"/>
                  <a:pt x="958" y="21578"/>
                </a:cubicBezTo>
                <a:lnTo>
                  <a:pt x="0" y="0"/>
                </a:lnTo>
                <a:close/>
              </a:path>
            </a:pathLst>
          </a:custGeom>
          <a:noFill/>
          <a:ln w="25400" cap="rnd">
            <a:solidFill>
              <a:schemeClr val="tx1"/>
            </a:solidFill>
            <a:round/>
            <a:headEnd type="none" w="sm" len="sm"/>
            <a:tailEnd type="stealth" w="med" len="lg"/>
          </a:ln>
          <a:effectLst/>
        </p:spPr>
        <p:txBody>
          <a:bodyPr wrap="none" anchor="ctr"/>
          <a:lstStyle/>
          <a:p>
            <a:endParaRPr lang="tr-TR"/>
          </a:p>
        </p:txBody>
      </p:sp>
      <p:sp>
        <p:nvSpPr>
          <p:cNvPr id="43047" name="AutoShape 39"/>
          <p:cNvSpPr>
            <a:spLocks noChangeArrowheads="1"/>
          </p:cNvSpPr>
          <p:nvPr/>
        </p:nvSpPr>
        <p:spPr bwMode="auto">
          <a:xfrm>
            <a:off x="1631950" y="2968625"/>
            <a:ext cx="404813" cy="158750"/>
          </a:xfrm>
          <a:prstGeom prst="upArrow">
            <a:avLst>
              <a:gd name="adj1" fmla="val 50000"/>
              <a:gd name="adj2" fmla="val 49995"/>
            </a:avLst>
          </a:prstGeom>
          <a:solidFill>
            <a:schemeClr val="tx1"/>
          </a:solidFill>
          <a:ln w="12700">
            <a:solidFill>
              <a:schemeClr val="tx1"/>
            </a:solidFill>
            <a:miter lim="800000"/>
            <a:headEnd/>
            <a:tailEnd/>
          </a:ln>
          <a:effectLst/>
        </p:spPr>
        <p:txBody>
          <a:bodyPr wrap="none" anchor="ctr"/>
          <a:lstStyle/>
          <a:p>
            <a:endParaRPr lang="tr-TR"/>
          </a:p>
        </p:txBody>
      </p:sp>
      <p:sp>
        <p:nvSpPr>
          <p:cNvPr id="43048" name="AutoShape 40"/>
          <p:cNvSpPr>
            <a:spLocks noChangeArrowheads="1"/>
          </p:cNvSpPr>
          <p:nvPr/>
        </p:nvSpPr>
        <p:spPr bwMode="auto">
          <a:xfrm>
            <a:off x="2233613" y="4819650"/>
            <a:ext cx="790575" cy="490538"/>
          </a:xfrm>
          <a:prstGeom prst="rightArrow">
            <a:avLst>
              <a:gd name="adj1" fmla="val 50000"/>
              <a:gd name="adj2" fmla="val 80590"/>
            </a:avLst>
          </a:prstGeom>
          <a:solidFill>
            <a:schemeClr val="tx1"/>
          </a:solidFill>
          <a:ln w="9525">
            <a:noFill/>
            <a:miter lim="800000"/>
            <a:headEnd/>
            <a:tailEnd/>
          </a:ln>
          <a:effectLst/>
        </p:spPr>
        <p:txBody>
          <a:bodyPr wrap="none" anchor="ctr"/>
          <a:lstStyle/>
          <a:p>
            <a:endParaRPr lang="tr-TR"/>
          </a:p>
        </p:txBody>
      </p:sp>
      <p:sp>
        <p:nvSpPr>
          <p:cNvPr id="43049" name="Rectangle 41"/>
          <p:cNvSpPr>
            <a:spLocks noChangeArrowheads="1"/>
          </p:cNvSpPr>
          <p:nvPr/>
        </p:nvSpPr>
        <p:spPr bwMode="auto">
          <a:xfrm>
            <a:off x="2860675" y="1443038"/>
            <a:ext cx="6132513" cy="1373187"/>
          </a:xfrm>
          <a:prstGeom prst="rect">
            <a:avLst/>
          </a:prstGeom>
          <a:noFill/>
          <a:ln w="9525">
            <a:noFill/>
            <a:miter lim="800000"/>
            <a:headEnd/>
            <a:tailEnd/>
          </a:ln>
          <a:effectLst/>
        </p:spPr>
        <p:txBody>
          <a:bodyPr wrap="none" lIns="92075" tIns="46038" rIns="92075" bIns="46038">
            <a:spAutoFit/>
          </a:bodyPr>
          <a:lstStyle/>
          <a:p>
            <a:r>
              <a:rPr lang="en-US"/>
              <a:t>The overall changes to demand are</a:t>
            </a:r>
            <a:br>
              <a:rPr lang="en-US"/>
            </a:br>
            <a:r>
              <a:rPr lang="en-US"/>
              <a:t>the sums of the substitution and</a:t>
            </a:r>
            <a:br>
              <a:rPr lang="en-US"/>
            </a:br>
            <a:r>
              <a:rPr lang="en-US"/>
              <a:t>                            income effects.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Effects of a Price Change</a:t>
            </a:r>
          </a:p>
        </p:txBody>
      </p:sp>
      <p:sp>
        <p:nvSpPr>
          <p:cNvPr id="7171" name="Line 3"/>
          <p:cNvSpPr>
            <a:spLocks noChangeShapeType="1"/>
          </p:cNvSpPr>
          <p:nvPr/>
        </p:nvSpPr>
        <p:spPr bwMode="auto">
          <a:xfrm>
            <a:off x="990600" y="1981200"/>
            <a:ext cx="0" cy="3352800"/>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7172" name="Line 4"/>
          <p:cNvSpPr>
            <a:spLocks noChangeShapeType="1"/>
          </p:cNvSpPr>
          <p:nvPr/>
        </p:nvSpPr>
        <p:spPr bwMode="auto">
          <a:xfrm>
            <a:off x="990600" y="5334000"/>
            <a:ext cx="4114800"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7173" name="Rectangle 5"/>
          <p:cNvSpPr>
            <a:spLocks noChangeArrowheads="1"/>
          </p:cNvSpPr>
          <p:nvPr/>
        </p:nvSpPr>
        <p:spPr bwMode="auto">
          <a:xfrm>
            <a:off x="441325" y="16144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7174" name="Rectangle 6"/>
          <p:cNvSpPr>
            <a:spLocks noChangeArrowheads="1"/>
          </p:cNvSpPr>
          <p:nvPr/>
        </p:nvSpPr>
        <p:spPr bwMode="auto">
          <a:xfrm>
            <a:off x="4784725" y="53482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7175" name="Line 7"/>
          <p:cNvSpPr>
            <a:spLocks noChangeShapeType="1"/>
          </p:cNvSpPr>
          <p:nvPr/>
        </p:nvSpPr>
        <p:spPr bwMode="auto">
          <a:xfrm>
            <a:off x="990600" y="2819400"/>
            <a:ext cx="1295400" cy="25146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7176" name="Oval 8"/>
          <p:cNvSpPr>
            <a:spLocks noChangeArrowheads="1"/>
          </p:cNvSpPr>
          <p:nvPr/>
        </p:nvSpPr>
        <p:spPr bwMode="auto">
          <a:xfrm>
            <a:off x="1600200" y="4114800"/>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7177" name="Rectangle 9"/>
          <p:cNvSpPr>
            <a:spLocks noChangeArrowheads="1"/>
          </p:cNvSpPr>
          <p:nvPr/>
        </p:nvSpPr>
        <p:spPr bwMode="auto">
          <a:xfrm>
            <a:off x="1965325" y="2224088"/>
            <a:ext cx="2752725" cy="519112"/>
          </a:xfrm>
          <a:prstGeom prst="rect">
            <a:avLst/>
          </a:prstGeom>
          <a:noFill/>
          <a:ln w="9525">
            <a:noFill/>
            <a:miter lim="800000"/>
            <a:headEnd/>
            <a:tailEnd/>
          </a:ln>
          <a:effectLst/>
        </p:spPr>
        <p:txBody>
          <a:bodyPr wrap="none" lIns="92075" tIns="46038" rIns="92075" bIns="46038">
            <a:spAutoFit/>
          </a:bodyPr>
          <a:lstStyle/>
          <a:p>
            <a:r>
              <a:rPr lang="en-US"/>
              <a:t>Original choice</a:t>
            </a:r>
          </a:p>
        </p:txBody>
      </p:sp>
      <p:sp>
        <p:nvSpPr>
          <p:cNvPr id="7178" name="Line 10"/>
          <p:cNvSpPr>
            <a:spLocks noChangeShapeType="1"/>
          </p:cNvSpPr>
          <p:nvPr/>
        </p:nvSpPr>
        <p:spPr bwMode="auto">
          <a:xfrm flipH="1">
            <a:off x="1828800" y="2667000"/>
            <a:ext cx="1143000" cy="144780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7179" name="Rectangle 11"/>
          <p:cNvSpPr>
            <a:spLocks noChangeArrowheads="1"/>
          </p:cNvSpPr>
          <p:nvPr/>
        </p:nvSpPr>
        <p:spPr bwMode="auto">
          <a:xfrm>
            <a:off x="1660525" y="1385888"/>
            <a:ext cx="4511675" cy="519112"/>
          </a:xfrm>
          <a:prstGeom prst="rect">
            <a:avLst/>
          </a:prstGeom>
          <a:noFill/>
          <a:ln w="9525">
            <a:noFill/>
            <a:miter lim="800000"/>
            <a:headEnd/>
            <a:tailEnd/>
          </a:ln>
          <a:effectLst/>
        </p:spPr>
        <p:txBody>
          <a:bodyPr wrap="none" lIns="92075" tIns="46038" rIns="92075" bIns="46038">
            <a:spAutoFit/>
          </a:bodyPr>
          <a:lstStyle/>
          <a:p>
            <a:r>
              <a:rPr lang="en-US"/>
              <a:t>Consumer’s budget is $y.</a:t>
            </a:r>
          </a:p>
        </p:txBody>
      </p:sp>
      <p:graphicFrame>
        <p:nvGraphicFramePr>
          <p:cNvPr id="7180" name="Object 12"/>
          <p:cNvGraphicFramePr>
            <a:graphicFrameLocks/>
          </p:cNvGraphicFramePr>
          <p:nvPr/>
        </p:nvGraphicFramePr>
        <p:xfrm>
          <a:off x="458788" y="2357438"/>
          <a:ext cx="434975" cy="904875"/>
        </p:xfrm>
        <a:graphic>
          <a:graphicData uri="http://schemas.openxmlformats.org/presentationml/2006/ole">
            <p:oleObj spid="_x0000_s7180" name="Equation" r:id="rId3" imgW="444240" imgH="914400" progId="Equation.2">
              <p:embed/>
            </p:oleObj>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a:lstStyle/>
          <a:p>
            <a:r>
              <a:rPr lang="en-US"/>
              <a:t>Giffen Goods</a:t>
            </a:r>
          </a:p>
        </p:txBody>
      </p:sp>
      <p:sp>
        <p:nvSpPr>
          <p:cNvPr id="44035" name="Rectangle 3"/>
          <p:cNvSpPr>
            <a:spLocks noGrp="1" noChangeArrowheads="1"/>
          </p:cNvSpPr>
          <p:nvPr>
            <p:ph type="body" idx="1"/>
          </p:nvPr>
        </p:nvSpPr>
        <p:spPr>
          <a:noFill/>
          <a:ln/>
        </p:spPr>
        <p:txBody>
          <a:bodyPr/>
          <a:lstStyle/>
          <a:p>
            <a:r>
              <a:rPr lang="en-US"/>
              <a:t>In rare cases of extreme income-inferiority, the income effect may be larger in size than the substitution effect, causing quantity demanded to fall as own-price rises.</a:t>
            </a:r>
          </a:p>
          <a:p>
            <a:r>
              <a:rPr lang="en-US"/>
              <a:t>Such goods are Giffen goods.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14288"/>
            <a:ext cx="9142413" cy="1219200"/>
          </a:xfrm>
          <a:noFill/>
          <a:ln/>
        </p:spPr>
        <p:txBody>
          <a:bodyPr/>
          <a:lstStyle/>
          <a:p>
            <a:r>
              <a:rPr lang="en-US"/>
              <a:t>Slutsky’s Effects for Giffen Goods</a:t>
            </a:r>
          </a:p>
        </p:txBody>
      </p:sp>
      <p:sp>
        <p:nvSpPr>
          <p:cNvPr id="45059"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45060"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45061"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45062"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45063" name="Line 7"/>
          <p:cNvSpPr>
            <a:spLocks noChangeShapeType="1"/>
          </p:cNvSpPr>
          <p:nvPr/>
        </p:nvSpPr>
        <p:spPr bwMode="auto">
          <a:xfrm>
            <a:off x="1581150" y="2019300"/>
            <a:ext cx="2774950" cy="337820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45068" name="Oval 12"/>
          <p:cNvSpPr>
            <a:spLocks noChangeArrowheads="1"/>
          </p:cNvSpPr>
          <p:nvPr/>
        </p:nvSpPr>
        <p:spPr bwMode="auto">
          <a:xfrm>
            <a:off x="3444875"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5069" name="Rectangle 13"/>
          <p:cNvSpPr>
            <a:spLocks noChangeArrowheads="1"/>
          </p:cNvSpPr>
          <p:nvPr/>
        </p:nvSpPr>
        <p:spPr bwMode="auto">
          <a:xfrm>
            <a:off x="949325" y="3917950"/>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5071" name="Rectangle 15"/>
          <p:cNvSpPr>
            <a:spLocks noChangeArrowheads="1"/>
          </p:cNvSpPr>
          <p:nvPr/>
        </p:nvSpPr>
        <p:spPr bwMode="auto">
          <a:xfrm>
            <a:off x="3211513"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5073" name="Oval 17"/>
          <p:cNvSpPr>
            <a:spLocks noChangeArrowheads="1"/>
          </p:cNvSpPr>
          <p:nvPr/>
        </p:nvSpPr>
        <p:spPr bwMode="auto">
          <a:xfrm>
            <a:off x="1520825" y="42862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5083" name="Line 27"/>
          <p:cNvSpPr>
            <a:spLocks noChangeShapeType="1"/>
          </p:cNvSpPr>
          <p:nvPr/>
        </p:nvSpPr>
        <p:spPr bwMode="auto">
          <a:xfrm>
            <a:off x="3505200" y="4352925"/>
            <a:ext cx="0" cy="1038225"/>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5084" name="Line 28"/>
          <p:cNvSpPr>
            <a:spLocks noChangeShapeType="1"/>
          </p:cNvSpPr>
          <p:nvPr/>
        </p:nvSpPr>
        <p:spPr bwMode="auto">
          <a:xfrm flipH="1">
            <a:off x="1581150" y="4362450"/>
            <a:ext cx="19240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5099" name="Rectangle 43"/>
          <p:cNvSpPr>
            <a:spLocks noChangeArrowheads="1"/>
          </p:cNvSpPr>
          <p:nvPr/>
        </p:nvSpPr>
        <p:spPr bwMode="auto">
          <a:xfrm>
            <a:off x="4256088" y="1323975"/>
            <a:ext cx="4357687" cy="1373188"/>
          </a:xfrm>
          <a:prstGeom prst="rect">
            <a:avLst/>
          </a:prstGeom>
          <a:noFill/>
          <a:ln w="9525">
            <a:noFill/>
            <a:miter lim="800000"/>
            <a:headEnd/>
            <a:tailEnd/>
          </a:ln>
          <a:effectLst/>
        </p:spPr>
        <p:txBody>
          <a:bodyPr wrap="none" lIns="92075" tIns="46038" rIns="92075" bIns="46038">
            <a:spAutoFit/>
          </a:bodyPr>
          <a:lstStyle/>
          <a:p>
            <a:r>
              <a:rPr lang="en-US"/>
              <a:t>A decrease in p</a:t>
            </a:r>
            <a:r>
              <a:rPr lang="en-US" baseline="-25000"/>
              <a:t>1</a:t>
            </a:r>
            <a:r>
              <a:rPr lang="en-US"/>
              <a:t> causes </a:t>
            </a:r>
            <a:br>
              <a:rPr lang="en-US"/>
            </a:br>
            <a:r>
              <a:rPr lang="en-US"/>
              <a:t>quantity demanded of </a:t>
            </a:r>
            <a:br>
              <a:rPr lang="en-US"/>
            </a:br>
            <a:r>
              <a:rPr lang="en-US"/>
              <a:t>good 1 to fall.</a:t>
            </a:r>
          </a:p>
        </p:txBody>
      </p:sp>
      <p:sp>
        <p:nvSpPr>
          <p:cNvPr id="45103" name="Freeform 47"/>
          <p:cNvSpPr>
            <a:spLocks/>
          </p:cNvSpPr>
          <p:nvPr/>
        </p:nvSpPr>
        <p:spPr bwMode="auto">
          <a:xfrm>
            <a:off x="1774825" y="1933575"/>
            <a:ext cx="3101975" cy="3376613"/>
          </a:xfrm>
          <a:custGeom>
            <a:avLst/>
            <a:gdLst/>
            <a:ahLst/>
            <a:cxnLst>
              <a:cxn ang="0">
                <a:pos x="0" y="0"/>
              </a:cxn>
              <a:cxn ang="0">
                <a:pos x="1109" y="1519"/>
              </a:cxn>
              <a:cxn ang="0">
                <a:pos x="1483" y="1844"/>
              </a:cxn>
              <a:cxn ang="0">
                <a:pos x="1696" y="2013"/>
              </a:cxn>
              <a:cxn ang="0">
                <a:pos x="1954" y="2127"/>
              </a:cxn>
              <a:cxn ang="0">
                <a:pos x="1945" y="2117"/>
              </a:cxn>
            </a:cxnLst>
            <a:rect l="0" t="0" r="r" b="b"/>
            <a:pathLst>
              <a:path w="1954" h="2127">
                <a:moveTo>
                  <a:pt x="0" y="0"/>
                </a:moveTo>
                <a:lnTo>
                  <a:pt x="1109" y="1519"/>
                </a:lnTo>
                <a:lnTo>
                  <a:pt x="1483" y="1844"/>
                </a:lnTo>
                <a:lnTo>
                  <a:pt x="1696" y="2013"/>
                </a:lnTo>
                <a:lnTo>
                  <a:pt x="1954" y="2127"/>
                </a:lnTo>
                <a:lnTo>
                  <a:pt x="1945" y="2117"/>
                </a:lnTo>
              </a:path>
            </a:pathLst>
          </a:custGeom>
          <a:noFill/>
          <a:ln w="38100" cap="flat" cmpd="sng">
            <a:solidFill>
              <a:schemeClr val="tx1"/>
            </a:solidFill>
            <a:prstDash val="solid"/>
            <a:round/>
            <a:headEnd type="none" w="sm" len="sm"/>
            <a:tailEnd type="none" w="sm" len="sm"/>
          </a:ln>
          <a:effectLst/>
        </p:spPr>
        <p:txBody>
          <a:bodyPr wrap="none" anchor="ctr"/>
          <a:lstStyle/>
          <a:p>
            <a:endParaRPr lang="tr-TR"/>
          </a:p>
        </p:txBody>
      </p:sp>
      <p:sp>
        <p:nvSpPr>
          <p:cNvPr id="45089" name="Oval 33"/>
          <p:cNvSpPr>
            <a:spLocks noChangeArrowheads="1"/>
          </p:cNvSpPr>
          <p:nvPr/>
        </p:nvSpPr>
        <p:spPr bwMode="auto">
          <a:xfrm>
            <a:off x="3392488" y="4233863"/>
            <a:ext cx="228600" cy="228600"/>
          </a:xfrm>
          <a:prstGeom prst="ellipse">
            <a:avLst/>
          </a:prstGeom>
          <a:solidFill>
            <a:schemeClr val="tx2"/>
          </a:solidFill>
          <a:ln w="9525">
            <a:noFill/>
            <a:round/>
            <a:headEnd/>
            <a:tailEnd/>
          </a:ln>
          <a:effectLst/>
        </p:spPr>
        <p:txBody>
          <a:bodyPr wrap="none" anchor="ctr"/>
          <a:lstStyle/>
          <a:p>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14288"/>
            <a:ext cx="9142413" cy="1219200"/>
          </a:xfrm>
          <a:noFill/>
          <a:ln/>
        </p:spPr>
        <p:txBody>
          <a:bodyPr/>
          <a:lstStyle/>
          <a:p>
            <a:r>
              <a:rPr lang="en-US"/>
              <a:t>Slutsky’s Effects for Giffen Goods</a:t>
            </a:r>
          </a:p>
        </p:txBody>
      </p:sp>
      <p:sp>
        <p:nvSpPr>
          <p:cNvPr id="47107"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47108"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47109"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47110"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47111" name="Line 7"/>
          <p:cNvSpPr>
            <a:spLocks noChangeShapeType="1"/>
          </p:cNvSpPr>
          <p:nvPr/>
        </p:nvSpPr>
        <p:spPr bwMode="auto">
          <a:xfrm>
            <a:off x="1581150" y="2019300"/>
            <a:ext cx="2774950" cy="337820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47113" name="Oval 9"/>
          <p:cNvSpPr>
            <a:spLocks noChangeArrowheads="1"/>
          </p:cNvSpPr>
          <p:nvPr/>
        </p:nvSpPr>
        <p:spPr bwMode="auto">
          <a:xfrm>
            <a:off x="1511300" y="280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7115" name="Oval 11"/>
          <p:cNvSpPr>
            <a:spLocks noChangeArrowheads="1"/>
          </p:cNvSpPr>
          <p:nvPr/>
        </p:nvSpPr>
        <p:spPr bwMode="auto">
          <a:xfrm>
            <a:off x="2924175"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7116" name="Oval 12"/>
          <p:cNvSpPr>
            <a:spLocks noChangeArrowheads="1"/>
          </p:cNvSpPr>
          <p:nvPr/>
        </p:nvSpPr>
        <p:spPr bwMode="auto">
          <a:xfrm>
            <a:off x="3444875"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7117" name="Rectangle 13"/>
          <p:cNvSpPr>
            <a:spLocks noChangeArrowheads="1"/>
          </p:cNvSpPr>
          <p:nvPr/>
        </p:nvSpPr>
        <p:spPr bwMode="auto">
          <a:xfrm>
            <a:off x="949325" y="3917950"/>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7119" name="Rectangle 15"/>
          <p:cNvSpPr>
            <a:spLocks noChangeArrowheads="1"/>
          </p:cNvSpPr>
          <p:nvPr/>
        </p:nvSpPr>
        <p:spPr bwMode="auto">
          <a:xfrm>
            <a:off x="3211513"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7121" name="Oval 17"/>
          <p:cNvSpPr>
            <a:spLocks noChangeArrowheads="1"/>
          </p:cNvSpPr>
          <p:nvPr/>
        </p:nvSpPr>
        <p:spPr bwMode="auto">
          <a:xfrm>
            <a:off x="1520825" y="42862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7123" name="Line 19"/>
          <p:cNvSpPr>
            <a:spLocks noChangeShapeType="1"/>
          </p:cNvSpPr>
          <p:nvPr/>
        </p:nvSpPr>
        <p:spPr bwMode="auto">
          <a:xfrm>
            <a:off x="1574800" y="2032000"/>
            <a:ext cx="5608638" cy="3373438"/>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47124" name="Line 20"/>
          <p:cNvSpPr>
            <a:spLocks noChangeShapeType="1"/>
          </p:cNvSpPr>
          <p:nvPr/>
        </p:nvSpPr>
        <p:spPr bwMode="auto">
          <a:xfrm>
            <a:off x="3505200" y="4352925"/>
            <a:ext cx="0" cy="1038225"/>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7125" name="Line 21"/>
          <p:cNvSpPr>
            <a:spLocks noChangeShapeType="1"/>
          </p:cNvSpPr>
          <p:nvPr/>
        </p:nvSpPr>
        <p:spPr bwMode="auto">
          <a:xfrm flipH="1">
            <a:off x="1581150" y="4362450"/>
            <a:ext cx="19240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7126" name="Line 22"/>
          <p:cNvSpPr>
            <a:spLocks noChangeShapeType="1"/>
          </p:cNvSpPr>
          <p:nvPr/>
        </p:nvSpPr>
        <p:spPr bwMode="auto">
          <a:xfrm>
            <a:off x="2990850" y="2867025"/>
            <a:ext cx="0" cy="2524125"/>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7127" name="Line 23"/>
          <p:cNvSpPr>
            <a:spLocks noChangeShapeType="1"/>
          </p:cNvSpPr>
          <p:nvPr/>
        </p:nvSpPr>
        <p:spPr bwMode="auto">
          <a:xfrm flipH="1">
            <a:off x="1571625" y="2867025"/>
            <a:ext cx="1419225"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7130" name="Rectangle 26"/>
          <p:cNvSpPr>
            <a:spLocks noChangeArrowheads="1"/>
          </p:cNvSpPr>
          <p:nvPr/>
        </p:nvSpPr>
        <p:spPr bwMode="auto">
          <a:xfrm>
            <a:off x="2465388" y="5405438"/>
            <a:ext cx="814387"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7131" name="Rectangle 27"/>
          <p:cNvSpPr>
            <a:spLocks noChangeArrowheads="1"/>
          </p:cNvSpPr>
          <p:nvPr/>
        </p:nvSpPr>
        <p:spPr bwMode="auto">
          <a:xfrm>
            <a:off x="798513" y="2557463"/>
            <a:ext cx="814387"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7134" name="AutoShape 30"/>
          <p:cNvSpPr>
            <a:spLocks noChangeArrowheads="1"/>
          </p:cNvSpPr>
          <p:nvPr/>
        </p:nvSpPr>
        <p:spPr bwMode="auto">
          <a:xfrm>
            <a:off x="2971800" y="4819650"/>
            <a:ext cx="533400" cy="457200"/>
          </a:xfrm>
          <a:prstGeom prst="leftArrow">
            <a:avLst>
              <a:gd name="adj1" fmla="val 50000"/>
              <a:gd name="adj2" fmla="val 58328"/>
            </a:avLst>
          </a:prstGeom>
          <a:solidFill>
            <a:schemeClr val="tx1"/>
          </a:solidFill>
          <a:ln w="9525">
            <a:noFill/>
            <a:miter lim="800000"/>
            <a:headEnd/>
            <a:tailEnd/>
          </a:ln>
          <a:effectLst/>
        </p:spPr>
        <p:txBody>
          <a:bodyPr wrap="none" anchor="ctr"/>
          <a:lstStyle/>
          <a:p>
            <a:endParaRPr lang="tr-TR"/>
          </a:p>
        </p:txBody>
      </p:sp>
      <p:sp>
        <p:nvSpPr>
          <p:cNvPr id="47139" name="Freeform 35"/>
          <p:cNvSpPr>
            <a:spLocks/>
          </p:cNvSpPr>
          <p:nvPr/>
        </p:nvSpPr>
        <p:spPr bwMode="auto">
          <a:xfrm>
            <a:off x="1976438" y="1616075"/>
            <a:ext cx="2684462" cy="1890713"/>
          </a:xfrm>
          <a:custGeom>
            <a:avLst/>
            <a:gdLst/>
            <a:ahLst/>
            <a:cxnLst>
              <a:cxn ang="0">
                <a:pos x="0" y="0"/>
              </a:cxn>
              <a:cxn ang="0">
                <a:pos x="346" y="482"/>
              </a:cxn>
              <a:cxn ang="0">
                <a:pos x="473" y="618"/>
              </a:cxn>
              <a:cxn ang="0">
                <a:pos x="660" y="797"/>
              </a:cxn>
              <a:cxn ang="0">
                <a:pos x="986" y="959"/>
              </a:cxn>
              <a:cxn ang="0">
                <a:pos x="1220" y="1048"/>
              </a:cxn>
              <a:cxn ang="0">
                <a:pos x="1691" y="1191"/>
              </a:cxn>
            </a:cxnLst>
            <a:rect l="0" t="0" r="r" b="b"/>
            <a:pathLst>
              <a:path w="1691" h="1191">
                <a:moveTo>
                  <a:pt x="0" y="0"/>
                </a:moveTo>
                <a:lnTo>
                  <a:pt x="346" y="482"/>
                </a:lnTo>
                <a:lnTo>
                  <a:pt x="473" y="618"/>
                </a:lnTo>
                <a:lnTo>
                  <a:pt x="660" y="797"/>
                </a:lnTo>
                <a:lnTo>
                  <a:pt x="986" y="959"/>
                </a:lnTo>
                <a:lnTo>
                  <a:pt x="1220" y="1048"/>
                </a:lnTo>
                <a:lnTo>
                  <a:pt x="1691" y="1191"/>
                </a:lnTo>
              </a:path>
            </a:pathLst>
          </a:custGeom>
          <a:noFill/>
          <a:ln w="38100" cap="flat" cmpd="sng">
            <a:solidFill>
              <a:schemeClr val="tx1"/>
            </a:solidFill>
            <a:prstDash val="solid"/>
            <a:round/>
            <a:headEnd type="none" w="sm" len="sm"/>
            <a:tailEnd type="none" w="sm" len="sm"/>
          </a:ln>
          <a:effectLst/>
        </p:spPr>
        <p:txBody>
          <a:bodyPr wrap="none" anchor="ctr"/>
          <a:lstStyle/>
          <a:p>
            <a:endParaRPr lang="tr-TR"/>
          </a:p>
        </p:txBody>
      </p:sp>
      <p:sp>
        <p:nvSpPr>
          <p:cNvPr id="47140" name="Oval 36"/>
          <p:cNvSpPr>
            <a:spLocks noChangeArrowheads="1"/>
          </p:cNvSpPr>
          <p:nvPr/>
        </p:nvSpPr>
        <p:spPr bwMode="auto">
          <a:xfrm>
            <a:off x="2879725" y="2751138"/>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47142" name="Freeform 38"/>
          <p:cNvSpPr>
            <a:spLocks/>
          </p:cNvSpPr>
          <p:nvPr/>
        </p:nvSpPr>
        <p:spPr bwMode="auto">
          <a:xfrm>
            <a:off x="1774825" y="1933575"/>
            <a:ext cx="3101975" cy="3376613"/>
          </a:xfrm>
          <a:custGeom>
            <a:avLst/>
            <a:gdLst/>
            <a:ahLst/>
            <a:cxnLst>
              <a:cxn ang="0">
                <a:pos x="0" y="0"/>
              </a:cxn>
              <a:cxn ang="0">
                <a:pos x="1109" y="1519"/>
              </a:cxn>
              <a:cxn ang="0">
                <a:pos x="1483" y="1844"/>
              </a:cxn>
              <a:cxn ang="0">
                <a:pos x="1696" y="2013"/>
              </a:cxn>
              <a:cxn ang="0">
                <a:pos x="1954" y="2127"/>
              </a:cxn>
              <a:cxn ang="0">
                <a:pos x="1945" y="2117"/>
              </a:cxn>
            </a:cxnLst>
            <a:rect l="0" t="0" r="r" b="b"/>
            <a:pathLst>
              <a:path w="1954" h="2127">
                <a:moveTo>
                  <a:pt x="0" y="0"/>
                </a:moveTo>
                <a:lnTo>
                  <a:pt x="1109" y="1519"/>
                </a:lnTo>
                <a:lnTo>
                  <a:pt x="1483" y="1844"/>
                </a:lnTo>
                <a:lnTo>
                  <a:pt x="1696" y="2013"/>
                </a:lnTo>
                <a:lnTo>
                  <a:pt x="1954" y="2127"/>
                </a:lnTo>
                <a:lnTo>
                  <a:pt x="1945" y="2117"/>
                </a:lnTo>
              </a:path>
            </a:pathLst>
          </a:custGeom>
          <a:noFill/>
          <a:ln w="38100" cap="flat" cmpd="sng">
            <a:solidFill>
              <a:schemeClr val="tx1"/>
            </a:solidFill>
            <a:prstDash val="solid"/>
            <a:round/>
            <a:headEnd type="none" w="sm" len="sm"/>
            <a:tailEnd type="none" w="sm" len="sm"/>
          </a:ln>
          <a:effectLst/>
        </p:spPr>
        <p:txBody>
          <a:bodyPr wrap="none" anchor="ctr"/>
          <a:lstStyle/>
          <a:p>
            <a:endParaRPr lang="tr-TR"/>
          </a:p>
        </p:txBody>
      </p:sp>
      <p:sp>
        <p:nvSpPr>
          <p:cNvPr id="47143" name="Oval 39"/>
          <p:cNvSpPr>
            <a:spLocks noChangeArrowheads="1"/>
          </p:cNvSpPr>
          <p:nvPr/>
        </p:nvSpPr>
        <p:spPr bwMode="auto">
          <a:xfrm>
            <a:off x="3392488" y="4233863"/>
            <a:ext cx="228600" cy="228600"/>
          </a:xfrm>
          <a:prstGeom prst="ellipse">
            <a:avLst/>
          </a:prstGeom>
          <a:solidFill>
            <a:schemeClr val="tx2"/>
          </a:solidFill>
          <a:ln w="9525">
            <a:noFill/>
            <a:round/>
            <a:headEnd/>
            <a:tailEnd/>
          </a:ln>
          <a:effectLst/>
        </p:spPr>
        <p:txBody>
          <a:bodyPr wrap="none" anchor="ctr"/>
          <a:lstStyle/>
          <a:p>
            <a:endParaRPr lang="tr-TR"/>
          </a:p>
        </p:txBody>
      </p:sp>
      <p:sp>
        <p:nvSpPr>
          <p:cNvPr id="47145" name="Rectangle 41"/>
          <p:cNvSpPr>
            <a:spLocks noChangeArrowheads="1"/>
          </p:cNvSpPr>
          <p:nvPr/>
        </p:nvSpPr>
        <p:spPr bwMode="auto">
          <a:xfrm>
            <a:off x="4256088" y="1323975"/>
            <a:ext cx="4357687" cy="1373188"/>
          </a:xfrm>
          <a:prstGeom prst="rect">
            <a:avLst/>
          </a:prstGeom>
          <a:noFill/>
          <a:ln w="9525">
            <a:noFill/>
            <a:miter lim="800000"/>
            <a:headEnd/>
            <a:tailEnd/>
          </a:ln>
          <a:effectLst/>
        </p:spPr>
        <p:txBody>
          <a:bodyPr wrap="none" lIns="92075" tIns="46038" rIns="92075" bIns="46038">
            <a:spAutoFit/>
          </a:bodyPr>
          <a:lstStyle/>
          <a:p>
            <a:r>
              <a:rPr lang="en-US"/>
              <a:t>A decrease in p</a:t>
            </a:r>
            <a:r>
              <a:rPr lang="en-US" baseline="-25000"/>
              <a:t>1</a:t>
            </a:r>
            <a:r>
              <a:rPr lang="en-US"/>
              <a:t> causes </a:t>
            </a:r>
            <a:br>
              <a:rPr lang="en-US"/>
            </a:br>
            <a:r>
              <a:rPr lang="en-US"/>
              <a:t>quantity demanded of </a:t>
            </a:r>
            <a:br>
              <a:rPr lang="en-US"/>
            </a:br>
            <a:r>
              <a:rPr lang="en-US"/>
              <a:t>good 1 to fall.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14288"/>
            <a:ext cx="9142413" cy="1219200"/>
          </a:xfrm>
          <a:noFill/>
          <a:ln/>
        </p:spPr>
        <p:txBody>
          <a:bodyPr/>
          <a:lstStyle/>
          <a:p>
            <a:r>
              <a:rPr lang="en-US"/>
              <a:t>Slutsky’s Effects for Giffen Goods</a:t>
            </a:r>
          </a:p>
        </p:txBody>
      </p:sp>
      <p:sp>
        <p:nvSpPr>
          <p:cNvPr id="48131" name="Line 3"/>
          <p:cNvSpPr>
            <a:spLocks noChangeShapeType="1"/>
          </p:cNvSpPr>
          <p:nvPr/>
        </p:nvSpPr>
        <p:spPr bwMode="auto">
          <a:xfrm>
            <a:off x="1576388" y="1595438"/>
            <a:ext cx="0" cy="3786187"/>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48132" name="Line 4"/>
          <p:cNvSpPr>
            <a:spLocks noChangeShapeType="1"/>
          </p:cNvSpPr>
          <p:nvPr/>
        </p:nvSpPr>
        <p:spPr bwMode="auto">
          <a:xfrm>
            <a:off x="1576388" y="5391150"/>
            <a:ext cx="5929312"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48133" name="Rectangle 5"/>
          <p:cNvSpPr>
            <a:spLocks noChangeArrowheads="1"/>
          </p:cNvSpPr>
          <p:nvPr/>
        </p:nvSpPr>
        <p:spPr bwMode="auto">
          <a:xfrm>
            <a:off x="1031875" y="12144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sp>
        <p:nvSpPr>
          <p:cNvPr id="48134" name="Rectangle 6"/>
          <p:cNvSpPr>
            <a:spLocks noChangeArrowheads="1"/>
          </p:cNvSpPr>
          <p:nvPr/>
        </p:nvSpPr>
        <p:spPr bwMode="auto">
          <a:xfrm>
            <a:off x="7413625" y="544353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48135" name="Line 7"/>
          <p:cNvSpPr>
            <a:spLocks noChangeShapeType="1"/>
          </p:cNvSpPr>
          <p:nvPr/>
        </p:nvSpPr>
        <p:spPr bwMode="auto">
          <a:xfrm>
            <a:off x="1581150" y="2019300"/>
            <a:ext cx="2774950" cy="3378200"/>
          </a:xfrm>
          <a:prstGeom prst="line">
            <a:avLst/>
          </a:prstGeom>
          <a:noFill/>
          <a:ln w="25400">
            <a:solidFill>
              <a:schemeClr val="tx2"/>
            </a:solidFill>
            <a:round/>
            <a:headEnd type="none" w="sm" len="sm"/>
            <a:tailEnd type="none" w="sm" len="sm"/>
          </a:ln>
          <a:effectLst/>
        </p:spPr>
        <p:txBody>
          <a:bodyPr wrap="none" anchor="ctr"/>
          <a:lstStyle/>
          <a:p>
            <a:endParaRPr lang="tr-TR"/>
          </a:p>
        </p:txBody>
      </p:sp>
      <p:sp>
        <p:nvSpPr>
          <p:cNvPr id="48136" name="Line 8"/>
          <p:cNvSpPr>
            <a:spLocks noChangeShapeType="1"/>
          </p:cNvSpPr>
          <p:nvPr/>
        </p:nvSpPr>
        <p:spPr bwMode="auto">
          <a:xfrm>
            <a:off x="1587500" y="3205163"/>
            <a:ext cx="3630613" cy="2184400"/>
          </a:xfrm>
          <a:prstGeom prst="line">
            <a:avLst/>
          </a:prstGeom>
          <a:noFill/>
          <a:ln w="25400">
            <a:solidFill>
              <a:schemeClr val="hlink"/>
            </a:solidFill>
            <a:round/>
            <a:headEnd type="none" w="sm" len="sm"/>
            <a:tailEnd type="none" w="sm" len="sm"/>
          </a:ln>
          <a:effectLst/>
        </p:spPr>
        <p:txBody>
          <a:bodyPr wrap="none" anchor="ctr"/>
          <a:lstStyle/>
          <a:p>
            <a:endParaRPr lang="tr-TR"/>
          </a:p>
        </p:txBody>
      </p:sp>
      <p:sp>
        <p:nvSpPr>
          <p:cNvPr id="48137" name="Oval 9"/>
          <p:cNvSpPr>
            <a:spLocks noChangeArrowheads="1"/>
          </p:cNvSpPr>
          <p:nvPr/>
        </p:nvSpPr>
        <p:spPr bwMode="auto">
          <a:xfrm>
            <a:off x="1511300" y="280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8138" name="Oval 10"/>
          <p:cNvSpPr>
            <a:spLocks noChangeArrowheads="1"/>
          </p:cNvSpPr>
          <p:nvPr/>
        </p:nvSpPr>
        <p:spPr bwMode="auto">
          <a:xfrm>
            <a:off x="1524000" y="48831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8139" name="Oval 11"/>
          <p:cNvSpPr>
            <a:spLocks noChangeArrowheads="1"/>
          </p:cNvSpPr>
          <p:nvPr/>
        </p:nvSpPr>
        <p:spPr bwMode="auto">
          <a:xfrm>
            <a:off x="2924175"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8140" name="Oval 12"/>
          <p:cNvSpPr>
            <a:spLocks noChangeArrowheads="1"/>
          </p:cNvSpPr>
          <p:nvPr/>
        </p:nvSpPr>
        <p:spPr bwMode="auto">
          <a:xfrm>
            <a:off x="3444875" y="53467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8141" name="Rectangle 13"/>
          <p:cNvSpPr>
            <a:spLocks noChangeArrowheads="1"/>
          </p:cNvSpPr>
          <p:nvPr/>
        </p:nvSpPr>
        <p:spPr bwMode="auto">
          <a:xfrm>
            <a:off x="949325" y="3917950"/>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8142" name="Rectangle 14"/>
          <p:cNvSpPr>
            <a:spLocks noChangeArrowheads="1"/>
          </p:cNvSpPr>
          <p:nvPr/>
        </p:nvSpPr>
        <p:spPr bwMode="auto">
          <a:xfrm>
            <a:off x="877888" y="4816475"/>
            <a:ext cx="714375"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8143" name="Rectangle 15"/>
          <p:cNvSpPr>
            <a:spLocks noChangeArrowheads="1"/>
          </p:cNvSpPr>
          <p:nvPr/>
        </p:nvSpPr>
        <p:spPr bwMode="auto">
          <a:xfrm>
            <a:off x="3211513" y="5400675"/>
            <a:ext cx="615950" cy="519113"/>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8144" name="Rectangle 16"/>
          <p:cNvSpPr>
            <a:spLocks noChangeArrowheads="1"/>
          </p:cNvSpPr>
          <p:nvPr/>
        </p:nvSpPr>
        <p:spPr bwMode="auto">
          <a:xfrm>
            <a:off x="4208463" y="5414963"/>
            <a:ext cx="71437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8145" name="Oval 17"/>
          <p:cNvSpPr>
            <a:spLocks noChangeArrowheads="1"/>
          </p:cNvSpPr>
          <p:nvPr/>
        </p:nvSpPr>
        <p:spPr bwMode="auto">
          <a:xfrm>
            <a:off x="1520825" y="428625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8146" name="Oval 18"/>
          <p:cNvSpPr>
            <a:spLocks noChangeArrowheads="1"/>
          </p:cNvSpPr>
          <p:nvPr/>
        </p:nvSpPr>
        <p:spPr bwMode="auto">
          <a:xfrm>
            <a:off x="4445000" y="5334000"/>
            <a:ext cx="114300" cy="114300"/>
          </a:xfrm>
          <a:prstGeom prst="ellipse">
            <a:avLst/>
          </a:prstGeom>
          <a:solidFill>
            <a:schemeClr val="tx1"/>
          </a:solidFill>
          <a:ln w="9525">
            <a:noFill/>
            <a:round/>
            <a:headEnd/>
            <a:tailEnd/>
          </a:ln>
          <a:effectLst/>
        </p:spPr>
        <p:txBody>
          <a:bodyPr wrap="none" anchor="ctr"/>
          <a:lstStyle/>
          <a:p>
            <a:endParaRPr lang="tr-TR"/>
          </a:p>
        </p:txBody>
      </p:sp>
      <p:sp>
        <p:nvSpPr>
          <p:cNvPr id="48147" name="Line 19"/>
          <p:cNvSpPr>
            <a:spLocks noChangeShapeType="1"/>
          </p:cNvSpPr>
          <p:nvPr/>
        </p:nvSpPr>
        <p:spPr bwMode="auto">
          <a:xfrm>
            <a:off x="1574800" y="2032000"/>
            <a:ext cx="5608638" cy="3373438"/>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48148" name="Line 20"/>
          <p:cNvSpPr>
            <a:spLocks noChangeShapeType="1"/>
          </p:cNvSpPr>
          <p:nvPr/>
        </p:nvSpPr>
        <p:spPr bwMode="auto">
          <a:xfrm>
            <a:off x="3505200" y="4352925"/>
            <a:ext cx="0" cy="1038225"/>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8149" name="Line 21"/>
          <p:cNvSpPr>
            <a:spLocks noChangeShapeType="1"/>
          </p:cNvSpPr>
          <p:nvPr/>
        </p:nvSpPr>
        <p:spPr bwMode="auto">
          <a:xfrm flipH="1">
            <a:off x="1581150" y="4362450"/>
            <a:ext cx="192405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8150" name="Line 22"/>
          <p:cNvSpPr>
            <a:spLocks noChangeShapeType="1"/>
          </p:cNvSpPr>
          <p:nvPr/>
        </p:nvSpPr>
        <p:spPr bwMode="auto">
          <a:xfrm>
            <a:off x="2990850" y="2867025"/>
            <a:ext cx="0" cy="2524125"/>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8151" name="Line 23"/>
          <p:cNvSpPr>
            <a:spLocks noChangeShapeType="1"/>
          </p:cNvSpPr>
          <p:nvPr/>
        </p:nvSpPr>
        <p:spPr bwMode="auto">
          <a:xfrm flipH="1">
            <a:off x="1571625" y="2867025"/>
            <a:ext cx="1419225"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8152" name="Line 24"/>
          <p:cNvSpPr>
            <a:spLocks noChangeShapeType="1"/>
          </p:cNvSpPr>
          <p:nvPr/>
        </p:nvSpPr>
        <p:spPr bwMode="auto">
          <a:xfrm>
            <a:off x="4505325" y="4933950"/>
            <a:ext cx="0" cy="447675"/>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8153" name="Line 25"/>
          <p:cNvSpPr>
            <a:spLocks noChangeShapeType="1"/>
          </p:cNvSpPr>
          <p:nvPr/>
        </p:nvSpPr>
        <p:spPr bwMode="auto">
          <a:xfrm flipH="1">
            <a:off x="1571625" y="4938713"/>
            <a:ext cx="2933700" cy="0"/>
          </a:xfrm>
          <a:prstGeom prst="line">
            <a:avLst/>
          </a:prstGeom>
          <a:noFill/>
          <a:ln w="12700">
            <a:solidFill>
              <a:schemeClr val="tx1"/>
            </a:solidFill>
            <a:prstDash val="dash"/>
            <a:round/>
            <a:headEnd type="none" w="sm" len="sm"/>
            <a:tailEnd type="none" w="sm" len="sm"/>
          </a:ln>
          <a:effectLst/>
        </p:spPr>
        <p:txBody>
          <a:bodyPr wrap="none" anchor="ctr"/>
          <a:lstStyle/>
          <a:p>
            <a:endParaRPr lang="tr-TR"/>
          </a:p>
        </p:txBody>
      </p:sp>
      <p:sp>
        <p:nvSpPr>
          <p:cNvPr id="48154" name="Rectangle 26"/>
          <p:cNvSpPr>
            <a:spLocks noChangeArrowheads="1"/>
          </p:cNvSpPr>
          <p:nvPr/>
        </p:nvSpPr>
        <p:spPr bwMode="auto">
          <a:xfrm>
            <a:off x="2465388" y="5405438"/>
            <a:ext cx="814387"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r>
              <a:rPr lang="en-US"/>
              <a:t>’’’</a:t>
            </a:r>
          </a:p>
        </p:txBody>
      </p:sp>
      <p:sp>
        <p:nvSpPr>
          <p:cNvPr id="48155" name="Rectangle 27"/>
          <p:cNvSpPr>
            <a:spLocks noChangeArrowheads="1"/>
          </p:cNvSpPr>
          <p:nvPr/>
        </p:nvSpPr>
        <p:spPr bwMode="auto">
          <a:xfrm>
            <a:off x="798513" y="2557463"/>
            <a:ext cx="814387"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r>
              <a:rPr lang="en-US"/>
              <a:t>’’’</a:t>
            </a:r>
          </a:p>
        </p:txBody>
      </p:sp>
      <p:sp>
        <p:nvSpPr>
          <p:cNvPr id="48156" name="AutoShape 28"/>
          <p:cNvSpPr>
            <a:spLocks noChangeArrowheads="1"/>
          </p:cNvSpPr>
          <p:nvPr/>
        </p:nvSpPr>
        <p:spPr bwMode="auto">
          <a:xfrm>
            <a:off x="3516313" y="5759450"/>
            <a:ext cx="973137" cy="444500"/>
          </a:xfrm>
          <a:prstGeom prst="rightArrow">
            <a:avLst>
              <a:gd name="adj1" fmla="val 50000"/>
              <a:gd name="adj2" fmla="val 109474"/>
            </a:avLst>
          </a:prstGeom>
          <a:solidFill>
            <a:schemeClr val="accent1"/>
          </a:solidFill>
          <a:ln w="12700">
            <a:solidFill>
              <a:schemeClr val="tx1"/>
            </a:solidFill>
            <a:miter lim="800000"/>
            <a:headEnd/>
            <a:tailEnd/>
          </a:ln>
          <a:effectLst/>
        </p:spPr>
        <p:txBody>
          <a:bodyPr wrap="none" anchor="ctr"/>
          <a:lstStyle/>
          <a:p>
            <a:endParaRPr lang="tr-TR"/>
          </a:p>
        </p:txBody>
      </p:sp>
      <p:sp>
        <p:nvSpPr>
          <p:cNvPr id="48157" name="AutoShape 29"/>
          <p:cNvSpPr>
            <a:spLocks noChangeArrowheads="1"/>
          </p:cNvSpPr>
          <p:nvPr/>
        </p:nvSpPr>
        <p:spPr bwMode="auto">
          <a:xfrm>
            <a:off x="2997200" y="6183313"/>
            <a:ext cx="1484313" cy="477837"/>
          </a:xfrm>
          <a:prstGeom prst="leftArrow">
            <a:avLst>
              <a:gd name="adj1" fmla="val 50000"/>
              <a:gd name="adj2" fmla="val 155301"/>
            </a:avLst>
          </a:prstGeom>
          <a:solidFill>
            <a:srgbClr val="33CC33"/>
          </a:solidFill>
          <a:ln w="12700">
            <a:solidFill>
              <a:schemeClr val="tx1"/>
            </a:solidFill>
            <a:miter lim="800000"/>
            <a:headEnd/>
            <a:tailEnd/>
          </a:ln>
          <a:effectLst/>
        </p:spPr>
        <p:txBody>
          <a:bodyPr wrap="none" anchor="ctr"/>
          <a:lstStyle/>
          <a:p>
            <a:endParaRPr lang="tr-TR"/>
          </a:p>
        </p:txBody>
      </p:sp>
      <p:sp>
        <p:nvSpPr>
          <p:cNvPr id="48158" name="AutoShape 30"/>
          <p:cNvSpPr>
            <a:spLocks noChangeArrowheads="1"/>
          </p:cNvSpPr>
          <p:nvPr/>
        </p:nvSpPr>
        <p:spPr bwMode="auto">
          <a:xfrm>
            <a:off x="2971800" y="4819650"/>
            <a:ext cx="533400" cy="457200"/>
          </a:xfrm>
          <a:prstGeom prst="leftArrow">
            <a:avLst>
              <a:gd name="adj1" fmla="val 50000"/>
              <a:gd name="adj2" fmla="val 58328"/>
            </a:avLst>
          </a:prstGeom>
          <a:solidFill>
            <a:schemeClr val="tx1"/>
          </a:solidFill>
          <a:ln w="9525">
            <a:noFill/>
            <a:miter lim="800000"/>
            <a:headEnd/>
            <a:tailEnd/>
          </a:ln>
          <a:effectLst/>
        </p:spPr>
        <p:txBody>
          <a:bodyPr wrap="none" anchor="ctr"/>
          <a:lstStyle/>
          <a:p>
            <a:endParaRPr lang="tr-TR"/>
          </a:p>
        </p:txBody>
      </p:sp>
      <p:sp>
        <p:nvSpPr>
          <p:cNvPr id="48159" name="Rectangle 31"/>
          <p:cNvSpPr>
            <a:spLocks noChangeArrowheads="1"/>
          </p:cNvSpPr>
          <p:nvPr/>
        </p:nvSpPr>
        <p:spPr bwMode="auto">
          <a:xfrm>
            <a:off x="4708525" y="5729288"/>
            <a:ext cx="3305175" cy="519112"/>
          </a:xfrm>
          <a:prstGeom prst="rect">
            <a:avLst/>
          </a:prstGeom>
          <a:noFill/>
          <a:ln w="9525">
            <a:noFill/>
            <a:miter lim="800000"/>
            <a:headEnd/>
            <a:tailEnd/>
          </a:ln>
          <a:effectLst/>
        </p:spPr>
        <p:txBody>
          <a:bodyPr wrap="none" lIns="92075" tIns="46038" rIns="92075" bIns="46038">
            <a:spAutoFit/>
          </a:bodyPr>
          <a:lstStyle/>
          <a:p>
            <a:r>
              <a:rPr lang="en-US">
                <a:solidFill>
                  <a:schemeClr val="accent1"/>
                </a:solidFill>
              </a:rPr>
              <a:t>Substitution effect</a:t>
            </a:r>
          </a:p>
        </p:txBody>
      </p:sp>
      <p:sp>
        <p:nvSpPr>
          <p:cNvPr id="48160" name="Rectangle 32"/>
          <p:cNvSpPr>
            <a:spLocks noChangeArrowheads="1"/>
          </p:cNvSpPr>
          <p:nvPr/>
        </p:nvSpPr>
        <p:spPr bwMode="auto">
          <a:xfrm>
            <a:off x="4746625" y="6148388"/>
            <a:ext cx="2476500" cy="519112"/>
          </a:xfrm>
          <a:prstGeom prst="rect">
            <a:avLst/>
          </a:prstGeom>
          <a:noFill/>
          <a:ln w="9525">
            <a:noFill/>
            <a:miter lim="800000"/>
            <a:headEnd/>
            <a:tailEnd/>
          </a:ln>
          <a:effectLst/>
        </p:spPr>
        <p:txBody>
          <a:bodyPr wrap="none" lIns="92075" tIns="46038" rIns="92075" bIns="46038">
            <a:spAutoFit/>
          </a:bodyPr>
          <a:lstStyle/>
          <a:p>
            <a:r>
              <a:rPr lang="en-US">
                <a:solidFill>
                  <a:srgbClr val="33CC33"/>
                </a:solidFill>
              </a:rPr>
              <a:t>Income effect</a:t>
            </a:r>
          </a:p>
        </p:txBody>
      </p:sp>
      <p:sp>
        <p:nvSpPr>
          <p:cNvPr id="48162" name="Freeform 34"/>
          <p:cNvSpPr>
            <a:spLocks/>
          </p:cNvSpPr>
          <p:nvPr/>
        </p:nvSpPr>
        <p:spPr bwMode="auto">
          <a:xfrm>
            <a:off x="1847850" y="1833563"/>
            <a:ext cx="3101975" cy="3260725"/>
          </a:xfrm>
          <a:custGeom>
            <a:avLst/>
            <a:gdLst/>
            <a:ahLst/>
            <a:cxnLst>
              <a:cxn ang="0">
                <a:pos x="0" y="0"/>
              </a:cxn>
              <a:cxn ang="0">
                <a:pos x="1136" y="1463"/>
              </a:cxn>
              <a:cxn ang="0">
                <a:pos x="1472" y="1781"/>
              </a:cxn>
              <a:cxn ang="0">
                <a:pos x="1690" y="1944"/>
              </a:cxn>
              <a:cxn ang="0">
                <a:pos x="1954" y="2054"/>
              </a:cxn>
              <a:cxn ang="0">
                <a:pos x="1945" y="2044"/>
              </a:cxn>
            </a:cxnLst>
            <a:rect l="0" t="0" r="r" b="b"/>
            <a:pathLst>
              <a:path w="1954" h="2054">
                <a:moveTo>
                  <a:pt x="0" y="0"/>
                </a:moveTo>
                <a:lnTo>
                  <a:pt x="1136" y="1463"/>
                </a:lnTo>
                <a:lnTo>
                  <a:pt x="1472" y="1781"/>
                </a:lnTo>
                <a:lnTo>
                  <a:pt x="1690" y="1944"/>
                </a:lnTo>
                <a:lnTo>
                  <a:pt x="1954" y="2054"/>
                </a:lnTo>
                <a:lnTo>
                  <a:pt x="1945" y="2044"/>
                </a:lnTo>
              </a:path>
            </a:pathLst>
          </a:custGeom>
          <a:noFill/>
          <a:ln w="38100" cap="flat" cmpd="sng">
            <a:solidFill>
              <a:schemeClr val="tx1"/>
            </a:solidFill>
            <a:prstDash val="solid"/>
            <a:round/>
            <a:headEnd type="none" w="sm" len="sm"/>
            <a:tailEnd type="none" w="sm" len="sm"/>
          </a:ln>
          <a:effectLst/>
        </p:spPr>
        <p:txBody>
          <a:bodyPr wrap="none" anchor="ctr"/>
          <a:lstStyle/>
          <a:p>
            <a:endParaRPr lang="tr-TR"/>
          </a:p>
        </p:txBody>
      </p:sp>
      <p:sp>
        <p:nvSpPr>
          <p:cNvPr id="48163" name="Freeform 35"/>
          <p:cNvSpPr>
            <a:spLocks/>
          </p:cNvSpPr>
          <p:nvPr/>
        </p:nvSpPr>
        <p:spPr bwMode="auto">
          <a:xfrm>
            <a:off x="1976438" y="1616075"/>
            <a:ext cx="2684462" cy="1890713"/>
          </a:xfrm>
          <a:custGeom>
            <a:avLst/>
            <a:gdLst/>
            <a:ahLst/>
            <a:cxnLst>
              <a:cxn ang="0">
                <a:pos x="0" y="0"/>
              </a:cxn>
              <a:cxn ang="0">
                <a:pos x="346" y="482"/>
              </a:cxn>
              <a:cxn ang="0">
                <a:pos x="473" y="618"/>
              </a:cxn>
              <a:cxn ang="0">
                <a:pos x="660" y="797"/>
              </a:cxn>
              <a:cxn ang="0">
                <a:pos x="986" y="959"/>
              </a:cxn>
              <a:cxn ang="0">
                <a:pos x="1220" y="1048"/>
              </a:cxn>
              <a:cxn ang="0">
                <a:pos x="1691" y="1191"/>
              </a:cxn>
            </a:cxnLst>
            <a:rect l="0" t="0" r="r" b="b"/>
            <a:pathLst>
              <a:path w="1691" h="1191">
                <a:moveTo>
                  <a:pt x="0" y="0"/>
                </a:moveTo>
                <a:lnTo>
                  <a:pt x="346" y="482"/>
                </a:lnTo>
                <a:lnTo>
                  <a:pt x="473" y="618"/>
                </a:lnTo>
                <a:lnTo>
                  <a:pt x="660" y="797"/>
                </a:lnTo>
                <a:lnTo>
                  <a:pt x="986" y="959"/>
                </a:lnTo>
                <a:lnTo>
                  <a:pt x="1220" y="1048"/>
                </a:lnTo>
                <a:lnTo>
                  <a:pt x="1691" y="1191"/>
                </a:lnTo>
              </a:path>
            </a:pathLst>
          </a:custGeom>
          <a:noFill/>
          <a:ln w="38100" cap="flat" cmpd="sng">
            <a:solidFill>
              <a:schemeClr val="tx1"/>
            </a:solidFill>
            <a:prstDash val="solid"/>
            <a:round/>
            <a:headEnd type="none" w="sm" len="sm"/>
            <a:tailEnd type="none" w="sm" len="sm"/>
          </a:ln>
          <a:effectLst/>
        </p:spPr>
        <p:txBody>
          <a:bodyPr wrap="none" anchor="ctr"/>
          <a:lstStyle/>
          <a:p>
            <a:endParaRPr lang="tr-TR"/>
          </a:p>
        </p:txBody>
      </p:sp>
      <p:sp>
        <p:nvSpPr>
          <p:cNvPr id="48164" name="Oval 36"/>
          <p:cNvSpPr>
            <a:spLocks noChangeArrowheads="1"/>
          </p:cNvSpPr>
          <p:nvPr/>
        </p:nvSpPr>
        <p:spPr bwMode="auto">
          <a:xfrm>
            <a:off x="2879725" y="2751138"/>
            <a:ext cx="215900" cy="215900"/>
          </a:xfrm>
          <a:prstGeom prst="ellipse">
            <a:avLst/>
          </a:prstGeom>
          <a:solidFill>
            <a:srgbClr val="00CC00"/>
          </a:solidFill>
          <a:ln w="12700">
            <a:solidFill>
              <a:srgbClr val="33CC33"/>
            </a:solidFill>
            <a:round/>
            <a:headEnd/>
            <a:tailEnd/>
          </a:ln>
          <a:effectLst/>
        </p:spPr>
        <p:txBody>
          <a:bodyPr wrap="none" anchor="ctr"/>
          <a:lstStyle/>
          <a:p>
            <a:endParaRPr lang="tr-TR"/>
          </a:p>
        </p:txBody>
      </p:sp>
      <p:sp>
        <p:nvSpPr>
          <p:cNvPr id="48165" name="Oval 37"/>
          <p:cNvSpPr>
            <a:spLocks noChangeArrowheads="1"/>
          </p:cNvSpPr>
          <p:nvPr/>
        </p:nvSpPr>
        <p:spPr bwMode="auto">
          <a:xfrm>
            <a:off x="4387850" y="4826000"/>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48166" name="Freeform 38"/>
          <p:cNvSpPr>
            <a:spLocks/>
          </p:cNvSpPr>
          <p:nvPr/>
        </p:nvSpPr>
        <p:spPr bwMode="auto">
          <a:xfrm>
            <a:off x="1774825" y="1933575"/>
            <a:ext cx="3101975" cy="3376613"/>
          </a:xfrm>
          <a:custGeom>
            <a:avLst/>
            <a:gdLst/>
            <a:ahLst/>
            <a:cxnLst>
              <a:cxn ang="0">
                <a:pos x="0" y="0"/>
              </a:cxn>
              <a:cxn ang="0">
                <a:pos x="1109" y="1519"/>
              </a:cxn>
              <a:cxn ang="0">
                <a:pos x="1483" y="1844"/>
              </a:cxn>
              <a:cxn ang="0">
                <a:pos x="1696" y="2013"/>
              </a:cxn>
              <a:cxn ang="0">
                <a:pos x="1954" y="2127"/>
              </a:cxn>
              <a:cxn ang="0">
                <a:pos x="1945" y="2117"/>
              </a:cxn>
            </a:cxnLst>
            <a:rect l="0" t="0" r="r" b="b"/>
            <a:pathLst>
              <a:path w="1954" h="2127">
                <a:moveTo>
                  <a:pt x="0" y="0"/>
                </a:moveTo>
                <a:lnTo>
                  <a:pt x="1109" y="1519"/>
                </a:lnTo>
                <a:lnTo>
                  <a:pt x="1483" y="1844"/>
                </a:lnTo>
                <a:lnTo>
                  <a:pt x="1696" y="2013"/>
                </a:lnTo>
                <a:lnTo>
                  <a:pt x="1954" y="2127"/>
                </a:lnTo>
                <a:lnTo>
                  <a:pt x="1945" y="2117"/>
                </a:lnTo>
              </a:path>
            </a:pathLst>
          </a:custGeom>
          <a:noFill/>
          <a:ln w="38100" cap="flat" cmpd="sng">
            <a:solidFill>
              <a:schemeClr val="tx1"/>
            </a:solidFill>
            <a:prstDash val="solid"/>
            <a:round/>
            <a:headEnd type="none" w="sm" len="sm"/>
            <a:tailEnd type="none" w="sm" len="sm"/>
          </a:ln>
          <a:effectLst/>
        </p:spPr>
        <p:txBody>
          <a:bodyPr wrap="none" anchor="ctr"/>
          <a:lstStyle/>
          <a:p>
            <a:endParaRPr lang="tr-TR"/>
          </a:p>
        </p:txBody>
      </p:sp>
      <p:sp>
        <p:nvSpPr>
          <p:cNvPr id="48167" name="Oval 39"/>
          <p:cNvSpPr>
            <a:spLocks noChangeArrowheads="1"/>
          </p:cNvSpPr>
          <p:nvPr/>
        </p:nvSpPr>
        <p:spPr bwMode="auto">
          <a:xfrm>
            <a:off x="3392488" y="4233863"/>
            <a:ext cx="228600" cy="228600"/>
          </a:xfrm>
          <a:prstGeom prst="ellipse">
            <a:avLst/>
          </a:prstGeom>
          <a:solidFill>
            <a:schemeClr val="tx2"/>
          </a:solidFill>
          <a:ln w="9525">
            <a:noFill/>
            <a:round/>
            <a:headEnd/>
            <a:tailEnd/>
          </a:ln>
          <a:effectLst/>
        </p:spPr>
        <p:txBody>
          <a:bodyPr wrap="none" anchor="ctr"/>
          <a:lstStyle/>
          <a:p>
            <a:endParaRPr lang="tr-TR"/>
          </a:p>
        </p:txBody>
      </p:sp>
      <p:sp>
        <p:nvSpPr>
          <p:cNvPr id="48168" name="Rectangle 40"/>
          <p:cNvSpPr>
            <a:spLocks noChangeArrowheads="1"/>
          </p:cNvSpPr>
          <p:nvPr/>
        </p:nvSpPr>
        <p:spPr bwMode="auto">
          <a:xfrm>
            <a:off x="4256088" y="1323975"/>
            <a:ext cx="4357687" cy="1373188"/>
          </a:xfrm>
          <a:prstGeom prst="rect">
            <a:avLst/>
          </a:prstGeom>
          <a:noFill/>
          <a:ln w="9525">
            <a:noFill/>
            <a:miter lim="800000"/>
            <a:headEnd/>
            <a:tailEnd/>
          </a:ln>
          <a:effectLst/>
        </p:spPr>
        <p:txBody>
          <a:bodyPr wrap="none" lIns="92075" tIns="46038" rIns="92075" bIns="46038">
            <a:spAutoFit/>
          </a:bodyPr>
          <a:lstStyle/>
          <a:p>
            <a:r>
              <a:rPr lang="en-US"/>
              <a:t>A decrease in p</a:t>
            </a:r>
            <a:r>
              <a:rPr lang="en-US" baseline="-25000"/>
              <a:t>1</a:t>
            </a:r>
            <a:r>
              <a:rPr lang="en-US"/>
              <a:t> causes </a:t>
            </a:r>
            <a:br>
              <a:rPr lang="en-US"/>
            </a:br>
            <a:r>
              <a:rPr lang="en-US"/>
              <a:t>quantity demanded of </a:t>
            </a:r>
            <a:br>
              <a:rPr lang="en-US"/>
            </a:br>
            <a:r>
              <a:rPr lang="en-US"/>
              <a:t>good 1 to fall.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a:lstStyle/>
          <a:p>
            <a:r>
              <a:rPr lang="en-US"/>
              <a:t>Slutsky’s Effects for Giffen Goods</a:t>
            </a:r>
          </a:p>
        </p:txBody>
      </p:sp>
      <p:sp>
        <p:nvSpPr>
          <p:cNvPr id="46083" name="Rectangle 3"/>
          <p:cNvSpPr>
            <a:spLocks noGrp="1" noChangeArrowheads="1"/>
          </p:cNvSpPr>
          <p:nvPr>
            <p:ph type="body" idx="1"/>
          </p:nvPr>
        </p:nvSpPr>
        <p:spPr>
          <a:noFill/>
          <a:ln/>
        </p:spPr>
        <p:txBody>
          <a:bodyPr/>
          <a:lstStyle/>
          <a:p>
            <a:r>
              <a:rPr lang="en-US"/>
              <a:t>Slutsky’s decomposition of the effect of a price change into a pure substitution effect and an income effect thus explains why the Law of Downward-Sloping Demand is violated for extremely income-inferior goods.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t>Effects of a Price Change</a:t>
            </a:r>
          </a:p>
        </p:txBody>
      </p:sp>
      <p:sp>
        <p:nvSpPr>
          <p:cNvPr id="8195" name="Line 3"/>
          <p:cNvSpPr>
            <a:spLocks noChangeShapeType="1"/>
          </p:cNvSpPr>
          <p:nvPr/>
        </p:nvSpPr>
        <p:spPr bwMode="auto">
          <a:xfrm>
            <a:off x="990600" y="1981200"/>
            <a:ext cx="0" cy="3352800"/>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8196" name="Line 4"/>
          <p:cNvSpPr>
            <a:spLocks noChangeShapeType="1"/>
          </p:cNvSpPr>
          <p:nvPr/>
        </p:nvSpPr>
        <p:spPr bwMode="auto">
          <a:xfrm>
            <a:off x="990600" y="5334000"/>
            <a:ext cx="4114800"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8197" name="Rectangle 5"/>
          <p:cNvSpPr>
            <a:spLocks noChangeArrowheads="1"/>
          </p:cNvSpPr>
          <p:nvPr/>
        </p:nvSpPr>
        <p:spPr bwMode="auto">
          <a:xfrm>
            <a:off x="4784725" y="53482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8198" name="Line 6"/>
          <p:cNvSpPr>
            <a:spLocks noChangeShapeType="1"/>
          </p:cNvSpPr>
          <p:nvPr/>
        </p:nvSpPr>
        <p:spPr bwMode="auto">
          <a:xfrm>
            <a:off x="990600" y="2819400"/>
            <a:ext cx="1295400" cy="25146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8199" name="Line 7"/>
          <p:cNvSpPr>
            <a:spLocks noChangeShapeType="1"/>
          </p:cNvSpPr>
          <p:nvPr/>
        </p:nvSpPr>
        <p:spPr bwMode="auto">
          <a:xfrm>
            <a:off x="990600" y="2819400"/>
            <a:ext cx="2971800" cy="25146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8200" name="Arc 8"/>
          <p:cNvSpPr>
            <a:spLocks/>
          </p:cNvSpPr>
          <p:nvPr/>
        </p:nvSpPr>
        <p:spPr bwMode="auto">
          <a:xfrm>
            <a:off x="2057400" y="4572000"/>
            <a:ext cx="990600" cy="2286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stealth" w="med" len="lg"/>
            <a:tailEnd type="none" w="sm" len="sm"/>
          </a:ln>
          <a:effectLst/>
        </p:spPr>
        <p:txBody>
          <a:bodyPr wrap="none" anchor="ctr"/>
          <a:lstStyle/>
          <a:p>
            <a:endParaRPr lang="tr-TR"/>
          </a:p>
        </p:txBody>
      </p:sp>
      <p:sp>
        <p:nvSpPr>
          <p:cNvPr id="8201" name="Oval 9"/>
          <p:cNvSpPr>
            <a:spLocks noChangeArrowheads="1"/>
          </p:cNvSpPr>
          <p:nvPr/>
        </p:nvSpPr>
        <p:spPr bwMode="auto">
          <a:xfrm>
            <a:off x="1600200" y="4114800"/>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8202" name="Rectangle 10"/>
          <p:cNvSpPr>
            <a:spLocks noChangeArrowheads="1"/>
          </p:cNvSpPr>
          <p:nvPr/>
        </p:nvSpPr>
        <p:spPr bwMode="auto">
          <a:xfrm>
            <a:off x="1660525" y="1843088"/>
            <a:ext cx="5467350" cy="946150"/>
          </a:xfrm>
          <a:prstGeom prst="rect">
            <a:avLst/>
          </a:prstGeom>
          <a:noFill/>
          <a:ln w="9525">
            <a:noFill/>
            <a:miter lim="800000"/>
            <a:headEnd/>
            <a:tailEnd/>
          </a:ln>
          <a:effectLst/>
        </p:spPr>
        <p:txBody>
          <a:bodyPr wrap="none" lIns="92075" tIns="46038" rIns="92075" bIns="46038">
            <a:spAutoFit/>
          </a:bodyPr>
          <a:lstStyle/>
          <a:p>
            <a:r>
              <a:rPr lang="en-US"/>
              <a:t>Lower price for commodity 1</a:t>
            </a:r>
          </a:p>
          <a:p>
            <a:r>
              <a:rPr lang="en-US"/>
              <a:t>pivots the constraint outwards.</a:t>
            </a:r>
          </a:p>
        </p:txBody>
      </p:sp>
      <p:sp>
        <p:nvSpPr>
          <p:cNvPr id="8203" name="Rectangle 11"/>
          <p:cNvSpPr>
            <a:spLocks noChangeArrowheads="1"/>
          </p:cNvSpPr>
          <p:nvPr/>
        </p:nvSpPr>
        <p:spPr bwMode="auto">
          <a:xfrm>
            <a:off x="1660525" y="1385888"/>
            <a:ext cx="4511675" cy="519112"/>
          </a:xfrm>
          <a:prstGeom prst="rect">
            <a:avLst/>
          </a:prstGeom>
          <a:noFill/>
          <a:ln w="9525">
            <a:noFill/>
            <a:miter lim="800000"/>
            <a:headEnd/>
            <a:tailEnd/>
          </a:ln>
          <a:effectLst/>
        </p:spPr>
        <p:txBody>
          <a:bodyPr wrap="none" lIns="92075" tIns="46038" rIns="92075" bIns="46038">
            <a:spAutoFit/>
          </a:bodyPr>
          <a:lstStyle/>
          <a:p>
            <a:r>
              <a:rPr lang="en-US"/>
              <a:t>Consumer’s budget is $y.</a:t>
            </a:r>
          </a:p>
        </p:txBody>
      </p:sp>
      <p:sp>
        <p:nvSpPr>
          <p:cNvPr id="8204" name="Rectangle 12"/>
          <p:cNvSpPr>
            <a:spLocks noChangeArrowheads="1"/>
          </p:cNvSpPr>
          <p:nvPr/>
        </p:nvSpPr>
        <p:spPr bwMode="auto">
          <a:xfrm>
            <a:off x="441325" y="16144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graphicFrame>
        <p:nvGraphicFramePr>
          <p:cNvPr id="8205" name="Object 13"/>
          <p:cNvGraphicFramePr>
            <a:graphicFrameLocks/>
          </p:cNvGraphicFramePr>
          <p:nvPr/>
        </p:nvGraphicFramePr>
        <p:xfrm>
          <a:off x="458788" y="2357438"/>
          <a:ext cx="434975" cy="904875"/>
        </p:xfrm>
        <a:graphic>
          <a:graphicData uri="http://schemas.openxmlformats.org/presentationml/2006/ole">
            <p:oleObj spid="_x0000_s8205" name="Equation" r:id="rId3" imgW="444240" imgH="914400" progId="Equation.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US"/>
              <a:t>Effects of a Price Change</a:t>
            </a:r>
          </a:p>
        </p:txBody>
      </p:sp>
      <p:sp>
        <p:nvSpPr>
          <p:cNvPr id="9219" name="Line 3"/>
          <p:cNvSpPr>
            <a:spLocks noChangeShapeType="1"/>
          </p:cNvSpPr>
          <p:nvPr/>
        </p:nvSpPr>
        <p:spPr bwMode="auto">
          <a:xfrm>
            <a:off x="990600" y="1981200"/>
            <a:ext cx="0" cy="3352800"/>
          </a:xfrm>
          <a:prstGeom prst="line">
            <a:avLst/>
          </a:prstGeom>
          <a:noFill/>
          <a:ln w="12700">
            <a:solidFill>
              <a:schemeClr val="tx1"/>
            </a:solidFill>
            <a:round/>
            <a:headEnd type="stealth" w="med" len="lg"/>
            <a:tailEnd type="none" w="sm" len="sm"/>
          </a:ln>
          <a:effectLst/>
        </p:spPr>
        <p:txBody>
          <a:bodyPr wrap="none" anchor="ctr"/>
          <a:lstStyle/>
          <a:p>
            <a:endParaRPr lang="tr-TR"/>
          </a:p>
        </p:txBody>
      </p:sp>
      <p:sp>
        <p:nvSpPr>
          <p:cNvPr id="9220" name="Line 4"/>
          <p:cNvSpPr>
            <a:spLocks noChangeShapeType="1"/>
          </p:cNvSpPr>
          <p:nvPr/>
        </p:nvSpPr>
        <p:spPr bwMode="auto">
          <a:xfrm>
            <a:off x="990600" y="5334000"/>
            <a:ext cx="4114800" cy="0"/>
          </a:xfrm>
          <a:prstGeom prst="line">
            <a:avLst/>
          </a:prstGeom>
          <a:noFill/>
          <a:ln w="12700">
            <a:solidFill>
              <a:schemeClr val="tx1"/>
            </a:solidFill>
            <a:round/>
            <a:headEnd type="none" w="sm" len="sm"/>
            <a:tailEnd type="stealth" w="med" len="lg"/>
          </a:ln>
          <a:effectLst/>
        </p:spPr>
        <p:txBody>
          <a:bodyPr wrap="none" anchor="ctr"/>
          <a:lstStyle/>
          <a:p>
            <a:endParaRPr lang="tr-TR"/>
          </a:p>
        </p:txBody>
      </p:sp>
      <p:sp>
        <p:nvSpPr>
          <p:cNvPr id="9221" name="Rectangle 5"/>
          <p:cNvSpPr>
            <a:spLocks noChangeArrowheads="1"/>
          </p:cNvSpPr>
          <p:nvPr/>
        </p:nvSpPr>
        <p:spPr bwMode="auto">
          <a:xfrm>
            <a:off x="4784725" y="53482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1</a:t>
            </a:r>
          </a:p>
        </p:txBody>
      </p:sp>
      <p:sp>
        <p:nvSpPr>
          <p:cNvPr id="9222" name="Line 6"/>
          <p:cNvSpPr>
            <a:spLocks noChangeShapeType="1"/>
          </p:cNvSpPr>
          <p:nvPr/>
        </p:nvSpPr>
        <p:spPr bwMode="auto">
          <a:xfrm>
            <a:off x="990600" y="2819400"/>
            <a:ext cx="1295400" cy="25146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9223" name="Line 7"/>
          <p:cNvSpPr>
            <a:spLocks noChangeShapeType="1"/>
          </p:cNvSpPr>
          <p:nvPr/>
        </p:nvSpPr>
        <p:spPr bwMode="auto">
          <a:xfrm>
            <a:off x="990600" y="2819400"/>
            <a:ext cx="2971800" cy="2514600"/>
          </a:xfrm>
          <a:prstGeom prst="line">
            <a:avLst/>
          </a:prstGeom>
          <a:noFill/>
          <a:ln w="25400">
            <a:solidFill>
              <a:schemeClr val="tx1"/>
            </a:solidFill>
            <a:round/>
            <a:headEnd type="none" w="sm" len="sm"/>
            <a:tailEnd type="none" w="sm" len="sm"/>
          </a:ln>
          <a:effectLst/>
        </p:spPr>
        <p:txBody>
          <a:bodyPr wrap="none" anchor="ctr"/>
          <a:lstStyle/>
          <a:p>
            <a:endParaRPr lang="tr-TR"/>
          </a:p>
        </p:txBody>
      </p:sp>
      <p:sp>
        <p:nvSpPr>
          <p:cNvPr id="9224" name="Oval 8"/>
          <p:cNvSpPr>
            <a:spLocks noChangeArrowheads="1"/>
          </p:cNvSpPr>
          <p:nvPr/>
        </p:nvSpPr>
        <p:spPr bwMode="auto">
          <a:xfrm>
            <a:off x="1600200" y="4114800"/>
            <a:ext cx="228600" cy="228600"/>
          </a:xfrm>
          <a:prstGeom prst="ellipse">
            <a:avLst/>
          </a:prstGeom>
          <a:solidFill>
            <a:schemeClr val="hlink"/>
          </a:solidFill>
          <a:ln w="9525">
            <a:noFill/>
            <a:round/>
            <a:headEnd/>
            <a:tailEnd/>
          </a:ln>
          <a:effectLst/>
        </p:spPr>
        <p:txBody>
          <a:bodyPr wrap="none" anchor="ctr"/>
          <a:lstStyle/>
          <a:p>
            <a:endParaRPr lang="tr-TR"/>
          </a:p>
        </p:txBody>
      </p:sp>
      <p:sp>
        <p:nvSpPr>
          <p:cNvPr id="9225" name="Rectangle 9"/>
          <p:cNvSpPr>
            <a:spLocks noChangeArrowheads="1"/>
          </p:cNvSpPr>
          <p:nvPr/>
        </p:nvSpPr>
        <p:spPr bwMode="auto">
          <a:xfrm>
            <a:off x="1660525" y="1843088"/>
            <a:ext cx="5467350" cy="946150"/>
          </a:xfrm>
          <a:prstGeom prst="rect">
            <a:avLst/>
          </a:prstGeom>
          <a:noFill/>
          <a:ln w="9525">
            <a:noFill/>
            <a:miter lim="800000"/>
            <a:headEnd/>
            <a:tailEnd/>
          </a:ln>
          <a:effectLst/>
        </p:spPr>
        <p:txBody>
          <a:bodyPr wrap="none" lIns="92075" tIns="46038" rIns="92075" bIns="46038">
            <a:spAutoFit/>
          </a:bodyPr>
          <a:lstStyle/>
          <a:p>
            <a:r>
              <a:rPr lang="en-US"/>
              <a:t>Lower price for commodity 1</a:t>
            </a:r>
          </a:p>
          <a:p>
            <a:r>
              <a:rPr lang="en-US"/>
              <a:t>pivots the constraint outwards.</a:t>
            </a:r>
          </a:p>
        </p:txBody>
      </p:sp>
      <p:sp>
        <p:nvSpPr>
          <p:cNvPr id="9226" name="Rectangle 10"/>
          <p:cNvSpPr>
            <a:spLocks noChangeArrowheads="1"/>
          </p:cNvSpPr>
          <p:nvPr/>
        </p:nvSpPr>
        <p:spPr bwMode="auto">
          <a:xfrm>
            <a:off x="1660525" y="1385888"/>
            <a:ext cx="4511675" cy="519112"/>
          </a:xfrm>
          <a:prstGeom prst="rect">
            <a:avLst/>
          </a:prstGeom>
          <a:noFill/>
          <a:ln w="9525">
            <a:noFill/>
            <a:miter lim="800000"/>
            <a:headEnd/>
            <a:tailEnd/>
          </a:ln>
          <a:effectLst/>
        </p:spPr>
        <p:txBody>
          <a:bodyPr wrap="none" lIns="92075" tIns="46038" rIns="92075" bIns="46038">
            <a:spAutoFit/>
          </a:bodyPr>
          <a:lstStyle/>
          <a:p>
            <a:r>
              <a:rPr lang="en-US"/>
              <a:t>Consumer’s budget is $y.</a:t>
            </a:r>
          </a:p>
        </p:txBody>
      </p:sp>
      <p:sp>
        <p:nvSpPr>
          <p:cNvPr id="9227" name="Rectangle 11"/>
          <p:cNvSpPr>
            <a:spLocks noChangeArrowheads="1"/>
          </p:cNvSpPr>
          <p:nvPr/>
        </p:nvSpPr>
        <p:spPr bwMode="auto">
          <a:xfrm>
            <a:off x="441325" y="1614488"/>
            <a:ext cx="517525" cy="519112"/>
          </a:xfrm>
          <a:prstGeom prst="rect">
            <a:avLst/>
          </a:prstGeom>
          <a:noFill/>
          <a:ln w="9525">
            <a:noFill/>
            <a:miter lim="800000"/>
            <a:headEnd/>
            <a:tailEnd/>
          </a:ln>
          <a:effectLst/>
        </p:spPr>
        <p:txBody>
          <a:bodyPr wrap="none" lIns="92075" tIns="46038" rIns="92075" bIns="46038">
            <a:spAutoFit/>
          </a:bodyPr>
          <a:lstStyle/>
          <a:p>
            <a:r>
              <a:rPr lang="en-US"/>
              <a:t>x</a:t>
            </a:r>
            <a:r>
              <a:rPr lang="en-US" baseline="-25000"/>
              <a:t>2</a:t>
            </a:r>
          </a:p>
        </p:txBody>
      </p:sp>
      <p:graphicFrame>
        <p:nvGraphicFramePr>
          <p:cNvPr id="9228" name="Object 12"/>
          <p:cNvGraphicFramePr>
            <a:graphicFrameLocks/>
          </p:cNvGraphicFramePr>
          <p:nvPr/>
        </p:nvGraphicFramePr>
        <p:xfrm>
          <a:off x="458788" y="2357438"/>
          <a:ext cx="434975" cy="904875"/>
        </p:xfrm>
        <a:graphic>
          <a:graphicData uri="http://schemas.openxmlformats.org/presentationml/2006/ole">
            <p:oleObj spid="_x0000_s9228" name="Equation" r:id="rId3" imgW="444240" imgH="914400" progId="Equation.2">
              <p:embed/>
            </p:oleObj>
          </a:graphicData>
        </a:graphic>
      </p:graphicFrame>
      <p:sp>
        <p:nvSpPr>
          <p:cNvPr id="9229" name="Line 13"/>
          <p:cNvSpPr>
            <a:spLocks noChangeShapeType="1"/>
          </p:cNvSpPr>
          <p:nvPr/>
        </p:nvSpPr>
        <p:spPr bwMode="auto">
          <a:xfrm>
            <a:off x="990600" y="3619500"/>
            <a:ext cx="2057400" cy="1741488"/>
          </a:xfrm>
          <a:prstGeom prst="line">
            <a:avLst/>
          </a:prstGeom>
          <a:noFill/>
          <a:ln w="25400">
            <a:solidFill>
              <a:schemeClr val="tx1"/>
            </a:solidFill>
            <a:round/>
            <a:headEnd type="none" w="sm" len="sm"/>
            <a:tailEnd type="none" w="sm" len="sm"/>
          </a:ln>
          <a:effectLst/>
        </p:spPr>
        <p:txBody>
          <a:bodyPr wrap="none" anchor="ctr"/>
          <a:lstStyle/>
          <a:p>
            <a:endParaRPr lang="tr-TR"/>
          </a:p>
        </p:txBody>
      </p:sp>
      <p:graphicFrame>
        <p:nvGraphicFramePr>
          <p:cNvPr id="9230" name="Object 14"/>
          <p:cNvGraphicFramePr>
            <a:graphicFrameLocks/>
          </p:cNvGraphicFramePr>
          <p:nvPr/>
        </p:nvGraphicFramePr>
        <p:xfrm>
          <a:off x="439738" y="3348038"/>
          <a:ext cx="434975" cy="904875"/>
        </p:xfrm>
        <a:graphic>
          <a:graphicData uri="http://schemas.openxmlformats.org/presentationml/2006/ole">
            <p:oleObj spid="_x0000_s9230" name="Equation" r:id="rId4" imgW="444240" imgH="914400" progId="Equation.2">
              <p:embed/>
            </p:oleObj>
          </a:graphicData>
        </a:graphic>
      </p:graphicFrame>
      <p:sp>
        <p:nvSpPr>
          <p:cNvPr id="9231" name="Rectangle 15"/>
          <p:cNvSpPr>
            <a:spLocks noChangeArrowheads="1"/>
          </p:cNvSpPr>
          <p:nvPr/>
        </p:nvSpPr>
        <p:spPr bwMode="auto">
          <a:xfrm>
            <a:off x="1660525" y="2757488"/>
            <a:ext cx="6767513" cy="1800225"/>
          </a:xfrm>
          <a:prstGeom prst="rect">
            <a:avLst/>
          </a:prstGeom>
          <a:noFill/>
          <a:ln w="9525">
            <a:noFill/>
            <a:miter lim="800000"/>
            <a:headEnd/>
            <a:tailEnd/>
          </a:ln>
          <a:effectLst/>
        </p:spPr>
        <p:txBody>
          <a:bodyPr wrap="none" lIns="92075" tIns="46038" rIns="92075" bIns="46038">
            <a:spAutoFit/>
          </a:bodyPr>
          <a:lstStyle/>
          <a:p>
            <a:r>
              <a:rPr lang="en-US"/>
              <a:t>Now only $y’ are needed to buy the</a:t>
            </a:r>
            <a:br>
              <a:rPr lang="en-US"/>
            </a:br>
            <a:r>
              <a:rPr lang="en-US"/>
              <a:t>      original bundle at the new prices, </a:t>
            </a:r>
            <a:br>
              <a:rPr lang="en-US"/>
            </a:br>
            <a:r>
              <a:rPr lang="en-US"/>
              <a:t>           as if the consumer’s income has</a:t>
            </a:r>
            <a:br>
              <a:rPr lang="en-US"/>
            </a:br>
            <a:r>
              <a:rPr lang="en-US"/>
              <a:t>                 increased by $y - $y’.</a:t>
            </a:r>
          </a:p>
        </p:txBody>
      </p:sp>
      <p:sp>
        <p:nvSpPr>
          <p:cNvPr id="9232" name="Line 16"/>
          <p:cNvSpPr>
            <a:spLocks noChangeShapeType="1"/>
          </p:cNvSpPr>
          <p:nvPr/>
        </p:nvSpPr>
        <p:spPr bwMode="auto">
          <a:xfrm flipV="1">
            <a:off x="2476500" y="4438650"/>
            <a:ext cx="438150" cy="438150"/>
          </a:xfrm>
          <a:prstGeom prst="line">
            <a:avLst/>
          </a:prstGeom>
          <a:noFill/>
          <a:ln w="12700">
            <a:solidFill>
              <a:schemeClr val="tx1"/>
            </a:solidFill>
            <a:round/>
            <a:headEnd type="stealth" w="med" len="lg"/>
            <a:tailEnd type="stealth" w="med" len="lg"/>
          </a:ln>
          <a:effectLst/>
        </p:spPr>
        <p:txBody>
          <a:bodyPr wrap="none" anchor="ct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Effects of a Price Change</a:t>
            </a:r>
          </a:p>
        </p:txBody>
      </p:sp>
      <p:sp>
        <p:nvSpPr>
          <p:cNvPr id="10243" name="Rectangle 3"/>
          <p:cNvSpPr>
            <a:spLocks noGrp="1" noChangeArrowheads="1"/>
          </p:cNvSpPr>
          <p:nvPr>
            <p:ph type="body" idx="1"/>
          </p:nvPr>
        </p:nvSpPr>
        <p:spPr>
          <a:noFill/>
          <a:ln/>
        </p:spPr>
        <p:txBody>
          <a:bodyPr/>
          <a:lstStyle/>
          <a:p>
            <a:r>
              <a:rPr lang="en-US"/>
              <a:t>Changes to quantities demanded due to this ‘extra’ income are the income effect of the price change.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t>Effects of a Price Change</a:t>
            </a:r>
          </a:p>
        </p:txBody>
      </p:sp>
      <p:sp>
        <p:nvSpPr>
          <p:cNvPr id="11267" name="Rectangle 3"/>
          <p:cNvSpPr>
            <a:spLocks noGrp="1" noChangeArrowheads="1"/>
          </p:cNvSpPr>
          <p:nvPr>
            <p:ph type="body" idx="1"/>
          </p:nvPr>
        </p:nvSpPr>
        <p:spPr>
          <a:xfrm>
            <a:off x="685800" y="1238250"/>
            <a:ext cx="7772400" cy="4152900"/>
          </a:xfrm>
          <a:noFill/>
          <a:ln/>
        </p:spPr>
        <p:txBody>
          <a:bodyPr/>
          <a:lstStyle/>
          <a:p>
            <a:r>
              <a:rPr lang="en-US"/>
              <a:t>Slutsky discovered that changes to demand from a price change are always the sum of a pure substitution effect and an income effect.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t>Real Income Changes</a:t>
            </a:r>
          </a:p>
        </p:txBody>
      </p:sp>
      <p:sp>
        <p:nvSpPr>
          <p:cNvPr id="12291" name="Rectangle 3"/>
          <p:cNvSpPr>
            <a:spLocks noGrp="1" noChangeArrowheads="1"/>
          </p:cNvSpPr>
          <p:nvPr>
            <p:ph type="body" idx="1"/>
          </p:nvPr>
        </p:nvSpPr>
        <p:spPr>
          <a:xfrm>
            <a:off x="685800" y="1595438"/>
            <a:ext cx="7772400" cy="4152900"/>
          </a:xfrm>
          <a:noFill/>
          <a:ln/>
        </p:spPr>
        <p:txBody>
          <a:bodyPr/>
          <a:lstStyle/>
          <a:p>
            <a:r>
              <a:rPr lang="en-US"/>
              <a:t>Slutsky asserted that if, at the new prices,</a:t>
            </a:r>
          </a:p>
          <a:p>
            <a:pPr lvl="1"/>
            <a:r>
              <a:rPr lang="en-US"/>
              <a:t>less income is needed to buy the original bundle then “real income” is increased</a:t>
            </a:r>
          </a:p>
          <a:p>
            <a:pPr lvl="1"/>
            <a:r>
              <a:rPr lang="en-US"/>
              <a:t>more income is needed to buy the original bundle then “real income” is decreased</a:t>
            </a:r>
          </a:p>
        </p:txBody>
      </p:sp>
    </p:spTree>
  </p:cSld>
  <p:clrMapOvr>
    <a:masterClrMapping/>
  </p:clrMapOvr>
</p:sld>
</file>

<file path=ppt/theme/theme1.xml><?xml version="1.0" encoding="utf-8"?>
<a:theme xmlns:a="http://schemas.openxmlformats.org/drawingml/2006/main" name="Lines On Blue">
  <a:themeElements>
    <a:clrScheme name="Lines On Blue 1">
      <a:dk1>
        <a:srgbClr val="000000"/>
      </a:dk1>
      <a:lt1>
        <a:srgbClr val="FFFFFF"/>
      </a:lt1>
      <a:dk2>
        <a:srgbClr val="000000"/>
      </a:dk2>
      <a:lt2>
        <a:srgbClr val="FFFF00"/>
      </a:lt2>
      <a:accent1>
        <a:srgbClr val="FF9933"/>
      </a:accent1>
      <a:accent2>
        <a:srgbClr val="0000FF"/>
      </a:accent2>
      <a:accent3>
        <a:srgbClr val="AAAAAA"/>
      </a:accent3>
      <a:accent4>
        <a:srgbClr val="DADADA"/>
      </a:accent4>
      <a:accent5>
        <a:srgbClr val="FFCAAD"/>
      </a:accent5>
      <a:accent6>
        <a:srgbClr val="0000E7"/>
      </a:accent6>
      <a:hlink>
        <a:srgbClr val="FF33CC"/>
      </a:hlink>
      <a:folHlink>
        <a:srgbClr val="000080"/>
      </a:folHlink>
    </a:clrScheme>
    <a:fontScheme name="Lines On Blue">
      <a:majorFont>
        <a:latin typeface="Times New Roman"/>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Lines On Blue 1">
        <a:dk1>
          <a:srgbClr val="000000"/>
        </a:dk1>
        <a:lt1>
          <a:srgbClr val="FFFFFF"/>
        </a:lt1>
        <a:dk2>
          <a:srgbClr val="000000"/>
        </a:dk2>
        <a:lt2>
          <a:srgbClr val="FFFF00"/>
        </a:lt2>
        <a:accent1>
          <a:srgbClr val="FF9933"/>
        </a:accent1>
        <a:accent2>
          <a:srgbClr val="0000FF"/>
        </a:accent2>
        <a:accent3>
          <a:srgbClr val="AAAAAA"/>
        </a:accent3>
        <a:accent4>
          <a:srgbClr val="DADADA"/>
        </a:accent4>
        <a:accent5>
          <a:srgbClr val="FFCAAD"/>
        </a:accent5>
        <a:accent6>
          <a:srgbClr val="0000E7"/>
        </a:accent6>
        <a:hlink>
          <a:srgbClr val="FF33CC"/>
        </a:hlink>
        <a:folHlink>
          <a:srgbClr val="000080"/>
        </a:folHlink>
      </a:clrScheme>
      <a:clrMap bg1="dk2" tx1="lt1" bg2="dk1" tx2="lt2" accent1="accent1" accent2="accent2" accent3="accent3" accent4="accent4" accent5="accent5" accent6="accent6" hlink="hlink" folHlink="folHlink"/>
    </a:extraClrScheme>
    <a:extraClrScheme>
      <a:clrScheme name="Lines On Blue 2">
        <a:dk1>
          <a:srgbClr val="000000"/>
        </a:dk1>
        <a:lt1>
          <a:srgbClr val="CCCCFF"/>
        </a:lt1>
        <a:dk2>
          <a:srgbClr val="660066"/>
        </a:dk2>
        <a:lt2>
          <a:srgbClr val="99CCFF"/>
        </a:lt2>
        <a:accent1>
          <a:srgbClr val="33CCFF"/>
        </a:accent1>
        <a:accent2>
          <a:srgbClr val="6699FF"/>
        </a:accent2>
        <a:accent3>
          <a:srgbClr val="E2E2FF"/>
        </a:accent3>
        <a:accent4>
          <a:srgbClr val="000000"/>
        </a:accent4>
        <a:accent5>
          <a:srgbClr val="ADE2FF"/>
        </a:accent5>
        <a:accent6>
          <a:srgbClr val="5C8AE7"/>
        </a:accent6>
        <a:hlink>
          <a:srgbClr val="6666FF"/>
        </a:hlink>
        <a:folHlink>
          <a:srgbClr val="CC99FF"/>
        </a:folHlink>
      </a:clrScheme>
      <a:clrMap bg1="lt1" tx1="dk1" bg2="lt2" tx2="dk2" accent1="accent1" accent2="accent2" accent3="accent3" accent4="accent4" accent5="accent5" accent6="accent6" hlink="hlink" folHlink="folHlink"/>
    </a:extraClrScheme>
    <a:extraClrScheme>
      <a:clrScheme name="Lines On Blue 3">
        <a:dk1>
          <a:srgbClr val="000000"/>
        </a:dk1>
        <a:lt1>
          <a:srgbClr val="FFFFFF"/>
        </a:lt1>
        <a:dk2>
          <a:srgbClr val="000000"/>
        </a:dk2>
        <a:lt2>
          <a:srgbClr val="FFFFFF"/>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Lines On Blue 4">
        <a:dk1>
          <a:srgbClr val="000066"/>
        </a:dk1>
        <a:lt1>
          <a:srgbClr val="EAEAEA"/>
        </a:lt1>
        <a:dk2>
          <a:srgbClr val="660066"/>
        </a:dk2>
        <a:lt2>
          <a:srgbClr val="CBCBCB"/>
        </a:lt2>
        <a:accent1>
          <a:srgbClr val="330099"/>
        </a:accent1>
        <a:accent2>
          <a:srgbClr val="FF7C80"/>
        </a:accent2>
        <a:accent3>
          <a:srgbClr val="B8AAB8"/>
        </a:accent3>
        <a:accent4>
          <a:srgbClr val="C8C8C8"/>
        </a:accent4>
        <a:accent5>
          <a:srgbClr val="ADAACA"/>
        </a:accent5>
        <a:accent6>
          <a:srgbClr val="E77073"/>
        </a:accent6>
        <a:hlink>
          <a:srgbClr val="6666FF"/>
        </a:hlink>
        <a:folHlink>
          <a:srgbClr val="D60093"/>
        </a:folHlink>
      </a:clrScheme>
      <a:clrMap bg1="dk2" tx1="lt1" bg2="dk1" tx2="lt2" accent1="accent1" accent2="accent2" accent3="accent3" accent4="accent4" accent5="accent5" accent6="accent6" hlink="hlink" folHlink="folHlink"/>
    </a:extraClrScheme>
    <a:extraClrScheme>
      <a:clrScheme name="Lines On Blue 5">
        <a:dk1>
          <a:srgbClr val="000080"/>
        </a:dk1>
        <a:lt1>
          <a:srgbClr val="EAEAEA"/>
        </a:lt1>
        <a:dk2>
          <a:srgbClr val="9933FF"/>
        </a:dk2>
        <a:lt2>
          <a:srgbClr val="CBCBCB"/>
        </a:lt2>
        <a:accent1>
          <a:srgbClr val="00CC99"/>
        </a:accent1>
        <a:accent2>
          <a:srgbClr val="00CCFF"/>
        </a:accent2>
        <a:accent3>
          <a:srgbClr val="CAADFF"/>
        </a:accent3>
        <a:accent4>
          <a:srgbClr val="C8C8C8"/>
        </a:accent4>
        <a:accent5>
          <a:srgbClr val="AAE2CA"/>
        </a:accent5>
        <a:accent6>
          <a:srgbClr val="00B9E7"/>
        </a:accent6>
        <a:hlink>
          <a:srgbClr val="6666FF"/>
        </a:hlink>
        <a:folHlink>
          <a:srgbClr val="CC99FF"/>
        </a:folHlink>
      </a:clrScheme>
      <a:clrMap bg1="dk2" tx1="lt1" bg2="dk1" tx2="lt2" accent1="accent1" accent2="accent2" accent3="accent3" accent4="accent4" accent5="accent5" accent6="accent6" hlink="hlink" folHlink="folHlink"/>
    </a:extraClrScheme>
    <a:extraClrScheme>
      <a:clrScheme name="Lines On Blue 6">
        <a:dk1>
          <a:srgbClr val="000000"/>
        </a:dk1>
        <a:lt1>
          <a:srgbClr val="FFFFCC"/>
        </a:lt1>
        <a:dk2>
          <a:srgbClr val="660066"/>
        </a:dk2>
        <a:lt2>
          <a:srgbClr val="FFFFFF"/>
        </a:lt2>
        <a:accent1>
          <a:srgbClr val="99CCFF"/>
        </a:accent1>
        <a:accent2>
          <a:srgbClr val="FFCC99"/>
        </a:accent2>
        <a:accent3>
          <a:srgbClr val="FFFFE2"/>
        </a:accent3>
        <a:accent4>
          <a:srgbClr val="000000"/>
        </a:accent4>
        <a:accent5>
          <a:srgbClr val="CAE2FF"/>
        </a:accent5>
        <a:accent6>
          <a:srgbClr val="E7B98A"/>
        </a:accent6>
        <a:hlink>
          <a:srgbClr val="CC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ines On Blue 1">
    <a:dk1>
      <a:srgbClr val="000000"/>
    </a:dk1>
    <a:lt1>
      <a:srgbClr val="FFFFFF"/>
    </a:lt1>
    <a:dk2>
      <a:srgbClr val="000000"/>
    </a:dk2>
    <a:lt2>
      <a:srgbClr val="FFFF00"/>
    </a:lt2>
    <a:accent1>
      <a:srgbClr val="FF9933"/>
    </a:accent1>
    <a:accent2>
      <a:srgbClr val="0000FF"/>
    </a:accent2>
    <a:accent3>
      <a:srgbClr val="AAAAAA"/>
    </a:accent3>
    <a:accent4>
      <a:srgbClr val="DADADA"/>
    </a:accent4>
    <a:accent5>
      <a:srgbClr val="FFCAAD"/>
    </a:accent5>
    <a:accent6>
      <a:srgbClr val="0000E7"/>
    </a:accent6>
    <a:hlink>
      <a:srgbClr val="FF33CC"/>
    </a:hlink>
    <a:folHlink>
      <a:srgbClr val="000080"/>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Designs\Lines On Blue.pot</Template>
  <TotalTime>406</TotalTime>
  <Words>1002</Words>
  <Application>Microsoft Office PowerPoint</Application>
  <PresentationFormat>Ekran Gösterisi (4:3)</PresentationFormat>
  <Paragraphs>250</Paragraphs>
  <Slides>44</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Katıştırılmış OLE Hizmet Programları</vt:lpstr>
      </vt:variant>
      <vt:variant>
        <vt:i4>1</vt:i4>
      </vt:variant>
      <vt:variant>
        <vt:lpstr>Slayt Başlıkları</vt:lpstr>
      </vt:variant>
      <vt:variant>
        <vt:i4>44</vt:i4>
      </vt:variant>
    </vt:vector>
  </HeadingPairs>
  <TitlesOfParts>
    <vt:vector size="50" baseType="lpstr">
      <vt:lpstr>Times New Roman</vt:lpstr>
      <vt:lpstr>Arial</vt:lpstr>
      <vt:lpstr>Monotype Sorts</vt:lpstr>
      <vt:lpstr>Symbol</vt:lpstr>
      <vt:lpstr>Lines On Blue</vt:lpstr>
      <vt:lpstr>Equation</vt:lpstr>
      <vt:lpstr>Chapter Eight</vt:lpstr>
      <vt:lpstr>Effects of a Price Change</vt:lpstr>
      <vt:lpstr>Effects of a Price Change</vt:lpstr>
      <vt:lpstr>Effects of a Price Change</vt:lpstr>
      <vt:lpstr>Effects of a Price Change</vt:lpstr>
      <vt:lpstr>Effects of a Price Change</vt:lpstr>
      <vt:lpstr>Effects of a Price Change</vt:lpstr>
      <vt:lpstr>Effects of a Price Change</vt:lpstr>
      <vt:lpstr>Real Income Changes</vt:lpstr>
      <vt:lpstr>Real Income Changes</vt:lpstr>
      <vt:lpstr>Real Income Changes</vt:lpstr>
      <vt:lpstr>Real Income Changes</vt:lpstr>
      <vt:lpstr>Real Income Changes</vt:lpstr>
      <vt:lpstr>Real Income Changes</vt:lpstr>
      <vt:lpstr>Real Income Changes</vt:lpstr>
      <vt:lpstr>Pure Substitution Effect</vt:lpstr>
      <vt:lpstr>Pure Substitution Effect Only</vt:lpstr>
      <vt:lpstr>Pure Substitution Effect Only</vt:lpstr>
      <vt:lpstr>Pure Substitution Effect Only</vt:lpstr>
      <vt:lpstr>Pure Substitution Effect Only</vt:lpstr>
      <vt:lpstr>Pure Substitution Effect Only</vt:lpstr>
      <vt:lpstr>Pure Substitution Effect Only</vt:lpstr>
      <vt:lpstr>Pure Substitution Effect Only</vt:lpstr>
      <vt:lpstr>And Now The Income Effect</vt:lpstr>
      <vt:lpstr>And Now The Income Effect</vt:lpstr>
      <vt:lpstr>The Overall Change in Demand</vt:lpstr>
      <vt:lpstr>Slutsky’s Effects for Normal Goods</vt:lpstr>
      <vt:lpstr>Slutsky’s Effects for Normal Goods</vt:lpstr>
      <vt:lpstr>Slutsky’s Effects for Normal Goods</vt:lpstr>
      <vt:lpstr>Slutsky’s Effects for Normal Goods</vt:lpstr>
      <vt:lpstr>Slutsky’s Effects for Income-Inferior Goods</vt:lpstr>
      <vt:lpstr>Slutsky’s Effects for Income-Inferior Goods</vt:lpstr>
      <vt:lpstr>Slutsky’s Effects for Income-Inferior Goods</vt:lpstr>
      <vt:lpstr>Slutsky’s Effects for Income-Inferior Goods</vt:lpstr>
      <vt:lpstr>Slutsky’s Effects for Income-Inferior Goods</vt:lpstr>
      <vt:lpstr>Slutsky’s Effects for Income-Inferior Goods</vt:lpstr>
      <vt:lpstr>Slutsky’s Effects for Income-Inferior Goods</vt:lpstr>
      <vt:lpstr>Slutsky’s Effects for Income-Inferior Goods</vt:lpstr>
      <vt:lpstr>Slutsky’s Effects for Income-Inferior Goods</vt:lpstr>
      <vt:lpstr>Giffen Goods</vt:lpstr>
      <vt:lpstr>Slutsky’s Effects for Giffen Goods</vt:lpstr>
      <vt:lpstr>Slutsky’s Effects for Giffen Goods</vt:lpstr>
      <vt:lpstr>Slutsky’s Effects for Giffen Goods</vt:lpstr>
      <vt:lpstr>Slutsky’s Effects for Giffen Goods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Eight</dc:title>
  <dc:creator>LSA Media Services, PC-69</dc:creator>
  <cp:lastModifiedBy>user</cp:lastModifiedBy>
  <cp:revision>44</cp:revision>
  <dcterms:created xsi:type="dcterms:W3CDTF">1996-12-24T15:43:12Z</dcterms:created>
  <dcterms:modified xsi:type="dcterms:W3CDTF">2013-06-03T09:57:20Z</dcterms:modified>
</cp:coreProperties>
</file>