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1" r:id="rId4"/>
    <p:sldId id="258" r:id="rId5"/>
    <p:sldId id="260" r:id="rId6"/>
    <p:sldId id="262" r:id="rId7"/>
    <p:sldId id="261" r:id="rId8"/>
    <p:sldId id="259" r:id="rId9"/>
    <p:sldId id="263" r:id="rId10"/>
    <p:sldId id="264" r:id="rId11"/>
    <p:sldId id="281" r:id="rId12"/>
    <p:sldId id="265" r:id="rId13"/>
    <p:sldId id="266" r:id="rId14"/>
    <p:sldId id="268" r:id="rId15"/>
    <p:sldId id="269" r:id="rId16"/>
    <p:sldId id="270" r:id="rId17"/>
    <p:sldId id="267" r:id="rId18"/>
    <p:sldId id="282" r:id="rId19"/>
    <p:sldId id="283" r:id="rId20"/>
    <p:sldId id="284" r:id="rId21"/>
    <p:sldId id="279" r:id="rId22"/>
    <p:sldId id="285" r:id="rId23"/>
    <p:sldId id="286" r:id="rId24"/>
    <p:sldId id="287" r:id="rId25"/>
    <p:sldId id="289" r:id="rId26"/>
    <p:sldId id="27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00FFCC"/>
    <a:srgbClr val="66FF33"/>
    <a:srgbClr val="FFFF00"/>
    <a:srgbClr val="FF6633"/>
    <a:srgbClr val="FF0033"/>
    <a:srgbClr val="6699FF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>
        <p:scale>
          <a:sx n="50" d="100"/>
          <a:sy n="50" d="100"/>
        </p:scale>
        <p:origin x="-195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2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3088" name="Group 16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3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6" name="Freeform 4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7" name="Freeform 5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8" name="Freeform 6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9" name="Freeform 7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0" name="Freeform 8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1" name="Freeform 9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2" name="Freeform 10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3" name="Freeform 11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4" name="Freeform 12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5" name="Freeform 13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6" name="Freeform 14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7" name="Freeform 15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3090" name="Freeform 18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31A407-005D-4918-8492-7383DF042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8C541-09CB-4CF3-B8A5-C788F670D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BE9C0-67A3-40CD-A217-8A02E7EEB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C3FDE-C90B-496D-ABDE-503891E01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00D54-9C85-4A8E-9869-3BE11CB5F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4406E-5442-4774-BF5C-111587BA3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07724-A581-4B63-9B27-CD271482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1410B-56E9-4035-B2B9-F9FC3004C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80FF-31DC-4735-8668-37AEE9B30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8BD2-2FF3-430F-8E1C-73D4D8DBC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11131-629D-4D0B-BD70-1A6886534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1073332-6C82-4829-9FC6-29A009D2DAE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Five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Choice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331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979613" y="2514600"/>
            <a:ext cx="1173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027738" y="62293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479675" y="56102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433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979613" y="2514600"/>
            <a:ext cx="1173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27738" y="62293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479675" y="56102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718175" y="3776663"/>
            <a:ext cx="34020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Affordable, but not the most preferred affordable bundle.</a:t>
            </a:r>
          </a:p>
        </p:txBody>
      </p:sp>
      <p:sp>
        <p:nvSpPr>
          <p:cNvPr id="14344" name="Arc 8"/>
          <p:cNvSpPr>
            <a:spLocks/>
          </p:cNvSpPr>
          <p:nvPr/>
        </p:nvSpPr>
        <p:spPr bwMode="auto">
          <a:xfrm>
            <a:off x="5145088" y="4097338"/>
            <a:ext cx="571500" cy="428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4"/>
                  <a:pt x="9634" y="33"/>
                  <a:pt x="2154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4"/>
                  <a:pt x="9634" y="33"/>
                  <a:pt x="2154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bg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536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27738" y="62293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479675" y="56102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979613" y="2514600"/>
            <a:ext cx="1173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18175" y="3776663"/>
            <a:ext cx="34020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Affordable, but not the most preferred affordable bundle.</a:t>
            </a:r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>
            <a:off x="5145088" y="4097338"/>
            <a:ext cx="571500" cy="428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4"/>
                  <a:pt x="9634" y="33"/>
                  <a:pt x="2154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4"/>
                  <a:pt x="9634" y="33"/>
                  <a:pt x="2154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bg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670550" y="2490788"/>
            <a:ext cx="3429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The most preferred</a:t>
            </a:r>
            <a:br>
              <a:rPr lang="en-US" sz="2800">
                <a:solidFill>
                  <a:srgbClr val="3333FF"/>
                </a:solidFill>
              </a:rPr>
            </a:br>
            <a:r>
              <a:rPr lang="en-US" sz="2800">
                <a:solidFill>
                  <a:srgbClr val="3333FF"/>
                </a:solidFill>
              </a:rPr>
              <a:t>of the affordable</a:t>
            </a:r>
          </a:p>
          <a:p>
            <a:r>
              <a:rPr lang="en-US" sz="2800">
                <a:solidFill>
                  <a:srgbClr val="3333FF"/>
                </a:solidFill>
              </a:rPr>
              <a:t>bundles.</a:t>
            </a:r>
          </a:p>
        </p:txBody>
      </p:sp>
      <p:sp>
        <p:nvSpPr>
          <p:cNvPr id="15370" name="Arc 10"/>
          <p:cNvSpPr>
            <a:spLocks/>
          </p:cNvSpPr>
          <p:nvPr/>
        </p:nvSpPr>
        <p:spPr bwMode="auto">
          <a:xfrm>
            <a:off x="4502150" y="2787650"/>
            <a:ext cx="1285875" cy="10001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3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1"/>
                  <a:pt x="9654" y="14"/>
                  <a:pt x="2157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1"/>
                  <a:pt x="9654" y="14"/>
                  <a:pt x="2157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bg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638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0"/>
            <a:ext cx="91344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27738" y="62293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479675" y="56102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79613" y="2514600"/>
            <a:ext cx="1173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741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41550" y="3633788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861050" y="606266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693988" y="472916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843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89113" y="4752975"/>
            <a:ext cx="1173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932488" y="61102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622550" y="35623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4330700" y="4279900"/>
            <a:ext cx="190500" cy="190500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953000" y="4953000"/>
            <a:ext cx="190500" cy="190500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945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22425" y="5729288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384925" y="59912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170113" y="28479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267200" y="4483100"/>
            <a:ext cx="241300" cy="241300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080000" y="5168900"/>
            <a:ext cx="241300" cy="241300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2048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670675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884363" y="2109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165600" y="4508500"/>
            <a:ext cx="317500" cy="317500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029200" y="5359400"/>
            <a:ext cx="317500" cy="317500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2150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670675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884363" y="2109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630488" y="2944813"/>
            <a:ext cx="3435350" cy="3421062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4168775" y="4481513"/>
            <a:ext cx="346075" cy="346075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609850" y="2952750"/>
            <a:ext cx="3462338" cy="3419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5048250" y="5346700"/>
            <a:ext cx="346075" cy="346075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790825" y="5380038"/>
            <a:ext cx="2212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Affordable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bundles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2253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670675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884363" y="2109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630488" y="2944813"/>
            <a:ext cx="3435350" cy="3421062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168775" y="4481513"/>
            <a:ext cx="346075" cy="346075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609850" y="2952750"/>
            <a:ext cx="3462338" cy="3419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048250" y="5346700"/>
            <a:ext cx="346075" cy="346075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790825" y="5380038"/>
            <a:ext cx="2212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Affordable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bundles</a:t>
            </a:r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3416300" y="2705100"/>
            <a:ext cx="2857500" cy="281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224"/>
              </a:cxn>
              <a:cxn ang="0">
                <a:pos x="136" y="472"/>
              </a:cxn>
              <a:cxn ang="0">
                <a:pos x="216" y="672"/>
              </a:cxn>
              <a:cxn ang="0">
                <a:pos x="304" y="856"/>
              </a:cxn>
              <a:cxn ang="0">
                <a:pos x="376" y="976"/>
              </a:cxn>
              <a:cxn ang="0">
                <a:pos x="464" y="1088"/>
              </a:cxn>
              <a:cxn ang="0">
                <a:pos x="576" y="1216"/>
              </a:cxn>
              <a:cxn ang="0">
                <a:pos x="776" y="1384"/>
              </a:cxn>
              <a:cxn ang="0">
                <a:pos x="944" y="1488"/>
              </a:cxn>
              <a:cxn ang="0">
                <a:pos x="1160" y="1592"/>
              </a:cxn>
              <a:cxn ang="0">
                <a:pos x="1384" y="1680"/>
              </a:cxn>
              <a:cxn ang="0">
                <a:pos x="1600" y="1752"/>
              </a:cxn>
              <a:cxn ang="0">
                <a:pos x="1800" y="1776"/>
              </a:cxn>
            </a:cxnLst>
            <a:rect l="0" t="0" r="r" b="b"/>
            <a:pathLst>
              <a:path w="1800" h="1776">
                <a:moveTo>
                  <a:pt x="0" y="0"/>
                </a:moveTo>
                <a:cubicBezTo>
                  <a:pt x="20" y="72"/>
                  <a:pt x="41" y="145"/>
                  <a:pt x="64" y="224"/>
                </a:cubicBezTo>
                <a:cubicBezTo>
                  <a:pt x="87" y="303"/>
                  <a:pt x="111" y="397"/>
                  <a:pt x="136" y="472"/>
                </a:cubicBezTo>
                <a:cubicBezTo>
                  <a:pt x="161" y="547"/>
                  <a:pt x="188" y="608"/>
                  <a:pt x="216" y="672"/>
                </a:cubicBezTo>
                <a:cubicBezTo>
                  <a:pt x="244" y="736"/>
                  <a:pt x="277" y="805"/>
                  <a:pt x="304" y="856"/>
                </a:cubicBezTo>
                <a:cubicBezTo>
                  <a:pt x="331" y="907"/>
                  <a:pt x="349" y="937"/>
                  <a:pt x="376" y="976"/>
                </a:cubicBezTo>
                <a:cubicBezTo>
                  <a:pt x="403" y="1015"/>
                  <a:pt x="431" y="1048"/>
                  <a:pt x="464" y="1088"/>
                </a:cubicBezTo>
                <a:cubicBezTo>
                  <a:pt x="497" y="1128"/>
                  <a:pt x="524" y="1167"/>
                  <a:pt x="576" y="1216"/>
                </a:cubicBezTo>
                <a:cubicBezTo>
                  <a:pt x="628" y="1265"/>
                  <a:pt x="715" y="1339"/>
                  <a:pt x="776" y="1384"/>
                </a:cubicBezTo>
                <a:cubicBezTo>
                  <a:pt x="837" y="1429"/>
                  <a:pt x="880" y="1453"/>
                  <a:pt x="944" y="1488"/>
                </a:cubicBezTo>
                <a:cubicBezTo>
                  <a:pt x="1008" y="1523"/>
                  <a:pt x="1087" y="1560"/>
                  <a:pt x="1160" y="1592"/>
                </a:cubicBezTo>
                <a:cubicBezTo>
                  <a:pt x="1233" y="1624"/>
                  <a:pt x="1311" y="1653"/>
                  <a:pt x="1384" y="1680"/>
                </a:cubicBezTo>
                <a:cubicBezTo>
                  <a:pt x="1457" y="1707"/>
                  <a:pt x="1531" y="1736"/>
                  <a:pt x="1600" y="1752"/>
                </a:cubicBezTo>
                <a:cubicBezTo>
                  <a:pt x="1669" y="1768"/>
                  <a:pt x="1758" y="1771"/>
                  <a:pt x="1800" y="1776"/>
                </a:cubicBezTo>
              </a:path>
            </a:pathLst>
          </a:custGeom>
          <a:noFill/>
          <a:ln w="38100" cap="flat" cmpd="sng">
            <a:solidFill>
              <a:srgbClr val="FF00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Rationality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The principal behavioral postulate is that a decisionmaker chooses its most preferred alternative from those available to it.</a:t>
            </a:r>
          </a:p>
          <a:p>
            <a:r>
              <a:rPr lang="en-US"/>
              <a:t>The available choices constitute the choice set.</a:t>
            </a:r>
          </a:p>
          <a:p>
            <a:r>
              <a:rPr lang="en-US"/>
              <a:t>How is the most preferred bundle in the choice set located?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2355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670675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84363" y="2109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2630488" y="2944813"/>
            <a:ext cx="3435350" cy="3421062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609850" y="2952750"/>
            <a:ext cx="3462338" cy="3419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048250" y="5346700"/>
            <a:ext cx="346075" cy="346075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4168775" y="4481513"/>
            <a:ext cx="346075" cy="346075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790825" y="5380038"/>
            <a:ext cx="2212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Affordable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bundles</a:t>
            </a:r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3429000" y="2730500"/>
            <a:ext cx="2806700" cy="278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0"/>
              </a:cxn>
              <a:cxn ang="0">
                <a:pos x="1768" y="1752"/>
              </a:cxn>
              <a:cxn ang="0">
                <a:pos x="1576" y="1720"/>
              </a:cxn>
              <a:cxn ang="0">
                <a:pos x="1384" y="1656"/>
              </a:cxn>
              <a:cxn ang="0">
                <a:pos x="1232" y="1608"/>
              </a:cxn>
              <a:cxn ang="0">
                <a:pos x="1024" y="1504"/>
              </a:cxn>
              <a:cxn ang="0">
                <a:pos x="832" y="1408"/>
              </a:cxn>
              <a:cxn ang="0">
                <a:pos x="704" y="1328"/>
              </a:cxn>
              <a:cxn ang="0">
                <a:pos x="568" y="1208"/>
              </a:cxn>
              <a:cxn ang="0">
                <a:pos x="448" y="1056"/>
              </a:cxn>
              <a:cxn ang="0">
                <a:pos x="344" y="904"/>
              </a:cxn>
              <a:cxn ang="0">
                <a:pos x="264" y="752"/>
              </a:cxn>
              <a:cxn ang="0">
                <a:pos x="176" y="584"/>
              </a:cxn>
              <a:cxn ang="0">
                <a:pos x="120" y="408"/>
              </a:cxn>
              <a:cxn ang="0">
                <a:pos x="48" y="176"/>
              </a:cxn>
              <a:cxn ang="0">
                <a:pos x="0" y="0"/>
              </a:cxn>
            </a:cxnLst>
            <a:rect l="0" t="0" r="r" b="b"/>
            <a:pathLst>
              <a:path w="1768" h="1752">
                <a:moveTo>
                  <a:pt x="0" y="0"/>
                </a:moveTo>
                <a:lnTo>
                  <a:pt x="1768" y="0"/>
                </a:lnTo>
                <a:lnTo>
                  <a:pt x="1768" y="1752"/>
                </a:lnTo>
                <a:lnTo>
                  <a:pt x="1576" y="1720"/>
                </a:lnTo>
                <a:lnTo>
                  <a:pt x="1384" y="1656"/>
                </a:lnTo>
                <a:lnTo>
                  <a:pt x="1232" y="1608"/>
                </a:lnTo>
                <a:lnTo>
                  <a:pt x="1024" y="1504"/>
                </a:lnTo>
                <a:lnTo>
                  <a:pt x="832" y="1408"/>
                </a:lnTo>
                <a:lnTo>
                  <a:pt x="704" y="1328"/>
                </a:lnTo>
                <a:lnTo>
                  <a:pt x="568" y="1208"/>
                </a:lnTo>
                <a:lnTo>
                  <a:pt x="448" y="1056"/>
                </a:lnTo>
                <a:lnTo>
                  <a:pt x="344" y="904"/>
                </a:lnTo>
                <a:lnTo>
                  <a:pt x="264" y="752"/>
                </a:lnTo>
                <a:lnTo>
                  <a:pt x="176" y="584"/>
                </a:lnTo>
                <a:lnTo>
                  <a:pt x="120" y="408"/>
                </a:lnTo>
                <a:lnTo>
                  <a:pt x="48" y="176"/>
                </a:lnTo>
                <a:lnTo>
                  <a:pt x="0" y="0"/>
                </a:lnTo>
                <a:close/>
              </a:path>
            </a:pathLst>
          </a:custGeom>
          <a:solidFill>
            <a:srgbClr val="00FF00">
              <a:alpha val="50000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111625" y="3182938"/>
            <a:ext cx="30495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More preferred</a:t>
            </a:r>
            <a:br>
              <a:rPr lang="en-US">
                <a:solidFill>
                  <a:srgbClr val="FF0033"/>
                </a:solidFill>
              </a:rPr>
            </a:br>
            <a:r>
              <a:rPr lang="en-US">
                <a:solidFill>
                  <a:srgbClr val="FF0033"/>
                </a:solidFill>
              </a:rPr>
              <a:t>bundles</a:t>
            </a:r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3416300" y="2705100"/>
            <a:ext cx="2857500" cy="281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224"/>
              </a:cxn>
              <a:cxn ang="0">
                <a:pos x="136" y="472"/>
              </a:cxn>
              <a:cxn ang="0">
                <a:pos x="216" y="672"/>
              </a:cxn>
              <a:cxn ang="0">
                <a:pos x="304" y="856"/>
              </a:cxn>
              <a:cxn ang="0">
                <a:pos x="376" y="976"/>
              </a:cxn>
              <a:cxn ang="0">
                <a:pos x="464" y="1088"/>
              </a:cxn>
              <a:cxn ang="0">
                <a:pos x="576" y="1216"/>
              </a:cxn>
              <a:cxn ang="0">
                <a:pos x="776" y="1384"/>
              </a:cxn>
              <a:cxn ang="0">
                <a:pos x="944" y="1488"/>
              </a:cxn>
              <a:cxn ang="0">
                <a:pos x="1160" y="1592"/>
              </a:cxn>
              <a:cxn ang="0">
                <a:pos x="1384" y="1680"/>
              </a:cxn>
              <a:cxn ang="0">
                <a:pos x="1600" y="1752"/>
              </a:cxn>
              <a:cxn ang="0">
                <a:pos x="1800" y="1776"/>
              </a:cxn>
            </a:cxnLst>
            <a:rect l="0" t="0" r="r" b="b"/>
            <a:pathLst>
              <a:path w="1800" h="1776">
                <a:moveTo>
                  <a:pt x="0" y="0"/>
                </a:moveTo>
                <a:cubicBezTo>
                  <a:pt x="20" y="72"/>
                  <a:pt x="41" y="145"/>
                  <a:pt x="64" y="224"/>
                </a:cubicBezTo>
                <a:cubicBezTo>
                  <a:pt x="87" y="303"/>
                  <a:pt x="111" y="397"/>
                  <a:pt x="136" y="472"/>
                </a:cubicBezTo>
                <a:cubicBezTo>
                  <a:pt x="161" y="547"/>
                  <a:pt x="188" y="608"/>
                  <a:pt x="216" y="672"/>
                </a:cubicBezTo>
                <a:cubicBezTo>
                  <a:pt x="244" y="736"/>
                  <a:pt x="277" y="805"/>
                  <a:pt x="304" y="856"/>
                </a:cubicBezTo>
                <a:cubicBezTo>
                  <a:pt x="331" y="907"/>
                  <a:pt x="349" y="937"/>
                  <a:pt x="376" y="976"/>
                </a:cubicBezTo>
                <a:cubicBezTo>
                  <a:pt x="403" y="1015"/>
                  <a:pt x="431" y="1048"/>
                  <a:pt x="464" y="1088"/>
                </a:cubicBezTo>
                <a:cubicBezTo>
                  <a:pt x="497" y="1128"/>
                  <a:pt x="524" y="1167"/>
                  <a:pt x="576" y="1216"/>
                </a:cubicBezTo>
                <a:cubicBezTo>
                  <a:pt x="628" y="1265"/>
                  <a:pt x="715" y="1339"/>
                  <a:pt x="776" y="1384"/>
                </a:cubicBezTo>
                <a:cubicBezTo>
                  <a:pt x="837" y="1429"/>
                  <a:pt x="880" y="1453"/>
                  <a:pt x="944" y="1488"/>
                </a:cubicBezTo>
                <a:cubicBezTo>
                  <a:pt x="1008" y="1523"/>
                  <a:pt x="1087" y="1560"/>
                  <a:pt x="1160" y="1592"/>
                </a:cubicBezTo>
                <a:cubicBezTo>
                  <a:pt x="1233" y="1624"/>
                  <a:pt x="1311" y="1653"/>
                  <a:pt x="1384" y="1680"/>
                </a:cubicBezTo>
                <a:cubicBezTo>
                  <a:pt x="1457" y="1707"/>
                  <a:pt x="1531" y="1736"/>
                  <a:pt x="1600" y="1752"/>
                </a:cubicBezTo>
                <a:cubicBezTo>
                  <a:pt x="1669" y="1768"/>
                  <a:pt x="1758" y="1771"/>
                  <a:pt x="1800" y="1776"/>
                </a:cubicBezTo>
              </a:path>
            </a:pathLst>
          </a:custGeom>
          <a:noFill/>
          <a:ln w="38100" cap="flat" cmpd="sng">
            <a:solidFill>
              <a:srgbClr val="FF00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Freeform 15"/>
          <p:cNvSpPr>
            <a:spLocks/>
          </p:cNvSpPr>
          <p:nvPr/>
        </p:nvSpPr>
        <p:spPr bwMode="auto">
          <a:xfrm>
            <a:off x="3162300" y="2146300"/>
            <a:ext cx="3035300" cy="271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8" y="0"/>
              </a:cxn>
              <a:cxn ang="0">
                <a:pos x="1928" y="1704"/>
              </a:cxn>
              <a:cxn ang="0">
                <a:pos x="1760" y="1712"/>
              </a:cxn>
              <a:cxn ang="0">
                <a:pos x="1592" y="1688"/>
              </a:cxn>
              <a:cxn ang="0">
                <a:pos x="1424" y="1640"/>
              </a:cxn>
              <a:cxn ang="0">
                <a:pos x="1280" y="1608"/>
              </a:cxn>
              <a:cxn ang="0">
                <a:pos x="1144" y="1560"/>
              </a:cxn>
              <a:cxn ang="0">
                <a:pos x="984" y="1464"/>
              </a:cxn>
              <a:cxn ang="0">
                <a:pos x="856" y="1408"/>
              </a:cxn>
              <a:cxn ang="0">
                <a:pos x="736" y="1312"/>
              </a:cxn>
              <a:cxn ang="0">
                <a:pos x="632" y="1216"/>
              </a:cxn>
              <a:cxn ang="0">
                <a:pos x="496" y="1096"/>
              </a:cxn>
              <a:cxn ang="0">
                <a:pos x="392" y="968"/>
              </a:cxn>
              <a:cxn ang="0">
                <a:pos x="304" y="856"/>
              </a:cxn>
              <a:cxn ang="0">
                <a:pos x="192" y="656"/>
              </a:cxn>
              <a:cxn ang="0">
                <a:pos x="120" y="480"/>
              </a:cxn>
              <a:cxn ang="0">
                <a:pos x="56" y="296"/>
              </a:cxn>
              <a:cxn ang="0">
                <a:pos x="24" y="112"/>
              </a:cxn>
              <a:cxn ang="0">
                <a:pos x="0" y="0"/>
              </a:cxn>
            </a:cxnLst>
            <a:rect l="0" t="0" r="r" b="b"/>
            <a:pathLst>
              <a:path w="1928" h="1712">
                <a:moveTo>
                  <a:pt x="0" y="0"/>
                </a:moveTo>
                <a:lnTo>
                  <a:pt x="1928" y="0"/>
                </a:lnTo>
                <a:lnTo>
                  <a:pt x="1928" y="1704"/>
                </a:lnTo>
                <a:lnTo>
                  <a:pt x="1760" y="1712"/>
                </a:lnTo>
                <a:lnTo>
                  <a:pt x="1592" y="1688"/>
                </a:lnTo>
                <a:lnTo>
                  <a:pt x="1424" y="1640"/>
                </a:lnTo>
                <a:lnTo>
                  <a:pt x="1280" y="1608"/>
                </a:lnTo>
                <a:lnTo>
                  <a:pt x="1144" y="1560"/>
                </a:lnTo>
                <a:lnTo>
                  <a:pt x="984" y="1464"/>
                </a:lnTo>
                <a:lnTo>
                  <a:pt x="856" y="1408"/>
                </a:lnTo>
                <a:lnTo>
                  <a:pt x="736" y="1312"/>
                </a:lnTo>
                <a:lnTo>
                  <a:pt x="632" y="1216"/>
                </a:lnTo>
                <a:lnTo>
                  <a:pt x="496" y="1096"/>
                </a:lnTo>
                <a:lnTo>
                  <a:pt x="392" y="968"/>
                </a:lnTo>
                <a:lnTo>
                  <a:pt x="304" y="856"/>
                </a:lnTo>
                <a:lnTo>
                  <a:pt x="192" y="656"/>
                </a:lnTo>
                <a:lnTo>
                  <a:pt x="120" y="480"/>
                </a:lnTo>
                <a:lnTo>
                  <a:pt x="56" y="296"/>
                </a:lnTo>
                <a:lnTo>
                  <a:pt x="24" y="112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2320925" y="2230438"/>
            <a:ext cx="3435350" cy="3421062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300288" y="2238375"/>
            <a:ext cx="3462337" cy="3419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481263" y="4665663"/>
            <a:ext cx="2212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Affordable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bundles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738688" y="4632325"/>
            <a:ext cx="346075" cy="346075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930650" y="3838575"/>
            <a:ext cx="346075" cy="346075"/>
          </a:xfrm>
          <a:prstGeom prst="ellipse">
            <a:avLst/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2305050" y="1524000"/>
            <a:ext cx="0" cy="413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305050" y="5657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270625" y="568483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546225" y="11699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02063" y="2468563"/>
            <a:ext cx="30495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More preferred</a:t>
            </a:r>
            <a:br>
              <a:rPr lang="en-US">
                <a:solidFill>
                  <a:srgbClr val="FF0033"/>
                </a:solidFill>
              </a:rPr>
            </a:br>
            <a:r>
              <a:rPr lang="en-US">
                <a:solidFill>
                  <a:srgbClr val="FF0033"/>
                </a:solidFill>
              </a:rPr>
              <a:t>bundles</a:t>
            </a:r>
          </a:p>
        </p:txBody>
      </p:sp>
      <p:sp>
        <p:nvSpPr>
          <p:cNvPr id="24582" name="Arc 6"/>
          <p:cNvSpPr>
            <a:spLocks/>
          </p:cNvSpPr>
          <p:nvPr/>
        </p:nvSpPr>
        <p:spPr bwMode="auto">
          <a:xfrm rot="10800000">
            <a:off x="3168650" y="1895475"/>
            <a:ext cx="3073400" cy="2986088"/>
          </a:xfrm>
          <a:custGeom>
            <a:avLst/>
            <a:gdLst>
              <a:gd name="G0" fmla="+- 0 0 0"/>
              <a:gd name="G1" fmla="+- 21594 0 0"/>
              <a:gd name="G2" fmla="+- 21600 0 0"/>
              <a:gd name="T0" fmla="*/ 489 w 21528"/>
              <a:gd name="T1" fmla="*/ 0 h 21594"/>
              <a:gd name="T2" fmla="*/ 21528 w 21528"/>
              <a:gd name="T3" fmla="*/ 19826 h 21594"/>
              <a:gd name="T4" fmla="*/ 0 w 21528"/>
              <a:gd name="T5" fmla="*/ 21594 h 2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8" h="21594" fill="none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</a:path>
              <a:path w="21528" h="21594" stroke="0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  <a:lnTo>
                  <a:pt x="0" y="21594"/>
                </a:lnTo>
                <a:close/>
              </a:path>
            </a:pathLst>
          </a:custGeom>
          <a:noFill/>
          <a:ln w="50800" cap="rnd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320925" y="2230438"/>
            <a:ext cx="3435350" cy="3421062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300288" y="2238375"/>
            <a:ext cx="3462337" cy="3419475"/>
          </a:xfrm>
          <a:prstGeom prst="line">
            <a:avLst/>
          </a:prstGeom>
          <a:noFill/>
          <a:ln w="50800">
            <a:solidFill>
              <a:srgbClr val="66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3195638" y="2105025"/>
            <a:ext cx="2960687" cy="2744788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0" y="80"/>
              </a:cxn>
              <a:cxn ang="0">
                <a:pos x="0" y="128"/>
              </a:cxn>
              <a:cxn ang="0">
                <a:pos x="16" y="176"/>
              </a:cxn>
              <a:cxn ang="0">
                <a:pos x="32" y="232"/>
              </a:cxn>
              <a:cxn ang="0">
                <a:pos x="48" y="280"/>
              </a:cxn>
              <a:cxn ang="0">
                <a:pos x="56" y="328"/>
              </a:cxn>
              <a:cxn ang="0">
                <a:pos x="64" y="376"/>
              </a:cxn>
              <a:cxn ang="0">
                <a:pos x="80" y="424"/>
              </a:cxn>
              <a:cxn ang="0">
                <a:pos x="104" y="472"/>
              </a:cxn>
              <a:cxn ang="0">
                <a:pos x="128" y="528"/>
              </a:cxn>
              <a:cxn ang="0">
                <a:pos x="136" y="576"/>
              </a:cxn>
              <a:cxn ang="0">
                <a:pos x="160" y="632"/>
              </a:cxn>
              <a:cxn ang="0">
                <a:pos x="192" y="680"/>
              </a:cxn>
              <a:cxn ang="0">
                <a:pos x="200" y="736"/>
              </a:cxn>
              <a:cxn ang="0">
                <a:pos x="232" y="784"/>
              </a:cxn>
              <a:cxn ang="0">
                <a:pos x="272" y="832"/>
              </a:cxn>
              <a:cxn ang="0">
                <a:pos x="304" y="880"/>
              </a:cxn>
              <a:cxn ang="0">
                <a:pos x="336" y="928"/>
              </a:cxn>
              <a:cxn ang="0">
                <a:pos x="368" y="976"/>
              </a:cxn>
              <a:cxn ang="0">
                <a:pos x="408" y="1024"/>
              </a:cxn>
              <a:cxn ang="0">
                <a:pos x="440" y="1072"/>
              </a:cxn>
              <a:cxn ang="0">
                <a:pos x="488" y="1112"/>
              </a:cxn>
              <a:cxn ang="0">
                <a:pos x="520" y="1160"/>
              </a:cxn>
              <a:cxn ang="0">
                <a:pos x="568" y="1200"/>
              </a:cxn>
              <a:cxn ang="0">
                <a:pos x="600" y="1240"/>
              </a:cxn>
              <a:cxn ang="0">
                <a:pos x="640" y="1264"/>
              </a:cxn>
              <a:cxn ang="0">
                <a:pos x="680" y="1312"/>
              </a:cxn>
              <a:cxn ang="0">
                <a:pos x="736" y="1336"/>
              </a:cxn>
              <a:cxn ang="0">
                <a:pos x="792" y="1384"/>
              </a:cxn>
              <a:cxn ang="0">
                <a:pos x="840" y="1416"/>
              </a:cxn>
              <a:cxn ang="0">
                <a:pos x="896" y="1432"/>
              </a:cxn>
              <a:cxn ang="0">
                <a:pos x="944" y="1456"/>
              </a:cxn>
              <a:cxn ang="0">
                <a:pos x="1000" y="1488"/>
              </a:cxn>
              <a:cxn ang="0">
                <a:pos x="1048" y="1520"/>
              </a:cxn>
              <a:cxn ang="0">
                <a:pos x="1096" y="1536"/>
              </a:cxn>
              <a:cxn ang="0">
                <a:pos x="1152" y="1560"/>
              </a:cxn>
              <a:cxn ang="0">
                <a:pos x="1216" y="1600"/>
              </a:cxn>
              <a:cxn ang="0">
                <a:pos x="1272" y="1616"/>
              </a:cxn>
              <a:cxn ang="0">
                <a:pos x="1320" y="1632"/>
              </a:cxn>
              <a:cxn ang="0">
                <a:pos x="1376" y="1640"/>
              </a:cxn>
              <a:cxn ang="0">
                <a:pos x="1448" y="1656"/>
              </a:cxn>
              <a:cxn ang="0">
                <a:pos x="1496" y="1664"/>
              </a:cxn>
              <a:cxn ang="0">
                <a:pos x="1544" y="1680"/>
              </a:cxn>
              <a:cxn ang="0">
                <a:pos x="1592" y="1688"/>
              </a:cxn>
              <a:cxn ang="0">
                <a:pos x="1640" y="1696"/>
              </a:cxn>
              <a:cxn ang="0">
                <a:pos x="1712" y="1704"/>
              </a:cxn>
              <a:cxn ang="0">
                <a:pos x="1768" y="1720"/>
              </a:cxn>
              <a:cxn ang="0">
                <a:pos x="1816" y="1728"/>
              </a:cxn>
              <a:cxn ang="0">
                <a:pos x="1864" y="1728"/>
              </a:cxn>
              <a:cxn ang="0">
                <a:pos x="0" y="0"/>
              </a:cxn>
            </a:cxnLst>
            <a:rect l="0" t="0" r="r" b="b"/>
            <a:pathLst>
              <a:path w="1865" h="1729">
                <a:moveTo>
                  <a:pt x="0" y="0"/>
                </a:moveTo>
                <a:lnTo>
                  <a:pt x="0" y="32"/>
                </a:lnTo>
                <a:lnTo>
                  <a:pt x="0" y="56"/>
                </a:lnTo>
                <a:lnTo>
                  <a:pt x="0" y="80"/>
                </a:lnTo>
                <a:lnTo>
                  <a:pt x="0" y="104"/>
                </a:lnTo>
                <a:lnTo>
                  <a:pt x="0" y="128"/>
                </a:lnTo>
                <a:lnTo>
                  <a:pt x="8" y="152"/>
                </a:lnTo>
                <a:lnTo>
                  <a:pt x="16" y="176"/>
                </a:lnTo>
                <a:lnTo>
                  <a:pt x="24" y="208"/>
                </a:lnTo>
                <a:lnTo>
                  <a:pt x="32" y="232"/>
                </a:lnTo>
                <a:lnTo>
                  <a:pt x="40" y="256"/>
                </a:lnTo>
                <a:lnTo>
                  <a:pt x="48" y="280"/>
                </a:lnTo>
                <a:lnTo>
                  <a:pt x="56" y="304"/>
                </a:lnTo>
                <a:lnTo>
                  <a:pt x="56" y="328"/>
                </a:lnTo>
                <a:lnTo>
                  <a:pt x="64" y="352"/>
                </a:lnTo>
                <a:lnTo>
                  <a:pt x="64" y="376"/>
                </a:lnTo>
                <a:lnTo>
                  <a:pt x="72" y="400"/>
                </a:lnTo>
                <a:lnTo>
                  <a:pt x="80" y="424"/>
                </a:lnTo>
                <a:lnTo>
                  <a:pt x="96" y="448"/>
                </a:lnTo>
                <a:lnTo>
                  <a:pt x="104" y="472"/>
                </a:lnTo>
                <a:lnTo>
                  <a:pt x="112" y="504"/>
                </a:lnTo>
                <a:lnTo>
                  <a:pt x="128" y="528"/>
                </a:lnTo>
                <a:lnTo>
                  <a:pt x="128" y="552"/>
                </a:lnTo>
                <a:lnTo>
                  <a:pt x="136" y="576"/>
                </a:lnTo>
                <a:lnTo>
                  <a:pt x="152" y="608"/>
                </a:lnTo>
                <a:lnTo>
                  <a:pt x="160" y="632"/>
                </a:lnTo>
                <a:lnTo>
                  <a:pt x="176" y="656"/>
                </a:lnTo>
                <a:lnTo>
                  <a:pt x="192" y="680"/>
                </a:lnTo>
                <a:lnTo>
                  <a:pt x="192" y="712"/>
                </a:lnTo>
                <a:lnTo>
                  <a:pt x="200" y="736"/>
                </a:lnTo>
                <a:lnTo>
                  <a:pt x="224" y="760"/>
                </a:lnTo>
                <a:lnTo>
                  <a:pt x="232" y="784"/>
                </a:lnTo>
                <a:lnTo>
                  <a:pt x="256" y="808"/>
                </a:lnTo>
                <a:lnTo>
                  <a:pt x="272" y="832"/>
                </a:lnTo>
                <a:lnTo>
                  <a:pt x="288" y="856"/>
                </a:lnTo>
                <a:lnTo>
                  <a:pt x="304" y="880"/>
                </a:lnTo>
                <a:lnTo>
                  <a:pt x="320" y="904"/>
                </a:lnTo>
                <a:lnTo>
                  <a:pt x="336" y="928"/>
                </a:lnTo>
                <a:lnTo>
                  <a:pt x="352" y="952"/>
                </a:lnTo>
                <a:lnTo>
                  <a:pt x="368" y="976"/>
                </a:lnTo>
                <a:lnTo>
                  <a:pt x="392" y="1000"/>
                </a:lnTo>
                <a:lnTo>
                  <a:pt x="408" y="1024"/>
                </a:lnTo>
                <a:lnTo>
                  <a:pt x="424" y="1048"/>
                </a:lnTo>
                <a:lnTo>
                  <a:pt x="440" y="1072"/>
                </a:lnTo>
                <a:lnTo>
                  <a:pt x="464" y="1088"/>
                </a:lnTo>
                <a:lnTo>
                  <a:pt x="488" y="1112"/>
                </a:lnTo>
                <a:lnTo>
                  <a:pt x="512" y="1136"/>
                </a:lnTo>
                <a:lnTo>
                  <a:pt x="520" y="1160"/>
                </a:lnTo>
                <a:lnTo>
                  <a:pt x="544" y="1184"/>
                </a:lnTo>
                <a:lnTo>
                  <a:pt x="568" y="1200"/>
                </a:lnTo>
                <a:lnTo>
                  <a:pt x="592" y="1216"/>
                </a:lnTo>
                <a:lnTo>
                  <a:pt x="600" y="1240"/>
                </a:lnTo>
                <a:lnTo>
                  <a:pt x="616" y="1264"/>
                </a:lnTo>
                <a:lnTo>
                  <a:pt x="640" y="1264"/>
                </a:lnTo>
                <a:lnTo>
                  <a:pt x="664" y="1288"/>
                </a:lnTo>
                <a:lnTo>
                  <a:pt x="680" y="1312"/>
                </a:lnTo>
                <a:lnTo>
                  <a:pt x="704" y="1320"/>
                </a:lnTo>
                <a:lnTo>
                  <a:pt x="736" y="1336"/>
                </a:lnTo>
                <a:lnTo>
                  <a:pt x="768" y="1360"/>
                </a:lnTo>
                <a:lnTo>
                  <a:pt x="792" y="1384"/>
                </a:lnTo>
                <a:lnTo>
                  <a:pt x="816" y="1400"/>
                </a:lnTo>
                <a:lnTo>
                  <a:pt x="840" y="1416"/>
                </a:lnTo>
                <a:lnTo>
                  <a:pt x="864" y="1424"/>
                </a:lnTo>
                <a:lnTo>
                  <a:pt x="896" y="1432"/>
                </a:lnTo>
                <a:lnTo>
                  <a:pt x="920" y="1448"/>
                </a:lnTo>
                <a:lnTo>
                  <a:pt x="944" y="1456"/>
                </a:lnTo>
                <a:lnTo>
                  <a:pt x="968" y="1480"/>
                </a:lnTo>
                <a:lnTo>
                  <a:pt x="1000" y="1488"/>
                </a:lnTo>
                <a:lnTo>
                  <a:pt x="1024" y="1512"/>
                </a:lnTo>
                <a:lnTo>
                  <a:pt x="1048" y="1520"/>
                </a:lnTo>
                <a:lnTo>
                  <a:pt x="1072" y="1536"/>
                </a:lnTo>
                <a:lnTo>
                  <a:pt x="1096" y="1536"/>
                </a:lnTo>
                <a:lnTo>
                  <a:pt x="1128" y="1544"/>
                </a:lnTo>
                <a:lnTo>
                  <a:pt x="1152" y="1560"/>
                </a:lnTo>
                <a:lnTo>
                  <a:pt x="1184" y="1584"/>
                </a:lnTo>
                <a:lnTo>
                  <a:pt x="1216" y="1600"/>
                </a:lnTo>
                <a:lnTo>
                  <a:pt x="1240" y="1608"/>
                </a:lnTo>
                <a:lnTo>
                  <a:pt x="1272" y="1616"/>
                </a:lnTo>
                <a:lnTo>
                  <a:pt x="1296" y="1624"/>
                </a:lnTo>
                <a:lnTo>
                  <a:pt x="1320" y="1632"/>
                </a:lnTo>
                <a:lnTo>
                  <a:pt x="1344" y="1640"/>
                </a:lnTo>
                <a:lnTo>
                  <a:pt x="1376" y="1640"/>
                </a:lnTo>
                <a:lnTo>
                  <a:pt x="1400" y="1640"/>
                </a:lnTo>
                <a:lnTo>
                  <a:pt x="1448" y="1656"/>
                </a:lnTo>
                <a:lnTo>
                  <a:pt x="1472" y="1656"/>
                </a:lnTo>
                <a:lnTo>
                  <a:pt x="1496" y="1664"/>
                </a:lnTo>
                <a:lnTo>
                  <a:pt x="1520" y="1672"/>
                </a:lnTo>
                <a:lnTo>
                  <a:pt x="1544" y="1680"/>
                </a:lnTo>
                <a:lnTo>
                  <a:pt x="1568" y="1688"/>
                </a:lnTo>
                <a:lnTo>
                  <a:pt x="1592" y="1688"/>
                </a:lnTo>
                <a:lnTo>
                  <a:pt x="1616" y="1688"/>
                </a:lnTo>
                <a:lnTo>
                  <a:pt x="1640" y="1696"/>
                </a:lnTo>
                <a:lnTo>
                  <a:pt x="1672" y="1704"/>
                </a:lnTo>
                <a:lnTo>
                  <a:pt x="1712" y="1704"/>
                </a:lnTo>
                <a:lnTo>
                  <a:pt x="1744" y="1712"/>
                </a:lnTo>
                <a:lnTo>
                  <a:pt x="1768" y="1720"/>
                </a:lnTo>
                <a:lnTo>
                  <a:pt x="1792" y="1720"/>
                </a:lnTo>
                <a:lnTo>
                  <a:pt x="1816" y="1728"/>
                </a:lnTo>
                <a:lnTo>
                  <a:pt x="1840" y="1728"/>
                </a:lnTo>
                <a:lnTo>
                  <a:pt x="1864" y="1728"/>
                </a:lnTo>
                <a:lnTo>
                  <a:pt x="1864" y="0"/>
                </a:lnTo>
                <a:lnTo>
                  <a:pt x="0" y="0"/>
                </a:lnTo>
              </a:path>
            </a:pathLst>
          </a:custGeom>
          <a:noFill/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06" name="Arc 6"/>
          <p:cNvSpPr>
            <a:spLocks/>
          </p:cNvSpPr>
          <p:nvPr/>
        </p:nvSpPr>
        <p:spPr bwMode="auto">
          <a:xfrm rot="10800000">
            <a:off x="3187700" y="1876425"/>
            <a:ext cx="3073400" cy="2986088"/>
          </a:xfrm>
          <a:custGeom>
            <a:avLst/>
            <a:gdLst>
              <a:gd name="G0" fmla="+- 0 0 0"/>
              <a:gd name="G1" fmla="+- 21594 0 0"/>
              <a:gd name="G2" fmla="+- 21600 0 0"/>
              <a:gd name="T0" fmla="*/ 489 w 21528"/>
              <a:gd name="T1" fmla="*/ 0 h 21594"/>
              <a:gd name="T2" fmla="*/ 21528 w 21528"/>
              <a:gd name="T3" fmla="*/ 19826 h 21594"/>
              <a:gd name="T4" fmla="*/ 0 w 21528"/>
              <a:gd name="T5" fmla="*/ 21594 h 2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8" h="21594" fill="none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</a:path>
              <a:path w="21528" h="21594" stroke="0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  <a:lnTo>
                  <a:pt x="0" y="21594"/>
                </a:lnTo>
                <a:close/>
              </a:path>
            </a:pathLst>
          </a:custGeom>
          <a:noFill/>
          <a:ln w="50800" cap="rnd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2305050" y="1524000"/>
            <a:ext cx="0" cy="413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305050" y="5657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270625" y="568483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546225" y="11699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095750" y="4038600"/>
            <a:ext cx="0" cy="161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324100" y="4057650"/>
            <a:ext cx="1771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3930650" y="3838575"/>
            <a:ext cx="346075" cy="346075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2235200" y="39878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4044950" y="55880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32225" y="57419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*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527175" y="37226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320925" y="2230438"/>
            <a:ext cx="3435350" cy="3421062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300288" y="2238375"/>
            <a:ext cx="3462337" cy="3419475"/>
          </a:xfrm>
          <a:prstGeom prst="line">
            <a:avLst/>
          </a:prstGeom>
          <a:noFill/>
          <a:ln w="50800">
            <a:solidFill>
              <a:srgbClr val="66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3195638" y="2105025"/>
            <a:ext cx="2960687" cy="2744788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0" y="80"/>
              </a:cxn>
              <a:cxn ang="0">
                <a:pos x="0" y="128"/>
              </a:cxn>
              <a:cxn ang="0">
                <a:pos x="16" y="176"/>
              </a:cxn>
              <a:cxn ang="0">
                <a:pos x="32" y="232"/>
              </a:cxn>
              <a:cxn ang="0">
                <a:pos x="48" y="280"/>
              </a:cxn>
              <a:cxn ang="0">
                <a:pos x="56" y="328"/>
              </a:cxn>
              <a:cxn ang="0">
                <a:pos x="64" y="376"/>
              </a:cxn>
              <a:cxn ang="0">
                <a:pos x="80" y="424"/>
              </a:cxn>
              <a:cxn ang="0">
                <a:pos x="104" y="472"/>
              </a:cxn>
              <a:cxn ang="0">
                <a:pos x="128" y="528"/>
              </a:cxn>
              <a:cxn ang="0">
                <a:pos x="136" y="576"/>
              </a:cxn>
              <a:cxn ang="0">
                <a:pos x="160" y="632"/>
              </a:cxn>
              <a:cxn ang="0">
                <a:pos x="192" y="680"/>
              </a:cxn>
              <a:cxn ang="0">
                <a:pos x="200" y="736"/>
              </a:cxn>
              <a:cxn ang="0">
                <a:pos x="232" y="784"/>
              </a:cxn>
              <a:cxn ang="0">
                <a:pos x="272" y="832"/>
              </a:cxn>
              <a:cxn ang="0">
                <a:pos x="304" y="880"/>
              </a:cxn>
              <a:cxn ang="0">
                <a:pos x="336" y="928"/>
              </a:cxn>
              <a:cxn ang="0">
                <a:pos x="368" y="976"/>
              </a:cxn>
              <a:cxn ang="0">
                <a:pos x="408" y="1024"/>
              </a:cxn>
              <a:cxn ang="0">
                <a:pos x="440" y="1072"/>
              </a:cxn>
              <a:cxn ang="0">
                <a:pos x="488" y="1112"/>
              </a:cxn>
              <a:cxn ang="0">
                <a:pos x="520" y="1160"/>
              </a:cxn>
              <a:cxn ang="0">
                <a:pos x="568" y="1200"/>
              </a:cxn>
              <a:cxn ang="0">
                <a:pos x="600" y="1240"/>
              </a:cxn>
              <a:cxn ang="0">
                <a:pos x="640" y="1264"/>
              </a:cxn>
              <a:cxn ang="0">
                <a:pos x="680" y="1312"/>
              </a:cxn>
              <a:cxn ang="0">
                <a:pos x="736" y="1336"/>
              </a:cxn>
              <a:cxn ang="0">
                <a:pos x="792" y="1384"/>
              </a:cxn>
              <a:cxn ang="0">
                <a:pos x="840" y="1416"/>
              </a:cxn>
              <a:cxn ang="0">
                <a:pos x="896" y="1432"/>
              </a:cxn>
              <a:cxn ang="0">
                <a:pos x="944" y="1456"/>
              </a:cxn>
              <a:cxn ang="0">
                <a:pos x="1000" y="1488"/>
              </a:cxn>
              <a:cxn ang="0">
                <a:pos x="1048" y="1520"/>
              </a:cxn>
              <a:cxn ang="0">
                <a:pos x="1096" y="1536"/>
              </a:cxn>
              <a:cxn ang="0">
                <a:pos x="1152" y="1560"/>
              </a:cxn>
              <a:cxn ang="0">
                <a:pos x="1216" y="1600"/>
              </a:cxn>
              <a:cxn ang="0">
                <a:pos x="1272" y="1616"/>
              </a:cxn>
              <a:cxn ang="0">
                <a:pos x="1320" y="1632"/>
              </a:cxn>
              <a:cxn ang="0">
                <a:pos x="1376" y="1640"/>
              </a:cxn>
              <a:cxn ang="0">
                <a:pos x="1448" y="1656"/>
              </a:cxn>
              <a:cxn ang="0">
                <a:pos x="1496" y="1664"/>
              </a:cxn>
              <a:cxn ang="0">
                <a:pos x="1544" y="1680"/>
              </a:cxn>
              <a:cxn ang="0">
                <a:pos x="1592" y="1688"/>
              </a:cxn>
              <a:cxn ang="0">
                <a:pos x="1640" y="1696"/>
              </a:cxn>
              <a:cxn ang="0">
                <a:pos x="1712" y="1704"/>
              </a:cxn>
              <a:cxn ang="0">
                <a:pos x="1768" y="1720"/>
              </a:cxn>
              <a:cxn ang="0">
                <a:pos x="1816" y="1728"/>
              </a:cxn>
              <a:cxn ang="0">
                <a:pos x="1864" y="1728"/>
              </a:cxn>
              <a:cxn ang="0">
                <a:pos x="0" y="0"/>
              </a:cxn>
            </a:cxnLst>
            <a:rect l="0" t="0" r="r" b="b"/>
            <a:pathLst>
              <a:path w="1865" h="1729">
                <a:moveTo>
                  <a:pt x="0" y="0"/>
                </a:moveTo>
                <a:lnTo>
                  <a:pt x="0" y="32"/>
                </a:lnTo>
                <a:lnTo>
                  <a:pt x="0" y="56"/>
                </a:lnTo>
                <a:lnTo>
                  <a:pt x="0" y="80"/>
                </a:lnTo>
                <a:lnTo>
                  <a:pt x="0" y="104"/>
                </a:lnTo>
                <a:lnTo>
                  <a:pt x="0" y="128"/>
                </a:lnTo>
                <a:lnTo>
                  <a:pt x="8" y="152"/>
                </a:lnTo>
                <a:lnTo>
                  <a:pt x="16" y="176"/>
                </a:lnTo>
                <a:lnTo>
                  <a:pt x="24" y="208"/>
                </a:lnTo>
                <a:lnTo>
                  <a:pt x="32" y="232"/>
                </a:lnTo>
                <a:lnTo>
                  <a:pt x="40" y="256"/>
                </a:lnTo>
                <a:lnTo>
                  <a:pt x="48" y="280"/>
                </a:lnTo>
                <a:lnTo>
                  <a:pt x="56" y="304"/>
                </a:lnTo>
                <a:lnTo>
                  <a:pt x="56" y="328"/>
                </a:lnTo>
                <a:lnTo>
                  <a:pt x="64" y="352"/>
                </a:lnTo>
                <a:lnTo>
                  <a:pt x="64" y="376"/>
                </a:lnTo>
                <a:lnTo>
                  <a:pt x="72" y="400"/>
                </a:lnTo>
                <a:lnTo>
                  <a:pt x="80" y="424"/>
                </a:lnTo>
                <a:lnTo>
                  <a:pt x="96" y="448"/>
                </a:lnTo>
                <a:lnTo>
                  <a:pt x="104" y="472"/>
                </a:lnTo>
                <a:lnTo>
                  <a:pt x="112" y="504"/>
                </a:lnTo>
                <a:lnTo>
                  <a:pt x="128" y="528"/>
                </a:lnTo>
                <a:lnTo>
                  <a:pt x="128" y="552"/>
                </a:lnTo>
                <a:lnTo>
                  <a:pt x="136" y="576"/>
                </a:lnTo>
                <a:lnTo>
                  <a:pt x="152" y="608"/>
                </a:lnTo>
                <a:lnTo>
                  <a:pt x="160" y="632"/>
                </a:lnTo>
                <a:lnTo>
                  <a:pt x="176" y="656"/>
                </a:lnTo>
                <a:lnTo>
                  <a:pt x="192" y="680"/>
                </a:lnTo>
                <a:lnTo>
                  <a:pt x="192" y="712"/>
                </a:lnTo>
                <a:lnTo>
                  <a:pt x="200" y="736"/>
                </a:lnTo>
                <a:lnTo>
                  <a:pt x="224" y="760"/>
                </a:lnTo>
                <a:lnTo>
                  <a:pt x="232" y="784"/>
                </a:lnTo>
                <a:lnTo>
                  <a:pt x="256" y="808"/>
                </a:lnTo>
                <a:lnTo>
                  <a:pt x="272" y="832"/>
                </a:lnTo>
                <a:lnTo>
                  <a:pt x="288" y="856"/>
                </a:lnTo>
                <a:lnTo>
                  <a:pt x="304" y="880"/>
                </a:lnTo>
                <a:lnTo>
                  <a:pt x="320" y="904"/>
                </a:lnTo>
                <a:lnTo>
                  <a:pt x="336" y="928"/>
                </a:lnTo>
                <a:lnTo>
                  <a:pt x="352" y="952"/>
                </a:lnTo>
                <a:lnTo>
                  <a:pt x="368" y="976"/>
                </a:lnTo>
                <a:lnTo>
                  <a:pt x="392" y="1000"/>
                </a:lnTo>
                <a:lnTo>
                  <a:pt x="408" y="1024"/>
                </a:lnTo>
                <a:lnTo>
                  <a:pt x="424" y="1048"/>
                </a:lnTo>
                <a:lnTo>
                  <a:pt x="440" y="1072"/>
                </a:lnTo>
                <a:lnTo>
                  <a:pt x="464" y="1088"/>
                </a:lnTo>
                <a:lnTo>
                  <a:pt x="488" y="1112"/>
                </a:lnTo>
                <a:lnTo>
                  <a:pt x="512" y="1136"/>
                </a:lnTo>
                <a:lnTo>
                  <a:pt x="520" y="1160"/>
                </a:lnTo>
                <a:lnTo>
                  <a:pt x="544" y="1184"/>
                </a:lnTo>
                <a:lnTo>
                  <a:pt x="568" y="1200"/>
                </a:lnTo>
                <a:lnTo>
                  <a:pt x="592" y="1216"/>
                </a:lnTo>
                <a:lnTo>
                  <a:pt x="600" y="1240"/>
                </a:lnTo>
                <a:lnTo>
                  <a:pt x="616" y="1264"/>
                </a:lnTo>
                <a:lnTo>
                  <a:pt x="640" y="1264"/>
                </a:lnTo>
                <a:lnTo>
                  <a:pt x="664" y="1288"/>
                </a:lnTo>
                <a:lnTo>
                  <a:pt x="680" y="1312"/>
                </a:lnTo>
                <a:lnTo>
                  <a:pt x="704" y="1320"/>
                </a:lnTo>
                <a:lnTo>
                  <a:pt x="736" y="1336"/>
                </a:lnTo>
                <a:lnTo>
                  <a:pt x="768" y="1360"/>
                </a:lnTo>
                <a:lnTo>
                  <a:pt x="792" y="1384"/>
                </a:lnTo>
                <a:lnTo>
                  <a:pt x="816" y="1400"/>
                </a:lnTo>
                <a:lnTo>
                  <a:pt x="840" y="1416"/>
                </a:lnTo>
                <a:lnTo>
                  <a:pt x="864" y="1424"/>
                </a:lnTo>
                <a:lnTo>
                  <a:pt x="896" y="1432"/>
                </a:lnTo>
                <a:lnTo>
                  <a:pt x="920" y="1448"/>
                </a:lnTo>
                <a:lnTo>
                  <a:pt x="944" y="1456"/>
                </a:lnTo>
                <a:lnTo>
                  <a:pt x="968" y="1480"/>
                </a:lnTo>
                <a:lnTo>
                  <a:pt x="1000" y="1488"/>
                </a:lnTo>
                <a:lnTo>
                  <a:pt x="1024" y="1512"/>
                </a:lnTo>
                <a:lnTo>
                  <a:pt x="1048" y="1520"/>
                </a:lnTo>
                <a:lnTo>
                  <a:pt x="1072" y="1536"/>
                </a:lnTo>
                <a:lnTo>
                  <a:pt x="1096" y="1536"/>
                </a:lnTo>
                <a:lnTo>
                  <a:pt x="1128" y="1544"/>
                </a:lnTo>
                <a:lnTo>
                  <a:pt x="1152" y="1560"/>
                </a:lnTo>
                <a:lnTo>
                  <a:pt x="1184" y="1584"/>
                </a:lnTo>
                <a:lnTo>
                  <a:pt x="1216" y="1600"/>
                </a:lnTo>
                <a:lnTo>
                  <a:pt x="1240" y="1608"/>
                </a:lnTo>
                <a:lnTo>
                  <a:pt x="1272" y="1616"/>
                </a:lnTo>
                <a:lnTo>
                  <a:pt x="1296" y="1624"/>
                </a:lnTo>
                <a:lnTo>
                  <a:pt x="1320" y="1632"/>
                </a:lnTo>
                <a:lnTo>
                  <a:pt x="1344" y="1640"/>
                </a:lnTo>
                <a:lnTo>
                  <a:pt x="1376" y="1640"/>
                </a:lnTo>
                <a:lnTo>
                  <a:pt x="1400" y="1640"/>
                </a:lnTo>
                <a:lnTo>
                  <a:pt x="1448" y="1656"/>
                </a:lnTo>
                <a:lnTo>
                  <a:pt x="1472" y="1656"/>
                </a:lnTo>
                <a:lnTo>
                  <a:pt x="1496" y="1664"/>
                </a:lnTo>
                <a:lnTo>
                  <a:pt x="1520" y="1672"/>
                </a:lnTo>
                <a:lnTo>
                  <a:pt x="1544" y="1680"/>
                </a:lnTo>
                <a:lnTo>
                  <a:pt x="1568" y="1688"/>
                </a:lnTo>
                <a:lnTo>
                  <a:pt x="1592" y="1688"/>
                </a:lnTo>
                <a:lnTo>
                  <a:pt x="1616" y="1688"/>
                </a:lnTo>
                <a:lnTo>
                  <a:pt x="1640" y="1696"/>
                </a:lnTo>
                <a:lnTo>
                  <a:pt x="1672" y="1704"/>
                </a:lnTo>
                <a:lnTo>
                  <a:pt x="1712" y="1704"/>
                </a:lnTo>
                <a:lnTo>
                  <a:pt x="1744" y="1712"/>
                </a:lnTo>
                <a:lnTo>
                  <a:pt x="1768" y="1720"/>
                </a:lnTo>
                <a:lnTo>
                  <a:pt x="1792" y="1720"/>
                </a:lnTo>
                <a:lnTo>
                  <a:pt x="1816" y="1728"/>
                </a:lnTo>
                <a:lnTo>
                  <a:pt x="1840" y="1728"/>
                </a:lnTo>
                <a:lnTo>
                  <a:pt x="1864" y="1728"/>
                </a:lnTo>
                <a:lnTo>
                  <a:pt x="1864" y="0"/>
                </a:lnTo>
                <a:lnTo>
                  <a:pt x="0" y="0"/>
                </a:lnTo>
              </a:path>
            </a:pathLst>
          </a:custGeom>
          <a:noFill/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30" name="Arc 6"/>
          <p:cNvSpPr>
            <a:spLocks/>
          </p:cNvSpPr>
          <p:nvPr/>
        </p:nvSpPr>
        <p:spPr bwMode="auto">
          <a:xfrm rot="10800000">
            <a:off x="3187700" y="1876425"/>
            <a:ext cx="3073400" cy="2986088"/>
          </a:xfrm>
          <a:custGeom>
            <a:avLst/>
            <a:gdLst>
              <a:gd name="G0" fmla="+- 0 0 0"/>
              <a:gd name="G1" fmla="+- 21594 0 0"/>
              <a:gd name="G2" fmla="+- 21600 0 0"/>
              <a:gd name="T0" fmla="*/ 489 w 21528"/>
              <a:gd name="T1" fmla="*/ 0 h 21594"/>
              <a:gd name="T2" fmla="*/ 21528 w 21528"/>
              <a:gd name="T3" fmla="*/ 19826 h 21594"/>
              <a:gd name="T4" fmla="*/ 0 w 21528"/>
              <a:gd name="T5" fmla="*/ 21594 h 2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8" h="21594" fill="none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</a:path>
              <a:path w="21528" h="21594" stroke="0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  <a:lnTo>
                  <a:pt x="0" y="21594"/>
                </a:lnTo>
                <a:close/>
              </a:path>
            </a:pathLst>
          </a:custGeom>
          <a:noFill/>
          <a:ln w="50800" cap="rnd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305050" y="1524000"/>
            <a:ext cx="0" cy="413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305050" y="5657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270625" y="568483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546225" y="11699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4095750" y="4038600"/>
            <a:ext cx="0" cy="161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324100" y="4057650"/>
            <a:ext cx="1771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3930650" y="3838575"/>
            <a:ext cx="346075" cy="346075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2235200" y="39878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4044950" y="55880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832225" y="57419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*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527175" y="37226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*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079875" y="1360488"/>
            <a:ext cx="40401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is the most</a:t>
            </a:r>
            <a:br>
              <a:rPr lang="en-US"/>
            </a:br>
            <a:r>
              <a:rPr lang="en-US"/>
              <a:t>preferred affordable</a:t>
            </a:r>
            <a:br>
              <a:rPr lang="en-US"/>
            </a:br>
            <a:r>
              <a:rPr lang="en-US"/>
              <a:t>bundle.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320925" y="2230438"/>
            <a:ext cx="3435350" cy="3421062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300288" y="2238375"/>
            <a:ext cx="3462337" cy="3419475"/>
          </a:xfrm>
          <a:prstGeom prst="line">
            <a:avLst/>
          </a:prstGeom>
          <a:noFill/>
          <a:ln w="50800">
            <a:solidFill>
              <a:srgbClr val="66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3195638" y="2105025"/>
            <a:ext cx="2960687" cy="2744788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0" y="80"/>
              </a:cxn>
              <a:cxn ang="0">
                <a:pos x="0" y="128"/>
              </a:cxn>
              <a:cxn ang="0">
                <a:pos x="16" y="176"/>
              </a:cxn>
              <a:cxn ang="0">
                <a:pos x="32" y="232"/>
              </a:cxn>
              <a:cxn ang="0">
                <a:pos x="48" y="280"/>
              </a:cxn>
              <a:cxn ang="0">
                <a:pos x="56" y="328"/>
              </a:cxn>
              <a:cxn ang="0">
                <a:pos x="64" y="376"/>
              </a:cxn>
              <a:cxn ang="0">
                <a:pos x="80" y="424"/>
              </a:cxn>
              <a:cxn ang="0">
                <a:pos x="104" y="472"/>
              </a:cxn>
              <a:cxn ang="0">
                <a:pos x="128" y="528"/>
              </a:cxn>
              <a:cxn ang="0">
                <a:pos x="136" y="576"/>
              </a:cxn>
              <a:cxn ang="0">
                <a:pos x="160" y="632"/>
              </a:cxn>
              <a:cxn ang="0">
                <a:pos x="192" y="680"/>
              </a:cxn>
              <a:cxn ang="0">
                <a:pos x="200" y="736"/>
              </a:cxn>
              <a:cxn ang="0">
                <a:pos x="232" y="784"/>
              </a:cxn>
              <a:cxn ang="0">
                <a:pos x="272" y="832"/>
              </a:cxn>
              <a:cxn ang="0">
                <a:pos x="304" y="880"/>
              </a:cxn>
              <a:cxn ang="0">
                <a:pos x="336" y="928"/>
              </a:cxn>
              <a:cxn ang="0">
                <a:pos x="368" y="976"/>
              </a:cxn>
              <a:cxn ang="0">
                <a:pos x="408" y="1024"/>
              </a:cxn>
              <a:cxn ang="0">
                <a:pos x="440" y="1072"/>
              </a:cxn>
              <a:cxn ang="0">
                <a:pos x="488" y="1112"/>
              </a:cxn>
              <a:cxn ang="0">
                <a:pos x="520" y="1160"/>
              </a:cxn>
              <a:cxn ang="0">
                <a:pos x="568" y="1200"/>
              </a:cxn>
              <a:cxn ang="0">
                <a:pos x="600" y="1240"/>
              </a:cxn>
              <a:cxn ang="0">
                <a:pos x="640" y="1264"/>
              </a:cxn>
              <a:cxn ang="0">
                <a:pos x="680" y="1312"/>
              </a:cxn>
              <a:cxn ang="0">
                <a:pos x="736" y="1336"/>
              </a:cxn>
              <a:cxn ang="0">
                <a:pos x="792" y="1384"/>
              </a:cxn>
              <a:cxn ang="0">
                <a:pos x="840" y="1416"/>
              </a:cxn>
              <a:cxn ang="0">
                <a:pos x="896" y="1432"/>
              </a:cxn>
              <a:cxn ang="0">
                <a:pos x="944" y="1456"/>
              </a:cxn>
              <a:cxn ang="0">
                <a:pos x="1000" y="1488"/>
              </a:cxn>
              <a:cxn ang="0">
                <a:pos x="1048" y="1520"/>
              </a:cxn>
              <a:cxn ang="0">
                <a:pos x="1096" y="1536"/>
              </a:cxn>
              <a:cxn ang="0">
                <a:pos x="1152" y="1560"/>
              </a:cxn>
              <a:cxn ang="0">
                <a:pos x="1216" y="1600"/>
              </a:cxn>
              <a:cxn ang="0">
                <a:pos x="1272" y="1616"/>
              </a:cxn>
              <a:cxn ang="0">
                <a:pos x="1320" y="1632"/>
              </a:cxn>
              <a:cxn ang="0">
                <a:pos x="1376" y="1640"/>
              </a:cxn>
              <a:cxn ang="0">
                <a:pos x="1448" y="1656"/>
              </a:cxn>
              <a:cxn ang="0">
                <a:pos x="1496" y="1664"/>
              </a:cxn>
              <a:cxn ang="0">
                <a:pos x="1544" y="1680"/>
              </a:cxn>
              <a:cxn ang="0">
                <a:pos x="1592" y="1688"/>
              </a:cxn>
              <a:cxn ang="0">
                <a:pos x="1640" y="1696"/>
              </a:cxn>
              <a:cxn ang="0">
                <a:pos x="1712" y="1704"/>
              </a:cxn>
              <a:cxn ang="0">
                <a:pos x="1768" y="1720"/>
              </a:cxn>
              <a:cxn ang="0">
                <a:pos x="1816" y="1728"/>
              </a:cxn>
              <a:cxn ang="0">
                <a:pos x="1864" y="1728"/>
              </a:cxn>
              <a:cxn ang="0">
                <a:pos x="0" y="0"/>
              </a:cxn>
            </a:cxnLst>
            <a:rect l="0" t="0" r="r" b="b"/>
            <a:pathLst>
              <a:path w="1865" h="1729">
                <a:moveTo>
                  <a:pt x="0" y="0"/>
                </a:moveTo>
                <a:lnTo>
                  <a:pt x="0" y="32"/>
                </a:lnTo>
                <a:lnTo>
                  <a:pt x="0" y="56"/>
                </a:lnTo>
                <a:lnTo>
                  <a:pt x="0" y="80"/>
                </a:lnTo>
                <a:lnTo>
                  <a:pt x="0" y="104"/>
                </a:lnTo>
                <a:lnTo>
                  <a:pt x="0" y="128"/>
                </a:lnTo>
                <a:lnTo>
                  <a:pt x="8" y="152"/>
                </a:lnTo>
                <a:lnTo>
                  <a:pt x="16" y="176"/>
                </a:lnTo>
                <a:lnTo>
                  <a:pt x="24" y="208"/>
                </a:lnTo>
                <a:lnTo>
                  <a:pt x="32" y="232"/>
                </a:lnTo>
                <a:lnTo>
                  <a:pt x="40" y="256"/>
                </a:lnTo>
                <a:lnTo>
                  <a:pt x="48" y="280"/>
                </a:lnTo>
                <a:lnTo>
                  <a:pt x="56" y="304"/>
                </a:lnTo>
                <a:lnTo>
                  <a:pt x="56" y="328"/>
                </a:lnTo>
                <a:lnTo>
                  <a:pt x="64" y="352"/>
                </a:lnTo>
                <a:lnTo>
                  <a:pt x="64" y="376"/>
                </a:lnTo>
                <a:lnTo>
                  <a:pt x="72" y="400"/>
                </a:lnTo>
                <a:lnTo>
                  <a:pt x="80" y="424"/>
                </a:lnTo>
                <a:lnTo>
                  <a:pt x="96" y="448"/>
                </a:lnTo>
                <a:lnTo>
                  <a:pt x="104" y="472"/>
                </a:lnTo>
                <a:lnTo>
                  <a:pt x="112" y="504"/>
                </a:lnTo>
                <a:lnTo>
                  <a:pt x="128" y="528"/>
                </a:lnTo>
                <a:lnTo>
                  <a:pt x="128" y="552"/>
                </a:lnTo>
                <a:lnTo>
                  <a:pt x="136" y="576"/>
                </a:lnTo>
                <a:lnTo>
                  <a:pt x="152" y="608"/>
                </a:lnTo>
                <a:lnTo>
                  <a:pt x="160" y="632"/>
                </a:lnTo>
                <a:lnTo>
                  <a:pt x="176" y="656"/>
                </a:lnTo>
                <a:lnTo>
                  <a:pt x="192" y="680"/>
                </a:lnTo>
                <a:lnTo>
                  <a:pt x="192" y="712"/>
                </a:lnTo>
                <a:lnTo>
                  <a:pt x="200" y="736"/>
                </a:lnTo>
                <a:lnTo>
                  <a:pt x="224" y="760"/>
                </a:lnTo>
                <a:lnTo>
                  <a:pt x="232" y="784"/>
                </a:lnTo>
                <a:lnTo>
                  <a:pt x="256" y="808"/>
                </a:lnTo>
                <a:lnTo>
                  <a:pt x="272" y="832"/>
                </a:lnTo>
                <a:lnTo>
                  <a:pt x="288" y="856"/>
                </a:lnTo>
                <a:lnTo>
                  <a:pt x="304" y="880"/>
                </a:lnTo>
                <a:lnTo>
                  <a:pt x="320" y="904"/>
                </a:lnTo>
                <a:lnTo>
                  <a:pt x="336" y="928"/>
                </a:lnTo>
                <a:lnTo>
                  <a:pt x="352" y="952"/>
                </a:lnTo>
                <a:lnTo>
                  <a:pt x="368" y="976"/>
                </a:lnTo>
                <a:lnTo>
                  <a:pt x="392" y="1000"/>
                </a:lnTo>
                <a:lnTo>
                  <a:pt x="408" y="1024"/>
                </a:lnTo>
                <a:lnTo>
                  <a:pt x="424" y="1048"/>
                </a:lnTo>
                <a:lnTo>
                  <a:pt x="440" y="1072"/>
                </a:lnTo>
                <a:lnTo>
                  <a:pt x="464" y="1088"/>
                </a:lnTo>
                <a:lnTo>
                  <a:pt x="488" y="1112"/>
                </a:lnTo>
                <a:lnTo>
                  <a:pt x="512" y="1136"/>
                </a:lnTo>
                <a:lnTo>
                  <a:pt x="520" y="1160"/>
                </a:lnTo>
                <a:lnTo>
                  <a:pt x="544" y="1184"/>
                </a:lnTo>
                <a:lnTo>
                  <a:pt x="568" y="1200"/>
                </a:lnTo>
                <a:lnTo>
                  <a:pt x="592" y="1216"/>
                </a:lnTo>
                <a:lnTo>
                  <a:pt x="600" y="1240"/>
                </a:lnTo>
                <a:lnTo>
                  <a:pt x="616" y="1264"/>
                </a:lnTo>
                <a:lnTo>
                  <a:pt x="640" y="1264"/>
                </a:lnTo>
                <a:lnTo>
                  <a:pt x="664" y="1288"/>
                </a:lnTo>
                <a:lnTo>
                  <a:pt x="680" y="1312"/>
                </a:lnTo>
                <a:lnTo>
                  <a:pt x="704" y="1320"/>
                </a:lnTo>
                <a:lnTo>
                  <a:pt x="736" y="1336"/>
                </a:lnTo>
                <a:lnTo>
                  <a:pt x="768" y="1360"/>
                </a:lnTo>
                <a:lnTo>
                  <a:pt x="792" y="1384"/>
                </a:lnTo>
                <a:lnTo>
                  <a:pt x="816" y="1400"/>
                </a:lnTo>
                <a:lnTo>
                  <a:pt x="840" y="1416"/>
                </a:lnTo>
                <a:lnTo>
                  <a:pt x="864" y="1424"/>
                </a:lnTo>
                <a:lnTo>
                  <a:pt x="896" y="1432"/>
                </a:lnTo>
                <a:lnTo>
                  <a:pt x="920" y="1448"/>
                </a:lnTo>
                <a:lnTo>
                  <a:pt x="944" y="1456"/>
                </a:lnTo>
                <a:lnTo>
                  <a:pt x="968" y="1480"/>
                </a:lnTo>
                <a:lnTo>
                  <a:pt x="1000" y="1488"/>
                </a:lnTo>
                <a:lnTo>
                  <a:pt x="1024" y="1512"/>
                </a:lnTo>
                <a:lnTo>
                  <a:pt x="1048" y="1520"/>
                </a:lnTo>
                <a:lnTo>
                  <a:pt x="1072" y="1536"/>
                </a:lnTo>
                <a:lnTo>
                  <a:pt x="1096" y="1536"/>
                </a:lnTo>
                <a:lnTo>
                  <a:pt x="1128" y="1544"/>
                </a:lnTo>
                <a:lnTo>
                  <a:pt x="1152" y="1560"/>
                </a:lnTo>
                <a:lnTo>
                  <a:pt x="1184" y="1584"/>
                </a:lnTo>
                <a:lnTo>
                  <a:pt x="1216" y="1600"/>
                </a:lnTo>
                <a:lnTo>
                  <a:pt x="1240" y="1608"/>
                </a:lnTo>
                <a:lnTo>
                  <a:pt x="1272" y="1616"/>
                </a:lnTo>
                <a:lnTo>
                  <a:pt x="1296" y="1624"/>
                </a:lnTo>
                <a:lnTo>
                  <a:pt x="1320" y="1632"/>
                </a:lnTo>
                <a:lnTo>
                  <a:pt x="1344" y="1640"/>
                </a:lnTo>
                <a:lnTo>
                  <a:pt x="1376" y="1640"/>
                </a:lnTo>
                <a:lnTo>
                  <a:pt x="1400" y="1640"/>
                </a:lnTo>
                <a:lnTo>
                  <a:pt x="1448" y="1656"/>
                </a:lnTo>
                <a:lnTo>
                  <a:pt x="1472" y="1656"/>
                </a:lnTo>
                <a:lnTo>
                  <a:pt x="1496" y="1664"/>
                </a:lnTo>
                <a:lnTo>
                  <a:pt x="1520" y="1672"/>
                </a:lnTo>
                <a:lnTo>
                  <a:pt x="1544" y="1680"/>
                </a:lnTo>
                <a:lnTo>
                  <a:pt x="1568" y="1688"/>
                </a:lnTo>
                <a:lnTo>
                  <a:pt x="1592" y="1688"/>
                </a:lnTo>
                <a:lnTo>
                  <a:pt x="1616" y="1688"/>
                </a:lnTo>
                <a:lnTo>
                  <a:pt x="1640" y="1696"/>
                </a:lnTo>
                <a:lnTo>
                  <a:pt x="1672" y="1704"/>
                </a:lnTo>
                <a:lnTo>
                  <a:pt x="1712" y="1704"/>
                </a:lnTo>
                <a:lnTo>
                  <a:pt x="1744" y="1712"/>
                </a:lnTo>
                <a:lnTo>
                  <a:pt x="1768" y="1720"/>
                </a:lnTo>
                <a:lnTo>
                  <a:pt x="1792" y="1720"/>
                </a:lnTo>
                <a:lnTo>
                  <a:pt x="1816" y="1728"/>
                </a:lnTo>
                <a:lnTo>
                  <a:pt x="1840" y="1728"/>
                </a:lnTo>
                <a:lnTo>
                  <a:pt x="1864" y="1728"/>
                </a:lnTo>
                <a:lnTo>
                  <a:pt x="1864" y="0"/>
                </a:lnTo>
                <a:lnTo>
                  <a:pt x="0" y="0"/>
                </a:lnTo>
              </a:path>
            </a:pathLst>
          </a:custGeom>
          <a:noFill/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9702" name="Arc 6"/>
          <p:cNvSpPr>
            <a:spLocks/>
          </p:cNvSpPr>
          <p:nvPr/>
        </p:nvSpPr>
        <p:spPr bwMode="auto">
          <a:xfrm rot="10800000">
            <a:off x="3187700" y="1876425"/>
            <a:ext cx="3073400" cy="2986088"/>
          </a:xfrm>
          <a:custGeom>
            <a:avLst/>
            <a:gdLst>
              <a:gd name="G0" fmla="+- 0 0 0"/>
              <a:gd name="G1" fmla="+- 21594 0 0"/>
              <a:gd name="G2" fmla="+- 21600 0 0"/>
              <a:gd name="T0" fmla="*/ 489 w 21528"/>
              <a:gd name="T1" fmla="*/ 0 h 21594"/>
              <a:gd name="T2" fmla="*/ 21528 w 21528"/>
              <a:gd name="T3" fmla="*/ 19826 h 21594"/>
              <a:gd name="T4" fmla="*/ 0 w 21528"/>
              <a:gd name="T5" fmla="*/ 21594 h 2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8" h="21594" fill="none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</a:path>
              <a:path w="21528" h="21594" stroke="0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  <a:lnTo>
                  <a:pt x="0" y="21594"/>
                </a:lnTo>
                <a:close/>
              </a:path>
            </a:pathLst>
          </a:custGeom>
          <a:noFill/>
          <a:ln w="50800" cap="rnd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2305050" y="1524000"/>
            <a:ext cx="0" cy="413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305050" y="5657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270625" y="568483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546225" y="11699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095750" y="4038600"/>
            <a:ext cx="0" cy="161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324100" y="4057650"/>
            <a:ext cx="1771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3930650" y="3838575"/>
            <a:ext cx="346075" cy="346075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2235200" y="39878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044950" y="55880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832225" y="57419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*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527175" y="37226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*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4079875" y="1360488"/>
            <a:ext cx="3705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is interior.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4079875" y="2455863"/>
            <a:ext cx="4221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exhausts the</a:t>
            </a:r>
            <a:br>
              <a:rPr lang="en-US"/>
            </a:br>
            <a:r>
              <a:rPr lang="en-US"/>
              <a:t>budget.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320925" y="2230438"/>
            <a:ext cx="3435350" cy="3421062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2300288" y="2238375"/>
            <a:ext cx="3462337" cy="3419475"/>
          </a:xfrm>
          <a:prstGeom prst="line">
            <a:avLst/>
          </a:prstGeom>
          <a:noFill/>
          <a:ln w="50800">
            <a:solidFill>
              <a:srgbClr val="66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3195638" y="2105025"/>
            <a:ext cx="2960687" cy="2744788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0" y="80"/>
              </a:cxn>
              <a:cxn ang="0">
                <a:pos x="0" y="128"/>
              </a:cxn>
              <a:cxn ang="0">
                <a:pos x="16" y="176"/>
              </a:cxn>
              <a:cxn ang="0">
                <a:pos x="32" y="232"/>
              </a:cxn>
              <a:cxn ang="0">
                <a:pos x="48" y="280"/>
              </a:cxn>
              <a:cxn ang="0">
                <a:pos x="56" y="328"/>
              </a:cxn>
              <a:cxn ang="0">
                <a:pos x="64" y="376"/>
              </a:cxn>
              <a:cxn ang="0">
                <a:pos x="80" y="424"/>
              </a:cxn>
              <a:cxn ang="0">
                <a:pos x="104" y="472"/>
              </a:cxn>
              <a:cxn ang="0">
                <a:pos x="128" y="528"/>
              </a:cxn>
              <a:cxn ang="0">
                <a:pos x="136" y="576"/>
              </a:cxn>
              <a:cxn ang="0">
                <a:pos x="160" y="632"/>
              </a:cxn>
              <a:cxn ang="0">
                <a:pos x="192" y="680"/>
              </a:cxn>
              <a:cxn ang="0">
                <a:pos x="200" y="736"/>
              </a:cxn>
              <a:cxn ang="0">
                <a:pos x="232" y="784"/>
              </a:cxn>
              <a:cxn ang="0">
                <a:pos x="272" y="832"/>
              </a:cxn>
              <a:cxn ang="0">
                <a:pos x="304" y="880"/>
              </a:cxn>
              <a:cxn ang="0">
                <a:pos x="336" y="928"/>
              </a:cxn>
              <a:cxn ang="0">
                <a:pos x="368" y="976"/>
              </a:cxn>
              <a:cxn ang="0">
                <a:pos x="408" y="1024"/>
              </a:cxn>
              <a:cxn ang="0">
                <a:pos x="440" y="1072"/>
              </a:cxn>
              <a:cxn ang="0">
                <a:pos x="488" y="1112"/>
              </a:cxn>
              <a:cxn ang="0">
                <a:pos x="520" y="1160"/>
              </a:cxn>
              <a:cxn ang="0">
                <a:pos x="568" y="1200"/>
              </a:cxn>
              <a:cxn ang="0">
                <a:pos x="600" y="1240"/>
              </a:cxn>
              <a:cxn ang="0">
                <a:pos x="640" y="1264"/>
              </a:cxn>
              <a:cxn ang="0">
                <a:pos x="680" y="1312"/>
              </a:cxn>
              <a:cxn ang="0">
                <a:pos x="736" y="1336"/>
              </a:cxn>
              <a:cxn ang="0">
                <a:pos x="792" y="1384"/>
              </a:cxn>
              <a:cxn ang="0">
                <a:pos x="840" y="1416"/>
              </a:cxn>
              <a:cxn ang="0">
                <a:pos x="896" y="1432"/>
              </a:cxn>
              <a:cxn ang="0">
                <a:pos x="944" y="1456"/>
              </a:cxn>
              <a:cxn ang="0">
                <a:pos x="1000" y="1488"/>
              </a:cxn>
              <a:cxn ang="0">
                <a:pos x="1048" y="1520"/>
              </a:cxn>
              <a:cxn ang="0">
                <a:pos x="1096" y="1536"/>
              </a:cxn>
              <a:cxn ang="0">
                <a:pos x="1152" y="1560"/>
              </a:cxn>
              <a:cxn ang="0">
                <a:pos x="1216" y="1600"/>
              </a:cxn>
              <a:cxn ang="0">
                <a:pos x="1272" y="1616"/>
              </a:cxn>
              <a:cxn ang="0">
                <a:pos x="1320" y="1632"/>
              </a:cxn>
              <a:cxn ang="0">
                <a:pos x="1376" y="1640"/>
              </a:cxn>
              <a:cxn ang="0">
                <a:pos x="1448" y="1656"/>
              </a:cxn>
              <a:cxn ang="0">
                <a:pos x="1496" y="1664"/>
              </a:cxn>
              <a:cxn ang="0">
                <a:pos x="1544" y="1680"/>
              </a:cxn>
              <a:cxn ang="0">
                <a:pos x="1592" y="1688"/>
              </a:cxn>
              <a:cxn ang="0">
                <a:pos x="1640" y="1696"/>
              </a:cxn>
              <a:cxn ang="0">
                <a:pos x="1712" y="1704"/>
              </a:cxn>
              <a:cxn ang="0">
                <a:pos x="1768" y="1720"/>
              </a:cxn>
              <a:cxn ang="0">
                <a:pos x="1816" y="1728"/>
              </a:cxn>
              <a:cxn ang="0">
                <a:pos x="1864" y="1728"/>
              </a:cxn>
              <a:cxn ang="0">
                <a:pos x="0" y="0"/>
              </a:cxn>
            </a:cxnLst>
            <a:rect l="0" t="0" r="r" b="b"/>
            <a:pathLst>
              <a:path w="1865" h="1729">
                <a:moveTo>
                  <a:pt x="0" y="0"/>
                </a:moveTo>
                <a:lnTo>
                  <a:pt x="0" y="32"/>
                </a:lnTo>
                <a:lnTo>
                  <a:pt x="0" y="56"/>
                </a:lnTo>
                <a:lnTo>
                  <a:pt x="0" y="80"/>
                </a:lnTo>
                <a:lnTo>
                  <a:pt x="0" y="104"/>
                </a:lnTo>
                <a:lnTo>
                  <a:pt x="0" y="128"/>
                </a:lnTo>
                <a:lnTo>
                  <a:pt x="8" y="152"/>
                </a:lnTo>
                <a:lnTo>
                  <a:pt x="16" y="176"/>
                </a:lnTo>
                <a:lnTo>
                  <a:pt x="24" y="208"/>
                </a:lnTo>
                <a:lnTo>
                  <a:pt x="32" y="232"/>
                </a:lnTo>
                <a:lnTo>
                  <a:pt x="40" y="256"/>
                </a:lnTo>
                <a:lnTo>
                  <a:pt x="48" y="280"/>
                </a:lnTo>
                <a:lnTo>
                  <a:pt x="56" y="304"/>
                </a:lnTo>
                <a:lnTo>
                  <a:pt x="56" y="328"/>
                </a:lnTo>
                <a:lnTo>
                  <a:pt x="64" y="352"/>
                </a:lnTo>
                <a:lnTo>
                  <a:pt x="64" y="376"/>
                </a:lnTo>
                <a:lnTo>
                  <a:pt x="72" y="400"/>
                </a:lnTo>
                <a:lnTo>
                  <a:pt x="80" y="424"/>
                </a:lnTo>
                <a:lnTo>
                  <a:pt x="96" y="448"/>
                </a:lnTo>
                <a:lnTo>
                  <a:pt x="104" y="472"/>
                </a:lnTo>
                <a:lnTo>
                  <a:pt x="112" y="504"/>
                </a:lnTo>
                <a:lnTo>
                  <a:pt x="128" y="528"/>
                </a:lnTo>
                <a:lnTo>
                  <a:pt x="128" y="552"/>
                </a:lnTo>
                <a:lnTo>
                  <a:pt x="136" y="576"/>
                </a:lnTo>
                <a:lnTo>
                  <a:pt x="152" y="608"/>
                </a:lnTo>
                <a:lnTo>
                  <a:pt x="160" y="632"/>
                </a:lnTo>
                <a:lnTo>
                  <a:pt x="176" y="656"/>
                </a:lnTo>
                <a:lnTo>
                  <a:pt x="192" y="680"/>
                </a:lnTo>
                <a:lnTo>
                  <a:pt x="192" y="712"/>
                </a:lnTo>
                <a:lnTo>
                  <a:pt x="200" y="736"/>
                </a:lnTo>
                <a:lnTo>
                  <a:pt x="224" y="760"/>
                </a:lnTo>
                <a:lnTo>
                  <a:pt x="232" y="784"/>
                </a:lnTo>
                <a:lnTo>
                  <a:pt x="256" y="808"/>
                </a:lnTo>
                <a:lnTo>
                  <a:pt x="272" y="832"/>
                </a:lnTo>
                <a:lnTo>
                  <a:pt x="288" y="856"/>
                </a:lnTo>
                <a:lnTo>
                  <a:pt x="304" y="880"/>
                </a:lnTo>
                <a:lnTo>
                  <a:pt x="320" y="904"/>
                </a:lnTo>
                <a:lnTo>
                  <a:pt x="336" y="928"/>
                </a:lnTo>
                <a:lnTo>
                  <a:pt x="352" y="952"/>
                </a:lnTo>
                <a:lnTo>
                  <a:pt x="368" y="976"/>
                </a:lnTo>
                <a:lnTo>
                  <a:pt x="392" y="1000"/>
                </a:lnTo>
                <a:lnTo>
                  <a:pt x="408" y="1024"/>
                </a:lnTo>
                <a:lnTo>
                  <a:pt x="424" y="1048"/>
                </a:lnTo>
                <a:lnTo>
                  <a:pt x="440" y="1072"/>
                </a:lnTo>
                <a:lnTo>
                  <a:pt x="464" y="1088"/>
                </a:lnTo>
                <a:lnTo>
                  <a:pt x="488" y="1112"/>
                </a:lnTo>
                <a:lnTo>
                  <a:pt x="512" y="1136"/>
                </a:lnTo>
                <a:lnTo>
                  <a:pt x="520" y="1160"/>
                </a:lnTo>
                <a:lnTo>
                  <a:pt x="544" y="1184"/>
                </a:lnTo>
                <a:lnTo>
                  <a:pt x="568" y="1200"/>
                </a:lnTo>
                <a:lnTo>
                  <a:pt x="592" y="1216"/>
                </a:lnTo>
                <a:lnTo>
                  <a:pt x="600" y="1240"/>
                </a:lnTo>
                <a:lnTo>
                  <a:pt x="616" y="1264"/>
                </a:lnTo>
                <a:lnTo>
                  <a:pt x="640" y="1264"/>
                </a:lnTo>
                <a:lnTo>
                  <a:pt x="664" y="1288"/>
                </a:lnTo>
                <a:lnTo>
                  <a:pt x="680" y="1312"/>
                </a:lnTo>
                <a:lnTo>
                  <a:pt x="704" y="1320"/>
                </a:lnTo>
                <a:lnTo>
                  <a:pt x="736" y="1336"/>
                </a:lnTo>
                <a:lnTo>
                  <a:pt x="768" y="1360"/>
                </a:lnTo>
                <a:lnTo>
                  <a:pt x="792" y="1384"/>
                </a:lnTo>
                <a:lnTo>
                  <a:pt x="816" y="1400"/>
                </a:lnTo>
                <a:lnTo>
                  <a:pt x="840" y="1416"/>
                </a:lnTo>
                <a:lnTo>
                  <a:pt x="864" y="1424"/>
                </a:lnTo>
                <a:lnTo>
                  <a:pt x="896" y="1432"/>
                </a:lnTo>
                <a:lnTo>
                  <a:pt x="920" y="1448"/>
                </a:lnTo>
                <a:lnTo>
                  <a:pt x="944" y="1456"/>
                </a:lnTo>
                <a:lnTo>
                  <a:pt x="968" y="1480"/>
                </a:lnTo>
                <a:lnTo>
                  <a:pt x="1000" y="1488"/>
                </a:lnTo>
                <a:lnTo>
                  <a:pt x="1024" y="1512"/>
                </a:lnTo>
                <a:lnTo>
                  <a:pt x="1048" y="1520"/>
                </a:lnTo>
                <a:lnTo>
                  <a:pt x="1072" y="1536"/>
                </a:lnTo>
                <a:lnTo>
                  <a:pt x="1096" y="1536"/>
                </a:lnTo>
                <a:lnTo>
                  <a:pt x="1128" y="1544"/>
                </a:lnTo>
                <a:lnTo>
                  <a:pt x="1152" y="1560"/>
                </a:lnTo>
                <a:lnTo>
                  <a:pt x="1184" y="1584"/>
                </a:lnTo>
                <a:lnTo>
                  <a:pt x="1216" y="1600"/>
                </a:lnTo>
                <a:lnTo>
                  <a:pt x="1240" y="1608"/>
                </a:lnTo>
                <a:lnTo>
                  <a:pt x="1272" y="1616"/>
                </a:lnTo>
                <a:lnTo>
                  <a:pt x="1296" y="1624"/>
                </a:lnTo>
                <a:lnTo>
                  <a:pt x="1320" y="1632"/>
                </a:lnTo>
                <a:lnTo>
                  <a:pt x="1344" y="1640"/>
                </a:lnTo>
                <a:lnTo>
                  <a:pt x="1376" y="1640"/>
                </a:lnTo>
                <a:lnTo>
                  <a:pt x="1400" y="1640"/>
                </a:lnTo>
                <a:lnTo>
                  <a:pt x="1448" y="1656"/>
                </a:lnTo>
                <a:lnTo>
                  <a:pt x="1472" y="1656"/>
                </a:lnTo>
                <a:lnTo>
                  <a:pt x="1496" y="1664"/>
                </a:lnTo>
                <a:lnTo>
                  <a:pt x="1520" y="1672"/>
                </a:lnTo>
                <a:lnTo>
                  <a:pt x="1544" y="1680"/>
                </a:lnTo>
                <a:lnTo>
                  <a:pt x="1568" y="1688"/>
                </a:lnTo>
                <a:lnTo>
                  <a:pt x="1592" y="1688"/>
                </a:lnTo>
                <a:lnTo>
                  <a:pt x="1616" y="1688"/>
                </a:lnTo>
                <a:lnTo>
                  <a:pt x="1640" y="1696"/>
                </a:lnTo>
                <a:lnTo>
                  <a:pt x="1672" y="1704"/>
                </a:lnTo>
                <a:lnTo>
                  <a:pt x="1712" y="1704"/>
                </a:lnTo>
                <a:lnTo>
                  <a:pt x="1744" y="1712"/>
                </a:lnTo>
                <a:lnTo>
                  <a:pt x="1768" y="1720"/>
                </a:lnTo>
                <a:lnTo>
                  <a:pt x="1792" y="1720"/>
                </a:lnTo>
                <a:lnTo>
                  <a:pt x="1816" y="1728"/>
                </a:lnTo>
                <a:lnTo>
                  <a:pt x="1840" y="1728"/>
                </a:lnTo>
                <a:lnTo>
                  <a:pt x="1864" y="1728"/>
                </a:lnTo>
                <a:lnTo>
                  <a:pt x="1864" y="0"/>
                </a:lnTo>
                <a:lnTo>
                  <a:pt x="0" y="0"/>
                </a:lnTo>
              </a:path>
            </a:pathLst>
          </a:custGeom>
          <a:noFill/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1750" name="Arc 6"/>
          <p:cNvSpPr>
            <a:spLocks/>
          </p:cNvSpPr>
          <p:nvPr/>
        </p:nvSpPr>
        <p:spPr bwMode="auto">
          <a:xfrm rot="10800000">
            <a:off x="3187700" y="1876425"/>
            <a:ext cx="3073400" cy="2986088"/>
          </a:xfrm>
          <a:custGeom>
            <a:avLst/>
            <a:gdLst>
              <a:gd name="G0" fmla="+- 0 0 0"/>
              <a:gd name="G1" fmla="+- 21594 0 0"/>
              <a:gd name="G2" fmla="+- 21600 0 0"/>
              <a:gd name="T0" fmla="*/ 489 w 21528"/>
              <a:gd name="T1" fmla="*/ 0 h 21594"/>
              <a:gd name="T2" fmla="*/ 21528 w 21528"/>
              <a:gd name="T3" fmla="*/ 19826 h 21594"/>
              <a:gd name="T4" fmla="*/ 0 w 21528"/>
              <a:gd name="T5" fmla="*/ 21594 h 2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8" h="21594" fill="none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</a:path>
              <a:path w="21528" h="21594" stroke="0" extrusionOk="0">
                <a:moveTo>
                  <a:pt x="489" y="-1"/>
                </a:moveTo>
                <a:cubicBezTo>
                  <a:pt x="11542" y="249"/>
                  <a:pt x="20622" y="8806"/>
                  <a:pt x="21527" y="19826"/>
                </a:cubicBezTo>
                <a:lnTo>
                  <a:pt x="0" y="21594"/>
                </a:lnTo>
                <a:close/>
              </a:path>
            </a:pathLst>
          </a:custGeom>
          <a:noFill/>
          <a:ln w="50800" cap="rnd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2305050" y="1524000"/>
            <a:ext cx="0" cy="413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305050" y="5657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270625" y="568483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546225" y="11699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095750" y="4038600"/>
            <a:ext cx="0" cy="161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324100" y="4057650"/>
            <a:ext cx="1771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3930650" y="3838575"/>
            <a:ext cx="346075" cy="346075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2235200" y="39878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4044950" y="5588000"/>
            <a:ext cx="120650" cy="1206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3832225" y="57419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*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527175" y="3722688"/>
            <a:ext cx="715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*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079875" y="1360488"/>
            <a:ext cx="5138738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is interior .</a:t>
            </a:r>
            <a:br>
              <a:rPr lang="en-US"/>
            </a:br>
            <a:r>
              <a:rPr lang="en-US"/>
              <a:t>(b) The slope of the indiff.</a:t>
            </a:r>
            <a:br>
              <a:rPr lang="en-US"/>
            </a:br>
            <a:r>
              <a:rPr lang="en-US"/>
              <a:t>curve at 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equals</a:t>
            </a:r>
            <a:br>
              <a:rPr lang="en-US"/>
            </a:br>
            <a:r>
              <a:rPr lang="en-US"/>
              <a:t>   the slope of the budget</a:t>
            </a:r>
            <a:br>
              <a:rPr lang="en-US"/>
            </a:br>
            <a:r>
              <a:rPr lang="en-US"/>
              <a:t>      constraint.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863" y="1238250"/>
            <a:ext cx="8029575" cy="4643438"/>
          </a:xfrm>
          <a:noFill/>
          <a:ln/>
        </p:spPr>
        <p:txBody>
          <a:bodyPr/>
          <a:lstStyle/>
          <a:p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satisfies two conditions:</a:t>
            </a:r>
          </a:p>
          <a:p>
            <a:r>
              <a:rPr lang="en-US"/>
              <a:t> (a) the budget is exhausted;</a:t>
            </a:r>
            <a:br>
              <a:rPr lang="en-US"/>
            </a:br>
            <a:r>
              <a:rPr lang="en-US"/>
              <a:t>            p</a:t>
            </a:r>
            <a:r>
              <a:rPr lang="en-US" baseline="-25000"/>
              <a:t>1</a:t>
            </a:r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* + p</a:t>
            </a:r>
            <a:r>
              <a:rPr lang="en-US" baseline="-25000"/>
              <a:t>2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* = m</a:t>
            </a:r>
          </a:p>
          <a:p>
            <a:r>
              <a:rPr lang="en-US"/>
              <a:t> (b) the slope of the budget constraint, -p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2</a:t>
            </a:r>
            <a:r>
              <a:rPr lang="en-US"/>
              <a:t>, and the slope of the indifference curve containing 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 are equal at (x</a:t>
            </a:r>
            <a:r>
              <a:rPr lang="en-US" baseline="-25000"/>
              <a:t>1</a:t>
            </a:r>
            <a:r>
              <a:rPr lang="en-US"/>
              <a:t>*,x</a:t>
            </a:r>
            <a:r>
              <a:rPr lang="en-US" baseline="-25000"/>
              <a:t>2</a:t>
            </a:r>
            <a:r>
              <a:rPr lang="en-US"/>
              <a:t>*).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646863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55800" y="21812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 Constrained Choice</a:t>
            </a:r>
          </a:p>
        </p:txBody>
      </p:sp>
      <p:pic>
        <p:nvPicPr>
          <p:cNvPr id="717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9750"/>
            <a:ext cx="9142413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218113" y="60864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56050" y="33718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60550" y="3276600"/>
            <a:ext cx="1173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 Constrained Choice</a:t>
            </a:r>
          </a:p>
        </p:txBody>
      </p:sp>
      <p:pic>
        <p:nvPicPr>
          <p:cNvPr id="819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9750"/>
            <a:ext cx="9142413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Freeform 4" descr="25%"/>
          <p:cNvSpPr>
            <a:spLocks/>
          </p:cNvSpPr>
          <p:nvPr/>
        </p:nvSpPr>
        <p:spPr bwMode="auto">
          <a:xfrm>
            <a:off x="3171825" y="4140200"/>
            <a:ext cx="1681163" cy="1951038"/>
          </a:xfrm>
          <a:custGeom>
            <a:avLst/>
            <a:gdLst/>
            <a:ahLst/>
            <a:cxnLst>
              <a:cxn ang="0">
                <a:pos x="498" y="0"/>
              </a:cxn>
              <a:cxn ang="0">
                <a:pos x="0" y="851"/>
              </a:cxn>
              <a:cxn ang="0">
                <a:pos x="0" y="848"/>
              </a:cxn>
              <a:cxn ang="0">
                <a:pos x="1058" y="1228"/>
              </a:cxn>
              <a:cxn ang="0">
                <a:pos x="502" y="8"/>
              </a:cxn>
              <a:cxn ang="0">
                <a:pos x="498" y="0"/>
              </a:cxn>
            </a:cxnLst>
            <a:rect l="0" t="0" r="r" b="b"/>
            <a:pathLst>
              <a:path w="1059" h="1229">
                <a:moveTo>
                  <a:pt x="498" y="0"/>
                </a:moveTo>
                <a:lnTo>
                  <a:pt x="0" y="851"/>
                </a:lnTo>
                <a:lnTo>
                  <a:pt x="0" y="848"/>
                </a:lnTo>
                <a:lnTo>
                  <a:pt x="1058" y="1228"/>
                </a:lnTo>
                <a:lnTo>
                  <a:pt x="502" y="8"/>
                </a:lnTo>
                <a:lnTo>
                  <a:pt x="498" y="0"/>
                </a:lnTo>
              </a:path>
            </a:pathLst>
          </a:custGeom>
          <a:pattFill prst="pct25">
            <a:fgClr>
              <a:srgbClr val="6699FF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860550" y="3276600"/>
            <a:ext cx="1173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956050" y="33718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218113" y="60864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921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89488" y="62293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46613" y="52054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74800" y="2490788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024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4" name="Freeform 4" descr="25%"/>
          <p:cNvSpPr>
            <a:spLocks/>
          </p:cNvSpPr>
          <p:nvPr/>
        </p:nvSpPr>
        <p:spPr bwMode="auto">
          <a:xfrm>
            <a:off x="3838575" y="5443538"/>
            <a:ext cx="1120775" cy="815975"/>
          </a:xfrm>
          <a:custGeom>
            <a:avLst/>
            <a:gdLst/>
            <a:ahLst/>
            <a:cxnLst>
              <a:cxn ang="0">
                <a:pos x="705" y="0"/>
              </a:cxn>
              <a:cxn ang="0">
                <a:pos x="105" y="72"/>
              </a:cxn>
              <a:cxn ang="0">
                <a:pos x="0" y="513"/>
              </a:cxn>
              <a:cxn ang="0">
                <a:pos x="705" y="0"/>
              </a:cxn>
            </a:cxnLst>
            <a:rect l="0" t="0" r="r" b="b"/>
            <a:pathLst>
              <a:path w="706" h="514">
                <a:moveTo>
                  <a:pt x="705" y="0"/>
                </a:moveTo>
                <a:lnTo>
                  <a:pt x="105" y="72"/>
                </a:lnTo>
                <a:lnTo>
                  <a:pt x="0" y="513"/>
                </a:lnTo>
                <a:lnTo>
                  <a:pt x="705" y="0"/>
                </a:lnTo>
              </a:path>
            </a:pathLst>
          </a:custGeom>
          <a:pattFill prst="pct25">
            <a:fgClr>
              <a:srgbClr val="6699FF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74800" y="2490788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60800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13363" y="52054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126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2038350"/>
            <a:ext cx="90836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8" name="Freeform 4" descr="25%"/>
          <p:cNvSpPr>
            <a:spLocks/>
          </p:cNvSpPr>
          <p:nvPr/>
        </p:nvSpPr>
        <p:spPr bwMode="auto">
          <a:xfrm>
            <a:off x="4067175" y="5691188"/>
            <a:ext cx="625475" cy="620712"/>
          </a:xfrm>
          <a:custGeom>
            <a:avLst/>
            <a:gdLst/>
            <a:ahLst/>
            <a:cxnLst>
              <a:cxn ang="0">
                <a:pos x="393" y="0"/>
              </a:cxn>
              <a:cxn ang="0">
                <a:pos x="72" y="45"/>
              </a:cxn>
              <a:cxn ang="0">
                <a:pos x="0" y="390"/>
              </a:cxn>
              <a:cxn ang="0">
                <a:pos x="393" y="0"/>
              </a:cxn>
            </a:cxnLst>
            <a:rect l="0" t="0" r="r" b="b"/>
            <a:pathLst>
              <a:path w="394" h="391">
                <a:moveTo>
                  <a:pt x="393" y="0"/>
                </a:moveTo>
                <a:lnTo>
                  <a:pt x="72" y="45"/>
                </a:lnTo>
                <a:lnTo>
                  <a:pt x="0" y="390"/>
                </a:lnTo>
                <a:lnTo>
                  <a:pt x="393" y="0"/>
                </a:lnTo>
              </a:path>
            </a:pathLst>
          </a:custGeom>
          <a:pattFill prst="pct25">
            <a:fgClr>
              <a:srgbClr val="6699FF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74800" y="2490788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194175" y="632460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979988" y="53959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Rational Constrained Choice</a:t>
            </a:r>
          </a:p>
        </p:txBody>
      </p:sp>
      <p:pic>
        <p:nvPicPr>
          <p:cNvPr id="1229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122488" y="2943225"/>
            <a:ext cx="1173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56300" y="61817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622550" y="527685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697</TotalTime>
  <Words>271</Words>
  <Application>Microsoft Office PowerPoint</Application>
  <PresentationFormat>Ekran Gösterisi (4:3)</PresentationFormat>
  <Paragraphs>114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Times New Roman</vt:lpstr>
      <vt:lpstr>Arial</vt:lpstr>
      <vt:lpstr>Monotype Sorts</vt:lpstr>
      <vt:lpstr>Symbol</vt:lpstr>
      <vt:lpstr>Lines On Blue</vt:lpstr>
      <vt:lpstr>Chapter Five</vt:lpstr>
      <vt:lpstr>Economic Rationality</vt:lpstr>
      <vt:lpstr>Rational Constrained Choice</vt:lpstr>
      <vt:lpstr>Rational  Constrained Choice</vt:lpstr>
      <vt:lpstr>Rational 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  <vt:lpstr>Rational Constrained Choice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</dc:title>
  <dc:creator>LSA Media Services, PC-69</dc:creator>
  <cp:lastModifiedBy>user</cp:lastModifiedBy>
  <cp:revision>38</cp:revision>
  <dcterms:created xsi:type="dcterms:W3CDTF">1995-05-28T16:10:28Z</dcterms:created>
  <dcterms:modified xsi:type="dcterms:W3CDTF">2015-01-23T11:46:12Z</dcterms:modified>
</cp:coreProperties>
</file>