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5" r:id="rId3"/>
    <p:sldId id="308" r:id="rId4"/>
    <p:sldId id="306" r:id="rId5"/>
    <p:sldId id="309" r:id="rId6"/>
    <p:sldId id="310" r:id="rId7"/>
    <p:sldId id="311" r:id="rId8"/>
    <p:sldId id="312" r:id="rId9"/>
    <p:sldId id="307" r:id="rId10"/>
    <p:sldId id="313" r:id="rId11"/>
    <p:sldId id="314" r:id="rId12"/>
    <p:sldId id="315" r:id="rId13"/>
    <p:sldId id="316" r:id="rId14"/>
    <p:sldId id="317" r:id="rId15"/>
    <p:sldId id="319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00FFCC"/>
    <a:srgbClr val="66FF33"/>
    <a:srgbClr val="FFFF00"/>
    <a:srgbClr val="FF6633"/>
    <a:srgbClr val="FF0033"/>
    <a:srgbClr val="660066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>
        <p:scale>
          <a:sx n="50" d="100"/>
          <a:sy n="50" d="100"/>
        </p:scale>
        <p:origin x="-195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/>
            </a:lvl1pPr>
          </a:lstStyle>
          <a:p>
            <a:fld id="{FCFDEF94-09AA-4922-9C86-6B9F1DF133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043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041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1026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088" name="Group 1040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1027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76" name="Freeform 1028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77" name="Freeform 1029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78" name="Freeform 1030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79" name="Freeform 1031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0" name="Freeform 1032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1" name="Freeform 1033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2" name="Freeform 1034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3" name="Freeform 1035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4" name="Freeform 1036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5" name="Freeform 1037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6" name="Freeform 1038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 useBgFill="1">
              <p:nvSpPr>
                <p:cNvPr id="3087" name="Freeform 1039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090" name="Freeform 1042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2" name="Rectangle 104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104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104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104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104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F33022-5BED-423A-B683-BEB93C15A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FC7C9-168A-4AF6-AC8D-AA5114F34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5E8C9-5681-464F-B5F4-BA910AD28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77724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67150"/>
            <a:ext cx="77724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AD39AA-37CF-4C08-9D8B-21113A35D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B7BFF-6084-4DA1-9F4E-3869E9DD1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563A0-E949-41D6-98B4-16576EE46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B1030-C4FE-44BB-8284-BA155BB461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D30C5-DCE4-42FF-A8AD-C7DAAA8A4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5F0AD-CD95-4FE1-AAA8-290C04E002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C1091-3A98-4DB8-8353-4B22DB09D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F72A8-607F-42E0-A2F9-0D59772D91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65C15-FEE1-4B56-B42B-B42599F7A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C0BC8FC-BAB4-46DC-A732-271DC9DF888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Four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Utility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Comparing more bundles will create a larger collection of all indifference curves and a better  description of the consumer’s preferences.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0250"/>
            <a:ext cx="9134475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308725" y="4752975"/>
            <a:ext cx="103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380163" y="5233988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308725" y="5691188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613525" y="6203950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2017713" y="1841500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As before, this can be visualized in 3D by plotting each indifference curve at the height of its utility index.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241925" y="3276600"/>
            <a:ext cx="103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241925" y="3814763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241925" y="4300538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5241925" y="4810125"/>
            <a:ext cx="103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3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241925" y="5295900"/>
            <a:ext cx="103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241925" y="5834063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860925" y="6300788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408488" y="482917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855788" y="2595563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09700"/>
            <a:ext cx="8077200" cy="4152900"/>
          </a:xfrm>
          <a:noFill/>
          <a:ln/>
        </p:spPr>
        <p:txBody>
          <a:bodyPr/>
          <a:lstStyle/>
          <a:p>
            <a:r>
              <a:rPr lang="en-US"/>
              <a:t>Comparing all possible consumption bundles gives the complete collection of the consumer’s indifference curves, each with its assigned utility level.</a:t>
            </a:r>
          </a:p>
          <a:p>
            <a:r>
              <a:rPr lang="en-US"/>
              <a:t>This complete collection of indifference curves completely represents the consumer’s preferences.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2662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384925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89175" y="2041525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2765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2014538"/>
            <a:ext cx="908685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17061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670175" y="2470150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2867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861050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194050" y="258921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2969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2027238"/>
            <a:ext cx="90392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646738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408363" y="2803525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072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527675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622675" y="3065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Consider the bundles (4,1), (2,3) and (2,2).</a:t>
            </a:r>
          </a:p>
          <a:p>
            <a:r>
              <a:rPr lang="en-US"/>
              <a:t>Suppose (2,3)      (4,1) </a:t>
            </a:r>
            <a:r>
              <a:rPr lang="en-US">
                <a:latin typeface="Symbol" pitchFamily="18" charset="2"/>
              </a:rPr>
              <a:t>~</a:t>
            </a:r>
            <a:r>
              <a:rPr lang="en-US"/>
              <a:t> (2,2).</a:t>
            </a:r>
          </a:p>
          <a:p>
            <a:r>
              <a:rPr lang="en-US"/>
              <a:t>Assign to these bundles any numbers that preserve the preference ordering;</a:t>
            </a:r>
            <a:br>
              <a:rPr lang="en-US"/>
            </a:br>
            <a:r>
              <a:rPr lang="en-US" i="1"/>
              <a:t>e.g.</a:t>
            </a:r>
            <a:r>
              <a:rPr lang="en-US"/>
              <a:t>  U(2,3) = 6 &gt; U(4,1) = U(2,2) = 4.</a:t>
            </a:r>
          </a:p>
          <a:p>
            <a:r>
              <a:rPr lang="en-US"/>
              <a:t>Call these numbers </a:t>
            </a:r>
            <a:r>
              <a:rPr lang="en-US">
                <a:solidFill>
                  <a:schemeClr val="tx2"/>
                </a:solidFill>
              </a:rPr>
              <a:t>utility levels</a:t>
            </a:r>
            <a:r>
              <a:rPr lang="en-US"/>
              <a:t>.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 flipH="1" flipV="1">
            <a:off x="3902075" y="2354263"/>
            <a:ext cx="488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latin typeface="MT Extra" pitchFamily="18" charset="2"/>
              </a:rPr>
              <a:t>p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174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1336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765550" y="316071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277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2027238"/>
            <a:ext cx="90392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521811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379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502761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481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003800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584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2039938"/>
            <a:ext cx="8991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860925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6867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2038350"/>
            <a:ext cx="89916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83711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7891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813300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8915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2027238"/>
            <a:ext cx="90392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83711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39939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2027238"/>
            <a:ext cx="90392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83711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40963" name="Picture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2027238"/>
            <a:ext cx="90392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860925" y="6113463"/>
            <a:ext cx="557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886700" cy="4152900"/>
          </a:xfrm>
          <a:noFill/>
          <a:ln/>
        </p:spPr>
        <p:txBody>
          <a:bodyPr/>
          <a:lstStyle/>
          <a:p>
            <a:r>
              <a:rPr lang="en-US"/>
              <a:t>An indifference curve contains  equally preferred bundles.</a:t>
            </a:r>
          </a:p>
          <a:p>
            <a:r>
              <a:rPr lang="en-US"/>
              <a:t>Equal preference </a:t>
            </a:r>
            <a:r>
              <a:rPr lang="en-US" sz="3600">
                <a:sym typeface="Symbol" pitchFamily="18" charset="2"/>
              </a:rPr>
              <a:t></a:t>
            </a:r>
            <a:r>
              <a:rPr lang="en-US"/>
              <a:t> same utility level.</a:t>
            </a:r>
          </a:p>
          <a:p>
            <a:r>
              <a:rPr lang="en-US"/>
              <a:t>Therefore, all bundles in an indifference curve have the same utility level.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228600"/>
            <a:ext cx="7958138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pic>
        <p:nvPicPr>
          <p:cNvPr id="4198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" y="2027238"/>
            <a:ext cx="9039225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932363" y="6113463"/>
            <a:ext cx="55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graphicFrame>
        <p:nvGraphicFramePr>
          <p:cNvPr id="41989" name="Object 5"/>
          <p:cNvGraphicFramePr>
            <a:graphicFrameLocks/>
          </p:cNvGraphicFramePr>
          <p:nvPr/>
        </p:nvGraphicFramePr>
        <p:xfrm>
          <a:off x="7553325" y="4419600"/>
          <a:ext cx="614363" cy="1025525"/>
        </p:xfrm>
        <a:graphic>
          <a:graphicData uri="http://schemas.openxmlformats.org/presentationml/2006/ole">
            <p:oleObj spid="_x0000_s41989" name="ClipArt" r:id="rId4" imgW="2193840" imgH="365760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So the bundles (4,1) and (2,2) are in the indiff. curve with utility level U</a:t>
            </a:r>
            <a:r>
              <a:rPr lang="en-US" b="0">
                <a:latin typeface="Symbol" pitchFamily="18" charset="2"/>
              </a:rPr>
              <a:t> </a:t>
            </a:r>
            <a:r>
              <a:rPr lang="en-US">
                <a:latin typeface="Symbol" pitchFamily="18" charset="2"/>
              </a:rPr>
              <a:t>º 4</a:t>
            </a:r>
          </a:p>
          <a:p>
            <a:r>
              <a:rPr lang="en-US"/>
              <a:t>But the bundle (2,3) is in the indiff. curve with utility level U </a:t>
            </a:r>
            <a:r>
              <a:rPr lang="en-US">
                <a:latin typeface="Symbol" pitchFamily="18" charset="2"/>
              </a:rPr>
              <a:t>º</a:t>
            </a:r>
            <a:r>
              <a:rPr lang="en-US"/>
              <a:t> 6.</a:t>
            </a:r>
          </a:p>
          <a:p>
            <a:r>
              <a:rPr lang="en-US"/>
              <a:t>On an indifference curve diagram, this preference information looks as  follows: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461125" y="4772025"/>
            <a:ext cx="1031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6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461125" y="5253038"/>
            <a:ext cx="103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</a:t>
            </a:r>
            <a:r>
              <a:rPr lang="en-US" sz="280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632325" y="2027238"/>
            <a:ext cx="3392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(2,3)</a:t>
            </a:r>
            <a:r>
              <a:rPr lang="en-US" sz="2800">
                <a:solidFill>
                  <a:srgbClr val="660066"/>
                </a:solidFill>
              </a:rPr>
              <a:t>      </a:t>
            </a:r>
            <a:r>
              <a:rPr lang="en-US" sz="2800">
                <a:solidFill>
                  <a:schemeClr val="hlink"/>
                </a:solidFill>
              </a:rPr>
              <a:t>(2,2)</a:t>
            </a:r>
            <a:r>
              <a:rPr lang="en-US" sz="2800">
                <a:solidFill>
                  <a:srgbClr val="660066"/>
                </a:solidFill>
              </a:rPr>
              <a:t> </a:t>
            </a:r>
            <a:r>
              <a:rPr lang="en-US">
                <a:solidFill>
                  <a:schemeClr val="bg1"/>
                </a:solidFill>
                <a:latin typeface="Symbol" pitchFamily="18" charset="2"/>
              </a:rPr>
              <a:t>~</a:t>
            </a:r>
            <a:r>
              <a:rPr lang="en-US" sz="2800">
                <a:solidFill>
                  <a:srgbClr val="660066"/>
                </a:solidFill>
              </a:rPr>
              <a:t> </a:t>
            </a:r>
            <a:r>
              <a:rPr lang="en-US" sz="2800">
                <a:solidFill>
                  <a:srgbClr val="FF0033"/>
                </a:solidFill>
              </a:rPr>
              <a:t>(4,1)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613525" y="6203950"/>
            <a:ext cx="557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2017713" y="1841500"/>
            <a:ext cx="5572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x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 flipH="1" flipV="1">
            <a:off x="5483225" y="2044700"/>
            <a:ext cx="4889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MT Extra" pitchFamily="18" charset="2"/>
              </a:rPr>
              <a:t>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Another way to visualize this same information is to plot the utility level on a vertical axis.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2038350"/>
            <a:ext cx="89979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241925" y="2638425"/>
            <a:ext cx="1774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rgbClr val="3333FF"/>
                </a:solidFill>
              </a:rPr>
              <a:t>U(2,3) = 6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318125" y="3676650"/>
            <a:ext cx="1873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hlink"/>
                </a:solidFill>
              </a:rPr>
              <a:t>U(2,2) = 4 </a:t>
            </a:r>
            <a:br>
              <a:rPr lang="en-US" sz="2800">
                <a:solidFill>
                  <a:schemeClr val="hlink"/>
                </a:solidFill>
              </a:rPr>
            </a:br>
            <a:r>
              <a:rPr lang="en-US" sz="2800">
                <a:solidFill>
                  <a:srgbClr val="FF0033"/>
                </a:solidFill>
              </a:rPr>
              <a:t>U(4,1) = 4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36525" y="1233488"/>
            <a:ext cx="897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/>
              <a:t>3D plot of consumption &amp; utility levels for 3 bundles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003800" y="615791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217988" y="4919663"/>
            <a:ext cx="517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955800" y="268128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8486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This 3D visualization of preferences can be made more informative by adding into it the two indifference curves.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1838"/>
            <a:ext cx="913447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219200"/>
          </a:xfrm>
          <a:noFill/>
          <a:ln/>
        </p:spPr>
        <p:txBody>
          <a:bodyPr/>
          <a:lstStyle/>
          <a:p>
            <a:r>
              <a:rPr lang="en-US"/>
              <a:t>Utility Functions &amp; Indiff. Curves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975225" y="4200525"/>
            <a:ext cx="1003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 4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03813" y="3205163"/>
            <a:ext cx="1003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 </a:t>
            </a:r>
            <a:r>
              <a:rPr lang="en-US" sz="2800">
                <a:solidFill>
                  <a:schemeClr val="bg1"/>
                </a:solidFill>
                <a:latin typeface="Symbol" pitchFamily="18" charset="2"/>
              </a:rPr>
              <a:t>º 6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622925" y="4738688"/>
            <a:ext cx="34242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Higher indifference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curves contain</a:t>
            </a:r>
          </a:p>
          <a:p>
            <a:r>
              <a:rPr lang="en-US" sz="2800">
                <a:solidFill>
                  <a:schemeClr val="bg1"/>
                </a:solidFill>
              </a:rPr>
              <a:t>more preferred</a:t>
            </a:r>
            <a:br>
              <a:rPr lang="en-US" sz="2800">
                <a:solidFill>
                  <a:schemeClr val="bg1"/>
                </a:solidFill>
              </a:rPr>
            </a:br>
            <a:r>
              <a:rPr lang="en-US" sz="2800">
                <a:solidFill>
                  <a:schemeClr val="bg1"/>
                </a:solidFill>
              </a:rPr>
              <a:t>bundles.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836738" y="2681288"/>
            <a:ext cx="1171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Utility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003675" y="4657725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813300" y="6324600"/>
            <a:ext cx="517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x</a:t>
            </a:r>
            <a:r>
              <a:rPr lang="en-US" sz="2800" baseline="-2500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1574</TotalTime>
  <Words>516</Words>
  <Application>Microsoft Office PowerPoint</Application>
  <PresentationFormat>Ekran Gösterisi (4:3)</PresentationFormat>
  <Paragraphs>103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2" baseType="lpstr">
      <vt:lpstr>Lines On Blue</vt:lpstr>
      <vt:lpstr>ClipArt</vt:lpstr>
      <vt:lpstr>Chapter Four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  <vt:lpstr>Utility Functions &amp; Indiff. Curves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</dc:title>
  <dc:creator>LSA Media Services, PC-69</dc:creator>
  <cp:lastModifiedBy>user</cp:lastModifiedBy>
  <cp:revision>78</cp:revision>
  <dcterms:created xsi:type="dcterms:W3CDTF">1995-05-28T16:10:28Z</dcterms:created>
  <dcterms:modified xsi:type="dcterms:W3CDTF">2015-01-23T11:46:40Z</dcterms:modified>
</cp:coreProperties>
</file>