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Default Extension="wmf" ContentType="image/x-wmf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6"/>
  </p:notesMasterIdLst>
  <p:sldIdLst>
    <p:sldId id="256" r:id="rId2"/>
    <p:sldId id="257" r:id="rId3"/>
    <p:sldId id="258" r:id="rId4"/>
    <p:sldId id="259" r:id="rId5"/>
    <p:sldId id="260" r:id="rId6"/>
    <p:sldId id="261" r:id="rId7"/>
    <p:sldId id="289" r:id="rId8"/>
    <p:sldId id="290" r:id="rId9"/>
    <p:sldId id="291" r:id="rId10"/>
    <p:sldId id="292" r:id="rId11"/>
    <p:sldId id="293" r:id="rId12"/>
    <p:sldId id="262" r:id="rId13"/>
    <p:sldId id="263" r:id="rId14"/>
    <p:sldId id="267" r:id="rId15"/>
    <p:sldId id="264" r:id="rId16"/>
    <p:sldId id="265" r:id="rId17"/>
    <p:sldId id="268" r:id="rId18"/>
    <p:sldId id="266" r:id="rId19"/>
    <p:sldId id="294" r:id="rId20"/>
    <p:sldId id="269" r:id="rId21"/>
    <p:sldId id="270" r:id="rId22"/>
    <p:sldId id="271" r:id="rId23"/>
    <p:sldId id="272" r:id="rId24"/>
    <p:sldId id="274" r:id="rId25"/>
    <p:sldId id="275" r:id="rId26"/>
    <p:sldId id="273" r:id="rId27"/>
    <p:sldId id="276" r:id="rId28"/>
    <p:sldId id="285" r:id="rId29"/>
    <p:sldId id="286" r:id="rId30"/>
    <p:sldId id="277" r:id="rId31"/>
    <p:sldId id="278" r:id="rId32"/>
    <p:sldId id="280" r:id="rId33"/>
    <p:sldId id="281" r:id="rId34"/>
    <p:sldId id="282" r:id="rId35"/>
    <p:sldId id="302" r:id="rId36"/>
    <p:sldId id="284" r:id="rId37"/>
    <p:sldId id="287" r:id="rId38"/>
    <p:sldId id="288" r:id="rId39"/>
    <p:sldId id="307" r:id="rId40"/>
    <p:sldId id="303" r:id="rId41"/>
    <p:sldId id="279" r:id="rId42"/>
    <p:sldId id="304" r:id="rId43"/>
    <p:sldId id="305" r:id="rId44"/>
    <p:sldId id="308" r:id="rId45"/>
    <p:sldId id="311" r:id="rId46"/>
    <p:sldId id="312" r:id="rId47"/>
    <p:sldId id="315" r:id="rId48"/>
    <p:sldId id="350" r:id="rId49"/>
    <p:sldId id="352" r:id="rId50"/>
    <p:sldId id="351" r:id="rId51"/>
    <p:sldId id="313" r:id="rId52"/>
    <p:sldId id="316" r:id="rId53"/>
    <p:sldId id="309" r:id="rId54"/>
    <p:sldId id="317" r:id="rId55"/>
    <p:sldId id="318" r:id="rId56"/>
    <p:sldId id="322" r:id="rId57"/>
    <p:sldId id="319" r:id="rId58"/>
    <p:sldId id="323" r:id="rId59"/>
    <p:sldId id="320" r:id="rId60"/>
    <p:sldId id="321" r:id="rId61"/>
    <p:sldId id="324" r:id="rId62"/>
    <p:sldId id="325" r:id="rId63"/>
    <p:sldId id="326" r:id="rId64"/>
    <p:sldId id="328" r:id="rId65"/>
    <p:sldId id="329" r:id="rId66"/>
    <p:sldId id="330" r:id="rId67"/>
    <p:sldId id="331" r:id="rId68"/>
    <p:sldId id="332" r:id="rId69"/>
    <p:sldId id="333" r:id="rId70"/>
    <p:sldId id="334" r:id="rId71"/>
    <p:sldId id="335" r:id="rId72"/>
    <p:sldId id="338" r:id="rId73"/>
    <p:sldId id="336" r:id="rId74"/>
    <p:sldId id="337" r:id="rId75"/>
    <p:sldId id="339" r:id="rId76"/>
    <p:sldId id="340" r:id="rId77"/>
    <p:sldId id="341" r:id="rId78"/>
    <p:sldId id="342" r:id="rId79"/>
    <p:sldId id="344" r:id="rId80"/>
    <p:sldId id="345" r:id="rId81"/>
    <p:sldId id="346" r:id="rId82"/>
    <p:sldId id="347" r:id="rId83"/>
    <p:sldId id="348" r:id="rId84"/>
    <p:sldId id="349" r:id="rId8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FF0E"/>
    <a:srgbClr val="1997F4"/>
    <a:srgbClr val="FF3300"/>
    <a:srgbClr val="FF3D0C"/>
    <a:srgbClr val="FF4C1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 snapToGrid="0">
      <p:cViewPr>
        <p:scale>
          <a:sx n="50" d="100"/>
          <a:sy n="50" d="100"/>
        </p:scale>
        <p:origin x="-750" y="-486"/>
      </p:cViewPr>
      <p:guideLst>
        <p:guide orient="horz" pos="2936"/>
        <p:guide pos="214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tableStyles" Target="tableStyles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6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4" Type="http://schemas.openxmlformats.org/officeDocument/2006/relationships/image" Target="../media/image34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36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7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43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91" name="Group 19"/>
          <p:cNvGrpSpPr>
            <a:grpSpLocks/>
          </p:cNvGrpSpPr>
          <p:nvPr/>
        </p:nvGrpSpPr>
        <p:grpSpPr bwMode="auto">
          <a:xfrm>
            <a:off x="0" y="2760663"/>
            <a:ext cx="9151938" cy="4113212"/>
            <a:chOff x="0" y="1739"/>
            <a:chExt cx="5765" cy="2591"/>
          </a:xfrm>
        </p:grpSpPr>
        <p:grpSp>
          <p:nvGrpSpPr>
            <p:cNvPr id="3089" name="Group 17"/>
            <p:cNvGrpSpPr>
              <a:grpSpLocks/>
            </p:cNvGrpSpPr>
            <p:nvPr/>
          </p:nvGrpSpPr>
          <p:grpSpPr bwMode="auto">
            <a:xfrm>
              <a:off x="0" y="3652"/>
              <a:ext cx="5765" cy="678"/>
              <a:chOff x="0" y="3652"/>
              <a:chExt cx="5765" cy="678"/>
            </a:xfrm>
          </p:grpSpPr>
          <p:sp>
            <p:nvSpPr>
              <p:cNvPr id="3074" name="Rectangle 2"/>
              <p:cNvSpPr>
                <a:spLocks noChangeArrowheads="1"/>
              </p:cNvSpPr>
              <p:nvPr/>
            </p:nvSpPr>
            <p:spPr bwMode="ltGray">
              <a:xfrm>
                <a:off x="0" y="3676"/>
                <a:ext cx="5764" cy="643"/>
              </a:xfrm>
              <a:prstGeom prst="rect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r-TR"/>
              </a:p>
            </p:txBody>
          </p:sp>
          <p:grpSp>
            <p:nvGrpSpPr>
              <p:cNvPr id="3088" name="Group 16"/>
              <p:cNvGrpSpPr>
                <a:grpSpLocks/>
              </p:cNvGrpSpPr>
              <p:nvPr/>
            </p:nvGrpSpPr>
            <p:grpSpPr bwMode="auto">
              <a:xfrm>
                <a:off x="0" y="3652"/>
                <a:ext cx="5765" cy="678"/>
                <a:chOff x="0" y="3652"/>
                <a:chExt cx="5765" cy="678"/>
              </a:xfrm>
            </p:grpSpPr>
            <p:sp useBgFill="1">
              <p:nvSpPr>
                <p:cNvPr id="3075" name="Freeform 3"/>
                <p:cNvSpPr>
                  <a:spLocks/>
                </p:cNvSpPr>
                <p:nvPr/>
              </p:nvSpPr>
              <p:spPr bwMode="white">
                <a:xfrm>
                  <a:off x="0" y="3652"/>
                  <a:ext cx="578" cy="678"/>
                </a:xfrm>
                <a:custGeom>
                  <a:avLst/>
                  <a:gdLst/>
                  <a:ahLst/>
                  <a:cxnLst>
                    <a:cxn ang="0">
                      <a:pos x="0" y="677"/>
                    </a:cxn>
                    <a:cxn ang="0">
                      <a:pos x="480" y="0"/>
                    </a:cxn>
                    <a:cxn ang="0">
                      <a:pos x="577" y="0"/>
                    </a:cxn>
                    <a:cxn ang="0">
                      <a:pos x="96" y="677"/>
                    </a:cxn>
                    <a:cxn ang="0">
                      <a:pos x="0" y="677"/>
                    </a:cxn>
                  </a:cxnLst>
                  <a:rect l="0" t="0" r="r" b="b"/>
                  <a:pathLst>
                    <a:path w="578" h="678">
                      <a:moveTo>
                        <a:pt x="0" y="677"/>
                      </a:moveTo>
                      <a:lnTo>
                        <a:pt x="480" y="0"/>
                      </a:lnTo>
                      <a:lnTo>
                        <a:pt x="577" y="0"/>
                      </a:lnTo>
                      <a:lnTo>
                        <a:pt x="96" y="677"/>
                      </a:lnTo>
                      <a:lnTo>
                        <a:pt x="0" y="677"/>
                      </a:lnTo>
                    </a:path>
                  </a:pathLst>
                </a:custGeom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 useBgFill="1">
              <p:nvSpPr>
                <p:cNvPr id="3076" name="Freeform 4"/>
                <p:cNvSpPr>
                  <a:spLocks/>
                </p:cNvSpPr>
                <p:nvPr/>
              </p:nvSpPr>
              <p:spPr bwMode="white">
                <a:xfrm>
                  <a:off x="433" y="3652"/>
                  <a:ext cx="578" cy="678"/>
                </a:xfrm>
                <a:custGeom>
                  <a:avLst/>
                  <a:gdLst/>
                  <a:ahLst/>
                  <a:cxnLst>
                    <a:cxn ang="0">
                      <a:pos x="0" y="677"/>
                    </a:cxn>
                    <a:cxn ang="0">
                      <a:pos x="480" y="0"/>
                    </a:cxn>
                    <a:cxn ang="0">
                      <a:pos x="577" y="0"/>
                    </a:cxn>
                    <a:cxn ang="0">
                      <a:pos x="96" y="677"/>
                    </a:cxn>
                    <a:cxn ang="0">
                      <a:pos x="0" y="677"/>
                    </a:cxn>
                  </a:cxnLst>
                  <a:rect l="0" t="0" r="r" b="b"/>
                  <a:pathLst>
                    <a:path w="578" h="678">
                      <a:moveTo>
                        <a:pt x="0" y="677"/>
                      </a:moveTo>
                      <a:lnTo>
                        <a:pt x="480" y="0"/>
                      </a:lnTo>
                      <a:lnTo>
                        <a:pt x="577" y="0"/>
                      </a:lnTo>
                      <a:lnTo>
                        <a:pt x="96" y="677"/>
                      </a:lnTo>
                      <a:lnTo>
                        <a:pt x="0" y="677"/>
                      </a:lnTo>
                    </a:path>
                  </a:pathLst>
                </a:custGeom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 useBgFill="1">
              <p:nvSpPr>
                <p:cNvPr id="3077" name="Freeform 5"/>
                <p:cNvSpPr>
                  <a:spLocks/>
                </p:cNvSpPr>
                <p:nvPr/>
              </p:nvSpPr>
              <p:spPr bwMode="white">
                <a:xfrm>
                  <a:off x="878" y="3652"/>
                  <a:ext cx="578" cy="678"/>
                </a:xfrm>
                <a:custGeom>
                  <a:avLst/>
                  <a:gdLst/>
                  <a:ahLst/>
                  <a:cxnLst>
                    <a:cxn ang="0">
                      <a:pos x="0" y="677"/>
                    </a:cxn>
                    <a:cxn ang="0">
                      <a:pos x="480" y="0"/>
                    </a:cxn>
                    <a:cxn ang="0">
                      <a:pos x="577" y="0"/>
                    </a:cxn>
                    <a:cxn ang="0">
                      <a:pos x="96" y="677"/>
                    </a:cxn>
                    <a:cxn ang="0">
                      <a:pos x="0" y="677"/>
                    </a:cxn>
                  </a:cxnLst>
                  <a:rect l="0" t="0" r="r" b="b"/>
                  <a:pathLst>
                    <a:path w="578" h="678">
                      <a:moveTo>
                        <a:pt x="0" y="677"/>
                      </a:moveTo>
                      <a:lnTo>
                        <a:pt x="480" y="0"/>
                      </a:lnTo>
                      <a:lnTo>
                        <a:pt x="577" y="0"/>
                      </a:lnTo>
                      <a:lnTo>
                        <a:pt x="96" y="677"/>
                      </a:lnTo>
                      <a:lnTo>
                        <a:pt x="0" y="677"/>
                      </a:lnTo>
                    </a:path>
                  </a:pathLst>
                </a:custGeom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 useBgFill="1">
              <p:nvSpPr>
                <p:cNvPr id="3078" name="Freeform 6"/>
                <p:cNvSpPr>
                  <a:spLocks/>
                </p:cNvSpPr>
                <p:nvPr/>
              </p:nvSpPr>
              <p:spPr bwMode="white">
                <a:xfrm>
                  <a:off x="1323" y="3652"/>
                  <a:ext cx="578" cy="678"/>
                </a:xfrm>
                <a:custGeom>
                  <a:avLst/>
                  <a:gdLst/>
                  <a:ahLst/>
                  <a:cxnLst>
                    <a:cxn ang="0">
                      <a:pos x="0" y="677"/>
                    </a:cxn>
                    <a:cxn ang="0">
                      <a:pos x="480" y="0"/>
                    </a:cxn>
                    <a:cxn ang="0">
                      <a:pos x="577" y="0"/>
                    </a:cxn>
                    <a:cxn ang="0">
                      <a:pos x="96" y="677"/>
                    </a:cxn>
                    <a:cxn ang="0">
                      <a:pos x="0" y="677"/>
                    </a:cxn>
                  </a:cxnLst>
                  <a:rect l="0" t="0" r="r" b="b"/>
                  <a:pathLst>
                    <a:path w="578" h="678">
                      <a:moveTo>
                        <a:pt x="0" y="677"/>
                      </a:moveTo>
                      <a:lnTo>
                        <a:pt x="480" y="0"/>
                      </a:lnTo>
                      <a:lnTo>
                        <a:pt x="577" y="0"/>
                      </a:lnTo>
                      <a:lnTo>
                        <a:pt x="96" y="677"/>
                      </a:lnTo>
                      <a:lnTo>
                        <a:pt x="0" y="677"/>
                      </a:lnTo>
                    </a:path>
                  </a:pathLst>
                </a:custGeom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 useBgFill="1">
              <p:nvSpPr>
                <p:cNvPr id="3079" name="Freeform 7"/>
                <p:cNvSpPr>
                  <a:spLocks/>
                </p:cNvSpPr>
                <p:nvPr/>
              </p:nvSpPr>
              <p:spPr bwMode="white">
                <a:xfrm>
                  <a:off x="1768" y="3652"/>
                  <a:ext cx="578" cy="678"/>
                </a:xfrm>
                <a:custGeom>
                  <a:avLst/>
                  <a:gdLst/>
                  <a:ahLst/>
                  <a:cxnLst>
                    <a:cxn ang="0">
                      <a:pos x="0" y="677"/>
                    </a:cxn>
                    <a:cxn ang="0">
                      <a:pos x="480" y="0"/>
                    </a:cxn>
                    <a:cxn ang="0">
                      <a:pos x="577" y="0"/>
                    </a:cxn>
                    <a:cxn ang="0">
                      <a:pos x="96" y="677"/>
                    </a:cxn>
                    <a:cxn ang="0">
                      <a:pos x="0" y="677"/>
                    </a:cxn>
                  </a:cxnLst>
                  <a:rect l="0" t="0" r="r" b="b"/>
                  <a:pathLst>
                    <a:path w="578" h="678">
                      <a:moveTo>
                        <a:pt x="0" y="677"/>
                      </a:moveTo>
                      <a:lnTo>
                        <a:pt x="480" y="0"/>
                      </a:lnTo>
                      <a:lnTo>
                        <a:pt x="577" y="0"/>
                      </a:lnTo>
                      <a:lnTo>
                        <a:pt x="96" y="677"/>
                      </a:lnTo>
                      <a:lnTo>
                        <a:pt x="0" y="677"/>
                      </a:lnTo>
                    </a:path>
                  </a:pathLst>
                </a:custGeom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 useBgFill="1">
              <p:nvSpPr>
                <p:cNvPr id="3080" name="Freeform 8"/>
                <p:cNvSpPr>
                  <a:spLocks/>
                </p:cNvSpPr>
                <p:nvPr/>
              </p:nvSpPr>
              <p:spPr bwMode="white">
                <a:xfrm>
                  <a:off x="2213" y="3652"/>
                  <a:ext cx="578" cy="678"/>
                </a:xfrm>
                <a:custGeom>
                  <a:avLst/>
                  <a:gdLst/>
                  <a:ahLst/>
                  <a:cxnLst>
                    <a:cxn ang="0">
                      <a:pos x="0" y="677"/>
                    </a:cxn>
                    <a:cxn ang="0">
                      <a:pos x="480" y="0"/>
                    </a:cxn>
                    <a:cxn ang="0">
                      <a:pos x="577" y="0"/>
                    </a:cxn>
                    <a:cxn ang="0">
                      <a:pos x="96" y="677"/>
                    </a:cxn>
                    <a:cxn ang="0">
                      <a:pos x="0" y="677"/>
                    </a:cxn>
                  </a:cxnLst>
                  <a:rect l="0" t="0" r="r" b="b"/>
                  <a:pathLst>
                    <a:path w="578" h="678">
                      <a:moveTo>
                        <a:pt x="0" y="677"/>
                      </a:moveTo>
                      <a:lnTo>
                        <a:pt x="480" y="0"/>
                      </a:lnTo>
                      <a:lnTo>
                        <a:pt x="577" y="0"/>
                      </a:lnTo>
                      <a:lnTo>
                        <a:pt x="96" y="677"/>
                      </a:lnTo>
                      <a:lnTo>
                        <a:pt x="0" y="677"/>
                      </a:lnTo>
                    </a:path>
                  </a:pathLst>
                </a:custGeom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 useBgFill="1">
              <p:nvSpPr>
                <p:cNvPr id="3081" name="Freeform 9"/>
                <p:cNvSpPr>
                  <a:spLocks/>
                </p:cNvSpPr>
                <p:nvPr/>
              </p:nvSpPr>
              <p:spPr bwMode="white">
                <a:xfrm>
                  <a:off x="2646" y="3652"/>
                  <a:ext cx="578" cy="678"/>
                </a:xfrm>
                <a:custGeom>
                  <a:avLst/>
                  <a:gdLst/>
                  <a:ahLst/>
                  <a:cxnLst>
                    <a:cxn ang="0">
                      <a:pos x="0" y="677"/>
                    </a:cxn>
                    <a:cxn ang="0">
                      <a:pos x="480" y="0"/>
                    </a:cxn>
                    <a:cxn ang="0">
                      <a:pos x="577" y="0"/>
                    </a:cxn>
                    <a:cxn ang="0">
                      <a:pos x="96" y="677"/>
                    </a:cxn>
                    <a:cxn ang="0">
                      <a:pos x="0" y="677"/>
                    </a:cxn>
                  </a:cxnLst>
                  <a:rect l="0" t="0" r="r" b="b"/>
                  <a:pathLst>
                    <a:path w="578" h="678">
                      <a:moveTo>
                        <a:pt x="0" y="677"/>
                      </a:moveTo>
                      <a:lnTo>
                        <a:pt x="480" y="0"/>
                      </a:lnTo>
                      <a:lnTo>
                        <a:pt x="577" y="0"/>
                      </a:lnTo>
                      <a:lnTo>
                        <a:pt x="96" y="677"/>
                      </a:lnTo>
                      <a:lnTo>
                        <a:pt x="0" y="677"/>
                      </a:lnTo>
                    </a:path>
                  </a:pathLst>
                </a:custGeom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 useBgFill="1">
              <p:nvSpPr>
                <p:cNvPr id="3082" name="Freeform 10"/>
                <p:cNvSpPr>
                  <a:spLocks/>
                </p:cNvSpPr>
                <p:nvPr/>
              </p:nvSpPr>
              <p:spPr bwMode="white">
                <a:xfrm>
                  <a:off x="3090" y="3652"/>
                  <a:ext cx="579" cy="678"/>
                </a:xfrm>
                <a:custGeom>
                  <a:avLst/>
                  <a:gdLst/>
                  <a:ahLst/>
                  <a:cxnLst>
                    <a:cxn ang="0">
                      <a:pos x="0" y="677"/>
                    </a:cxn>
                    <a:cxn ang="0">
                      <a:pos x="481" y="0"/>
                    </a:cxn>
                    <a:cxn ang="0">
                      <a:pos x="578" y="0"/>
                    </a:cxn>
                    <a:cxn ang="0">
                      <a:pos x="96" y="677"/>
                    </a:cxn>
                    <a:cxn ang="0">
                      <a:pos x="0" y="677"/>
                    </a:cxn>
                  </a:cxnLst>
                  <a:rect l="0" t="0" r="r" b="b"/>
                  <a:pathLst>
                    <a:path w="579" h="678">
                      <a:moveTo>
                        <a:pt x="0" y="677"/>
                      </a:moveTo>
                      <a:lnTo>
                        <a:pt x="481" y="0"/>
                      </a:lnTo>
                      <a:lnTo>
                        <a:pt x="578" y="0"/>
                      </a:lnTo>
                      <a:lnTo>
                        <a:pt x="96" y="677"/>
                      </a:lnTo>
                      <a:lnTo>
                        <a:pt x="0" y="677"/>
                      </a:lnTo>
                    </a:path>
                  </a:pathLst>
                </a:custGeom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 useBgFill="1">
              <p:nvSpPr>
                <p:cNvPr id="3083" name="Freeform 11"/>
                <p:cNvSpPr>
                  <a:spLocks/>
                </p:cNvSpPr>
                <p:nvPr/>
              </p:nvSpPr>
              <p:spPr bwMode="white">
                <a:xfrm>
                  <a:off x="3547" y="3652"/>
                  <a:ext cx="579" cy="678"/>
                </a:xfrm>
                <a:custGeom>
                  <a:avLst/>
                  <a:gdLst/>
                  <a:ahLst/>
                  <a:cxnLst>
                    <a:cxn ang="0">
                      <a:pos x="0" y="677"/>
                    </a:cxn>
                    <a:cxn ang="0">
                      <a:pos x="481" y="0"/>
                    </a:cxn>
                    <a:cxn ang="0">
                      <a:pos x="578" y="0"/>
                    </a:cxn>
                    <a:cxn ang="0">
                      <a:pos x="96" y="677"/>
                    </a:cxn>
                    <a:cxn ang="0">
                      <a:pos x="0" y="677"/>
                    </a:cxn>
                  </a:cxnLst>
                  <a:rect l="0" t="0" r="r" b="b"/>
                  <a:pathLst>
                    <a:path w="579" h="678">
                      <a:moveTo>
                        <a:pt x="0" y="677"/>
                      </a:moveTo>
                      <a:lnTo>
                        <a:pt x="481" y="0"/>
                      </a:lnTo>
                      <a:lnTo>
                        <a:pt x="578" y="0"/>
                      </a:lnTo>
                      <a:lnTo>
                        <a:pt x="96" y="677"/>
                      </a:lnTo>
                      <a:lnTo>
                        <a:pt x="0" y="677"/>
                      </a:lnTo>
                    </a:path>
                  </a:pathLst>
                </a:custGeom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 useBgFill="1">
              <p:nvSpPr>
                <p:cNvPr id="3084" name="Freeform 12"/>
                <p:cNvSpPr>
                  <a:spLocks/>
                </p:cNvSpPr>
                <p:nvPr/>
              </p:nvSpPr>
              <p:spPr bwMode="white">
                <a:xfrm>
                  <a:off x="4004" y="3652"/>
                  <a:ext cx="579" cy="678"/>
                </a:xfrm>
                <a:custGeom>
                  <a:avLst/>
                  <a:gdLst/>
                  <a:ahLst/>
                  <a:cxnLst>
                    <a:cxn ang="0">
                      <a:pos x="0" y="677"/>
                    </a:cxn>
                    <a:cxn ang="0">
                      <a:pos x="481" y="0"/>
                    </a:cxn>
                    <a:cxn ang="0">
                      <a:pos x="578" y="0"/>
                    </a:cxn>
                    <a:cxn ang="0">
                      <a:pos x="96" y="677"/>
                    </a:cxn>
                    <a:cxn ang="0">
                      <a:pos x="0" y="677"/>
                    </a:cxn>
                  </a:cxnLst>
                  <a:rect l="0" t="0" r="r" b="b"/>
                  <a:pathLst>
                    <a:path w="579" h="678">
                      <a:moveTo>
                        <a:pt x="0" y="677"/>
                      </a:moveTo>
                      <a:lnTo>
                        <a:pt x="481" y="0"/>
                      </a:lnTo>
                      <a:lnTo>
                        <a:pt x="578" y="0"/>
                      </a:lnTo>
                      <a:lnTo>
                        <a:pt x="96" y="677"/>
                      </a:lnTo>
                      <a:lnTo>
                        <a:pt x="0" y="677"/>
                      </a:lnTo>
                    </a:path>
                  </a:pathLst>
                </a:custGeom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 useBgFill="1">
              <p:nvSpPr>
                <p:cNvPr id="3085" name="Freeform 13"/>
                <p:cNvSpPr>
                  <a:spLocks/>
                </p:cNvSpPr>
                <p:nvPr/>
              </p:nvSpPr>
              <p:spPr bwMode="white">
                <a:xfrm>
                  <a:off x="4473" y="3652"/>
                  <a:ext cx="579" cy="678"/>
                </a:xfrm>
                <a:custGeom>
                  <a:avLst/>
                  <a:gdLst/>
                  <a:ahLst/>
                  <a:cxnLst>
                    <a:cxn ang="0">
                      <a:pos x="0" y="677"/>
                    </a:cxn>
                    <a:cxn ang="0">
                      <a:pos x="481" y="0"/>
                    </a:cxn>
                    <a:cxn ang="0">
                      <a:pos x="578" y="0"/>
                    </a:cxn>
                    <a:cxn ang="0">
                      <a:pos x="96" y="677"/>
                    </a:cxn>
                    <a:cxn ang="0">
                      <a:pos x="0" y="677"/>
                    </a:cxn>
                  </a:cxnLst>
                  <a:rect l="0" t="0" r="r" b="b"/>
                  <a:pathLst>
                    <a:path w="579" h="678">
                      <a:moveTo>
                        <a:pt x="0" y="677"/>
                      </a:moveTo>
                      <a:lnTo>
                        <a:pt x="481" y="0"/>
                      </a:lnTo>
                      <a:lnTo>
                        <a:pt x="578" y="0"/>
                      </a:lnTo>
                      <a:lnTo>
                        <a:pt x="96" y="677"/>
                      </a:lnTo>
                      <a:lnTo>
                        <a:pt x="0" y="677"/>
                      </a:lnTo>
                    </a:path>
                  </a:pathLst>
                </a:custGeom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 useBgFill="1">
              <p:nvSpPr>
                <p:cNvPr id="3086" name="Freeform 14"/>
                <p:cNvSpPr>
                  <a:spLocks/>
                </p:cNvSpPr>
                <p:nvPr/>
              </p:nvSpPr>
              <p:spPr bwMode="white">
                <a:xfrm>
                  <a:off x="4930" y="3652"/>
                  <a:ext cx="578" cy="678"/>
                </a:xfrm>
                <a:custGeom>
                  <a:avLst/>
                  <a:gdLst/>
                  <a:ahLst/>
                  <a:cxnLst>
                    <a:cxn ang="0">
                      <a:pos x="0" y="677"/>
                    </a:cxn>
                    <a:cxn ang="0">
                      <a:pos x="480" y="0"/>
                    </a:cxn>
                    <a:cxn ang="0">
                      <a:pos x="577" y="0"/>
                    </a:cxn>
                    <a:cxn ang="0">
                      <a:pos x="96" y="677"/>
                    </a:cxn>
                    <a:cxn ang="0">
                      <a:pos x="0" y="677"/>
                    </a:cxn>
                  </a:cxnLst>
                  <a:rect l="0" t="0" r="r" b="b"/>
                  <a:pathLst>
                    <a:path w="578" h="678">
                      <a:moveTo>
                        <a:pt x="0" y="677"/>
                      </a:moveTo>
                      <a:lnTo>
                        <a:pt x="480" y="0"/>
                      </a:lnTo>
                      <a:lnTo>
                        <a:pt x="577" y="0"/>
                      </a:lnTo>
                      <a:lnTo>
                        <a:pt x="96" y="677"/>
                      </a:lnTo>
                      <a:lnTo>
                        <a:pt x="0" y="677"/>
                      </a:lnTo>
                    </a:path>
                  </a:pathLst>
                </a:custGeom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 useBgFill="1">
              <p:nvSpPr>
                <p:cNvPr id="3087" name="Freeform 15"/>
                <p:cNvSpPr>
                  <a:spLocks/>
                </p:cNvSpPr>
                <p:nvPr/>
              </p:nvSpPr>
              <p:spPr bwMode="white">
                <a:xfrm>
                  <a:off x="5403" y="3825"/>
                  <a:ext cx="362" cy="505"/>
                </a:xfrm>
                <a:custGeom>
                  <a:avLst/>
                  <a:gdLst/>
                  <a:ahLst/>
                  <a:cxnLst>
                    <a:cxn ang="0">
                      <a:pos x="0" y="504"/>
                    </a:cxn>
                    <a:cxn ang="0">
                      <a:pos x="361" y="0"/>
                    </a:cxn>
                    <a:cxn ang="0">
                      <a:pos x="361" y="122"/>
                    </a:cxn>
                    <a:cxn ang="0">
                      <a:pos x="96" y="504"/>
                    </a:cxn>
                    <a:cxn ang="0">
                      <a:pos x="0" y="504"/>
                    </a:cxn>
                  </a:cxnLst>
                  <a:rect l="0" t="0" r="r" b="b"/>
                  <a:pathLst>
                    <a:path w="362" h="505">
                      <a:moveTo>
                        <a:pt x="0" y="504"/>
                      </a:moveTo>
                      <a:lnTo>
                        <a:pt x="361" y="0"/>
                      </a:lnTo>
                      <a:lnTo>
                        <a:pt x="361" y="122"/>
                      </a:lnTo>
                      <a:lnTo>
                        <a:pt x="96" y="504"/>
                      </a:lnTo>
                      <a:lnTo>
                        <a:pt x="0" y="504"/>
                      </a:lnTo>
                    </a:path>
                  </a:pathLst>
                </a:custGeom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</p:grpSp>
        </p:grpSp>
        <p:sp>
          <p:nvSpPr>
            <p:cNvPr id="3090" name="Freeform 18"/>
            <p:cNvSpPr>
              <a:spLocks/>
            </p:cNvSpPr>
            <p:nvPr/>
          </p:nvSpPr>
          <p:spPr bwMode="ltGray">
            <a:xfrm>
              <a:off x="0" y="1739"/>
              <a:ext cx="516" cy="9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15" y="0"/>
                </a:cxn>
                <a:cxn ang="0">
                  <a:pos x="0" y="912"/>
                </a:cxn>
                <a:cxn ang="0">
                  <a:pos x="0" y="0"/>
                </a:cxn>
              </a:cxnLst>
              <a:rect l="0" t="0" r="r" b="b"/>
              <a:pathLst>
                <a:path w="516" h="913">
                  <a:moveTo>
                    <a:pt x="0" y="0"/>
                  </a:moveTo>
                  <a:lnTo>
                    <a:pt x="515" y="0"/>
                  </a:lnTo>
                  <a:lnTo>
                    <a:pt x="0" y="912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3092" name="Rectangle 2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93" name="Rectangle 2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94" name="Rectangle 22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95" name="Rectangle 2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96" name="Rectangle 2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7143411-F51D-4C4E-B948-D8571D1D22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C17B4D-BE9D-481A-885D-8BD4F4CA1A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4413" cy="59436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9436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0E29CD-4185-4177-B202-E73D7C5EF5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CDAFD8-962B-4CB2-8A02-BE633AF685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AF3718-58D6-4BB7-9028-8CE4217BF9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4457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4457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0B26FF-0B2D-4237-B23D-3F61851E06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0B2894-825A-4579-BAAA-F1068153D4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CEBDEC-7C4A-4FB9-8EB4-4FFCB75DF8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1F12D7-987B-49B7-BB70-A852968D55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1AA063-76E9-400E-B1E9-720FA55616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E4534F-5D82-47D4-843C-9519F985A8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1" name="Group 17"/>
          <p:cNvGrpSpPr>
            <a:grpSpLocks/>
          </p:cNvGrpSpPr>
          <p:nvPr/>
        </p:nvGrpSpPr>
        <p:grpSpPr bwMode="auto">
          <a:xfrm>
            <a:off x="0" y="5797550"/>
            <a:ext cx="9167813" cy="1076325"/>
            <a:chOff x="0" y="3652"/>
            <a:chExt cx="5775" cy="678"/>
          </a:xfrm>
        </p:grpSpPr>
        <p:sp>
          <p:nvSpPr>
            <p:cNvPr id="1026" name="Rectangle 2"/>
            <p:cNvSpPr>
              <a:spLocks noChangeArrowheads="1"/>
            </p:cNvSpPr>
            <p:nvPr/>
          </p:nvSpPr>
          <p:spPr bwMode="ltGray">
            <a:xfrm>
              <a:off x="0" y="3676"/>
              <a:ext cx="5774" cy="643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grpSp>
          <p:nvGrpSpPr>
            <p:cNvPr id="1040" name="Group 16"/>
            <p:cNvGrpSpPr>
              <a:grpSpLocks/>
            </p:cNvGrpSpPr>
            <p:nvPr/>
          </p:nvGrpSpPr>
          <p:grpSpPr bwMode="auto">
            <a:xfrm>
              <a:off x="0" y="3652"/>
              <a:ext cx="5775" cy="678"/>
              <a:chOff x="0" y="3652"/>
              <a:chExt cx="5775" cy="678"/>
            </a:xfrm>
          </p:grpSpPr>
          <p:sp useBgFill="1">
            <p:nvSpPr>
              <p:cNvPr id="1027" name="Freeform 3"/>
              <p:cNvSpPr>
                <a:spLocks/>
              </p:cNvSpPr>
              <p:nvPr/>
            </p:nvSpPr>
            <p:spPr bwMode="white">
              <a:xfrm>
                <a:off x="0" y="3652"/>
                <a:ext cx="579" cy="678"/>
              </a:xfrm>
              <a:custGeom>
                <a:avLst/>
                <a:gdLst/>
                <a:ahLst/>
                <a:cxnLst>
                  <a:cxn ang="0">
                    <a:pos x="0" y="677"/>
                  </a:cxn>
                  <a:cxn ang="0">
                    <a:pos x="481" y="0"/>
                  </a:cxn>
                  <a:cxn ang="0">
                    <a:pos x="578" y="0"/>
                  </a:cxn>
                  <a:cxn ang="0">
                    <a:pos x="96" y="677"/>
                  </a:cxn>
                  <a:cxn ang="0">
                    <a:pos x="0" y="677"/>
                  </a:cxn>
                </a:cxnLst>
                <a:rect l="0" t="0" r="r" b="b"/>
                <a:pathLst>
                  <a:path w="579" h="678">
                    <a:moveTo>
                      <a:pt x="0" y="677"/>
                    </a:moveTo>
                    <a:lnTo>
                      <a:pt x="481" y="0"/>
                    </a:lnTo>
                    <a:lnTo>
                      <a:pt x="578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 useBgFill="1">
            <p:nvSpPr>
              <p:cNvPr id="1028" name="Freeform 4"/>
              <p:cNvSpPr>
                <a:spLocks/>
              </p:cNvSpPr>
              <p:nvPr/>
            </p:nvSpPr>
            <p:spPr bwMode="white">
              <a:xfrm>
                <a:off x="434" y="3652"/>
                <a:ext cx="579" cy="678"/>
              </a:xfrm>
              <a:custGeom>
                <a:avLst/>
                <a:gdLst/>
                <a:ahLst/>
                <a:cxnLst>
                  <a:cxn ang="0">
                    <a:pos x="0" y="677"/>
                  </a:cxn>
                  <a:cxn ang="0">
                    <a:pos x="481" y="0"/>
                  </a:cxn>
                  <a:cxn ang="0">
                    <a:pos x="578" y="0"/>
                  </a:cxn>
                  <a:cxn ang="0">
                    <a:pos x="96" y="677"/>
                  </a:cxn>
                  <a:cxn ang="0">
                    <a:pos x="0" y="677"/>
                  </a:cxn>
                </a:cxnLst>
                <a:rect l="0" t="0" r="r" b="b"/>
                <a:pathLst>
                  <a:path w="579" h="678">
                    <a:moveTo>
                      <a:pt x="0" y="677"/>
                    </a:moveTo>
                    <a:lnTo>
                      <a:pt x="481" y="0"/>
                    </a:lnTo>
                    <a:lnTo>
                      <a:pt x="578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 useBgFill="1">
            <p:nvSpPr>
              <p:cNvPr id="1029" name="Freeform 5"/>
              <p:cNvSpPr>
                <a:spLocks/>
              </p:cNvSpPr>
              <p:nvPr/>
            </p:nvSpPr>
            <p:spPr bwMode="white">
              <a:xfrm>
                <a:off x="879" y="3652"/>
                <a:ext cx="580" cy="678"/>
              </a:xfrm>
              <a:custGeom>
                <a:avLst/>
                <a:gdLst/>
                <a:ahLst/>
                <a:cxnLst>
                  <a:cxn ang="0">
                    <a:pos x="0" y="677"/>
                  </a:cxn>
                  <a:cxn ang="0">
                    <a:pos x="482" y="0"/>
                  </a:cxn>
                  <a:cxn ang="0">
                    <a:pos x="579" y="0"/>
                  </a:cxn>
                  <a:cxn ang="0">
                    <a:pos x="96" y="677"/>
                  </a:cxn>
                  <a:cxn ang="0">
                    <a:pos x="0" y="677"/>
                  </a:cxn>
                </a:cxnLst>
                <a:rect l="0" t="0" r="r" b="b"/>
                <a:pathLst>
                  <a:path w="580" h="678">
                    <a:moveTo>
                      <a:pt x="0" y="677"/>
                    </a:moveTo>
                    <a:lnTo>
                      <a:pt x="482" y="0"/>
                    </a:lnTo>
                    <a:lnTo>
                      <a:pt x="579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 useBgFill="1">
            <p:nvSpPr>
              <p:cNvPr id="1030" name="Freeform 6"/>
              <p:cNvSpPr>
                <a:spLocks/>
              </p:cNvSpPr>
              <p:nvPr/>
            </p:nvSpPr>
            <p:spPr bwMode="white">
              <a:xfrm>
                <a:off x="1325" y="3652"/>
                <a:ext cx="579" cy="678"/>
              </a:xfrm>
              <a:custGeom>
                <a:avLst/>
                <a:gdLst/>
                <a:ahLst/>
                <a:cxnLst>
                  <a:cxn ang="0">
                    <a:pos x="0" y="677"/>
                  </a:cxn>
                  <a:cxn ang="0">
                    <a:pos x="481" y="0"/>
                  </a:cxn>
                  <a:cxn ang="0">
                    <a:pos x="578" y="0"/>
                  </a:cxn>
                  <a:cxn ang="0">
                    <a:pos x="96" y="677"/>
                  </a:cxn>
                  <a:cxn ang="0">
                    <a:pos x="0" y="677"/>
                  </a:cxn>
                </a:cxnLst>
                <a:rect l="0" t="0" r="r" b="b"/>
                <a:pathLst>
                  <a:path w="579" h="678">
                    <a:moveTo>
                      <a:pt x="0" y="677"/>
                    </a:moveTo>
                    <a:lnTo>
                      <a:pt x="481" y="0"/>
                    </a:lnTo>
                    <a:lnTo>
                      <a:pt x="578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 useBgFill="1">
            <p:nvSpPr>
              <p:cNvPr id="1031" name="Freeform 7"/>
              <p:cNvSpPr>
                <a:spLocks/>
              </p:cNvSpPr>
              <p:nvPr/>
            </p:nvSpPr>
            <p:spPr bwMode="white">
              <a:xfrm>
                <a:off x="1771" y="3652"/>
                <a:ext cx="579" cy="678"/>
              </a:xfrm>
              <a:custGeom>
                <a:avLst/>
                <a:gdLst/>
                <a:ahLst/>
                <a:cxnLst>
                  <a:cxn ang="0">
                    <a:pos x="0" y="677"/>
                  </a:cxn>
                  <a:cxn ang="0">
                    <a:pos x="481" y="0"/>
                  </a:cxn>
                  <a:cxn ang="0">
                    <a:pos x="578" y="0"/>
                  </a:cxn>
                  <a:cxn ang="0">
                    <a:pos x="96" y="677"/>
                  </a:cxn>
                  <a:cxn ang="0">
                    <a:pos x="0" y="677"/>
                  </a:cxn>
                </a:cxnLst>
                <a:rect l="0" t="0" r="r" b="b"/>
                <a:pathLst>
                  <a:path w="579" h="678">
                    <a:moveTo>
                      <a:pt x="0" y="677"/>
                    </a:moveTo>
                    <a:lnTo>
                      <a:pt x="481" y="0"/>
                    </a:lnTo>
                    <a:lnTo>
                      <a:pt x="578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 useBgFill="1">
            <p:nvSpPr>
              <p:cNvPr id="1032" name="Freeform 8"/>
              <p:cNvSpPr>
                <a:spLocks/>
              </p:cNvSpPr>
              <p:nvPr/>
            </p:nvSpPr>
            <p:spPr bwMode="white">
              <a:xfrm>
                <a:off x="2216" y="3652"/>
                <a:ext cx="580" cy="678"/>
              </a:xfrm>
              <a:custGeom>
                <a:avLst/>
                <a:gdLst/>
                <a:ahLst/>
                <a:cxnLst>
                  <a:cxn ang="0">
                    <a:pos x="0" y="677"/>
                  </a:cxn>
                  <a:cxn ang="0">
                    <a:pos x="482" y="0"/>
                  </a:cxn>
                  <a:cxn ang="0">
                    <a:pos x="579" y="0"/>
                  </a:cxn>
                  <a:cxn ang="0">
                    <a:pos x="96" y="677"/>
                  </a:cxn>
                  <a:cxn ang="0">
                    <a:pos x="0" y="677"/>
                  </a:cxn>
                </a:cxnLst>
                <a:rect l="0" t="0" r="r" b="b"/>
                <a:pathLst>
                  <a:path w="580" h="678">
                    <a:moveTo>
                      <a:pt x="0" y="677"/>
                    </a:moveTo>
                    <a:lnTo>
                      <a:pt x="482" y="0"/>
                    </a:lnTo>
                    <a:lnTo>
                      <a:pt x="579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 useBgFill="1">
            <p:nvSpPr>
              <p:cNvPr id="1033" name="Freeform 9"/>
              <p:cNvSpPr>
                <a:spLocks/>
              </p:cNvSpPr>
              <p:nvPr/>
            </p:nvSpPr>
            <p:spPr bwMode="white">
              <a:xfrm>
                <a:off x="2650" y="3652"/>
                <a:ext cx="579" cy="678"/>
              </a:xfrm>
              <a:custGeom>
                <a:avLst/>
                <a:gdLst/>
                <a:ahLst/>
                <a:cxnLst>
                  <a:cxn ang="0">
                    <a:pos x="0" y="677"/>
                  </a:cxn>
                  <a:cxn ang="0">
                    <a:pos x="481" y="0"/>
                  </a:cxn>
                  <a:cxn ang="0">
                    <a:pos x="578" y="0"/>
                  </a:cxn>
                  <a:cxn ang="0">
                    <a:pos x="96" y="677"/>
                  </a:cxn>
                  <a:cxn ang="0">
                    <a:pos x="0" y="677"/>
                  </a:cxn>
                </a:cxnLst>
                <a:rect l="0" t="0" r="r" b="b"/>
                <a:pathLst>
                  <a:path w="579" h="678">
                    <a:moveTo>
                      <a:pt x="0" y="677"/>
                    </a:moveTo>
                    <a:lnTo>
                      <a:pt x="481" y="0"/>
                    </a:lnTo>
                    <a:lnTo>
                      <a:pt x="578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 useBgFill="1">
            <p:nvSpPr>
              <p:cNvPr id="1034" name="Freeform 10"/>
              <p:cNvSpPr>
                <a:spLocks/>
              </p:cNvSpPr>
              <p:nvPr/>
            </p:nvSpPr>
            <p:spPr bwMode="white">
              <a:xfrm>
                <a:off x="3096" y="3652"/>
                <a:ext cx="579" cy="678"/>
              </a:xfrm>
              <a:custGeom>
                <a:avLst/>
                <a:gdLst/>
                <a:ahLst/>
                <a:cxnLst>
                  <a:cxn ang="0">
                    <a:pos x="0" y="677"/>
                  </a:cxn>
                  <a:cxn ang="0">
                    <a:pos x="481" y="0"/>
                  </a:cxn>
                  <a:cxn ang="0">
                    <a:pos x="578" y="0"/>
                  </a:cxn>
                  <a:cxn ang="0">
                    <a:pos x="96" y="677"/>
                  </a:cxn>
                  <a:cxn ang="0">
                    <a:pos x="0" y="677"/>
                  </a:cxn>
                </a:cxnLst>
                <a:rect l="0" t="0" r="r" b="b"/>
                <a:pathLst>
                  <a:path w="579" h="678">
                    <a:moveTo>
                      <a:pt x="0" y="677"/>
                    </a:moveTo>
                    <a:lnTo>
                      <a:pt x="481" y="0"/>
                    </a:lnTo>
                    <a:lnTo>
                      <a:pt x="578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 useBgFill="1">
            <p:nvSpPr>
              <p:cNvPr id="1035" name="Freeform 11"/>
              <p:cNvSpPr>
                <a:spLocks/>
              </p:cNvSpPr>
              <p:nvPr/>
            </p:nvSpPr>
            <p:spPr bwMode="white">
              <a:xfrm>
                <a:off x="3554" y="3652"/>
                <a:ext cx="579" cy="678"/>
              </a:xfrm>
              <a:custGeom>
                <a:avLst/>
                <a:gdLst/>
                <a:ahLst/>
                <a:cxnLst>
                  <a:cxn ang="0">
                    <a:pos x="0" y="677"/>
                  </a:cxn>
                  <a:cxn ang="0">
                    <a:pos x="481" y="0"/>
                  </a:cxn>
                  <a:cxn ang="0">
                    <a:pos x="578" y="0"/>
                  </a:cxn>
                  <a:cxn ang="0">
                    <a:pos x="96" y="677"/>
                  </a:cxn>
                  <a:cxn ang="0">
                    <a:pos x="0" y="677"/>
                  </a:cxn>
                </a:cxnLst>
                <a:rect l="0" t="0" r="r" b="b"/>
                <a:pathLst>
                  <a:path w="579" h="678">
                    <a:moveTo>
                      <a:pt x="0" y="677"/>
                    </a:moveTo>
                    <a:lnTo>
                      <a:pt x="481" y="0"/>
                    </a:lnTo>
                    <a:lnTo>
                      <a:pt x="578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 useBgFill="1">
            <p:nvSpPr>
              <p:cNvPr id="1036" name="Freeform 12"/>
              <p:cNvSpPr>
                <a:spLocks/>
              </p:cNvSpPr>
              <p:nvPr/>
            </p:nvSpPr>
            <p:spPr bwMode="white">
              <a:xfrm>
                <a:off x="4011" y="3652"/>
                <a:ext cx="579" cy="678"/>
              </a:xfrm>
              <a:custGeom>
                <a:avLst/>
                <a:gdLst/>
                <a:ahLst/>
                <a:cxnLst>
                  <a:cxn ang="0">
                    <a:pos x="0" y="677"/>
                  </a:cxn>
                  <a:cxn ang="0">
                    <a:pos x="481" y="0"/>
                  </a:cxn>
                  <a:cxn ang="0">
                    <a:pos x="578" y="0"/>
                  </a:cxn>
                  <a:cxn ang="0">
                    <a:pos x="96" y="677"/>
                  </a:cxn>
                  <a:cxn ang="0">
                    <a:pos x="0" y="677"/>
                  </a:cxn>
                </a:cxnLst>
                <a:rect l="0" t="0" r="r" b="b"/>
                <a:pathLst>
                  <a:path w="579" h="678">
                    <a:moveTo>
                      <a:pt x="0" y="677"/>
                    </a:moveTo>
                    <a:lnTo>
                      <a:pt x="481" y="0"/>
                    </a:lnTo>
                    <a:lnTo>
                      <a:pt x="578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 useBgFill="1">
            <p:nvSpPr>
              <p:cNvPr id="1037" name="Freeform 13"/>
              <p:cNvSpPr>
                <a:spLocks/>
              </p:cNvSpPr>
              <p:nvPr/>
            </p:nvSpPr>
            <p:spPr bwMode="white">
              <a:xfrm>
                <a:off x="4481" y="3652"/>
                <a:ext cx="579" cy="678"/>
              </a:xfrm>
              <a:custGeom>
                <a:avLst/>
                <a:gdLst/>
                <a:ahLst/>
                <a:cxnLst>
                  <a:cxn ang="0">
                    <a:pos x="0" y="677"/>
                  </a:cxn>
                  <a:cxn ang="0">
                    <a:pos x="481" y="0"/>
                  </a:cxn>
                  <a:cxn ang="0">
                    <a:pos x="578" y="0"/>
                  </a:cxn>
                  <a:cxn ang="0">
                    <a:pos x="96" y="677"/>
                  </a:cxn>
                  <a:cxn ang="0">
                    <a:pos x="0" y="677"/>
                  </a:cxn>
                </a:cxnLst>
                <a:rect l="0" t="0" r="r" b="b"/>
                <a:pathLst>
                  <a:path w="579" h="678">
                    <a:moveTo>
                      <a:pt x="0" y="677"/>
                    </a:moveTo>
                    <a:lnTo>
                      <a:pt x="481" y="0"/>
                    </a:lnTo>
                    <a:lnTo>
                      <a:pt x="578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 useBgFill="1">
            <p:nvSpPr>
              <p:cNvPr id="1038" name="Freeform 14"/>
              <p:cNvSpPr>
                <a:spLocks/>
              </p:cNvSpPr>
              <p:nvPr/>
            </p:nvSpPr>
            <p:spPr bwMode="white">
              <a:xfrm>
                <a:off x="4939" y="3652"/>
                <a:ext cx="579" cy="678"/>
              </a:xfrm>
              <a:custGeom>
                <a:avLst/>
                <a:gdLst/>
                <a:ahLst/>
                <a:cxnLst>
                  <a:cxn ang="0">
                    <a:pos x="0" y="677"/>
                  </a:cxn>
                  <a:cxn ang="0">
                    <a:pos x="481" y="0"/>
                  </a:cxn>
                  <a:cxn ang="0">
                    <a:pos x="578" y="0"/>
                  </a:cxn>
                  <a:cxn ang="0">
                    <a:pos x="96" y="677"/>
                  </a:cxn>
                  <a:cxn ang="0">
                    <a:pos x="0" y="677"/>
                  </a:cxn>
                </a:cxnLst>
                <a:rect l="0" t="0" r="r" b="b"/>
                <a:pathLst>
                  <a:path w="579" h="678">
                    <a:moveTo>
                      <a:pt x="0" y="677"/>
                    </a:moveTo>
                    <a:lnTo>
                      <a:pt x="481" y="0"/>
                    </a:lnTo>
                    <a:lnTo>
                      <a:pt x="578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 useBgFill="1">
            <p:nvSpPr>
              <p:cNvPr id="1039" name="Freeform 15"/>
              <p:cNvSpPr>
                <a:spLocks/>
              </p:cNvSpPr>
              <p:nvPr/>
            </p:nvSpPr>
            <p:spPr bwMode="white">
              <a:xfrm>
                <a:off x="5413" y="3825"/>
                <a:ext cx="362" cy="505"/>
              </a:xfrm>
              <a:custGeom>
                <a:avLst/>
                <a:gdLst/>
                <a:ahLst/>
                <a:cxnLst>
                  <a:cxn ang="0">
                    <a:pos x="0" y="504"/>
                  </a:cxn>
                  <a:cxn ang="0">
                    <a:pos x="361" y="0"/>
                  </a:cxn>
                  <a:cxn ang="0">
                    <a:pos x="361" y="122"/>
                  </a:cxn>
                  <a:cxn ang="0">
                    <a:pos x="96" y="504"/>
                  </a:cxn>
                  <a:cxn ang="0">
                    <a:pos x="0" y="504"/>
                  </a:cxn>
                </a:cxnLst>
                <a:rect l="0" t="0" r="r" b="b"/>
                <a:pathLst>
                  <a:path w="362" h="505">
                    <a:moveTo>
                      <a:pt x="0" y="504"/>
                    </a:moveTo>
                    <a:lnTo>
                      <a:pt x="361" y="0"/>
                    </a:lnTo>
                    <a:lnTo>
                      <a:pt x="361" y="122"/>
                    </a:lnTo>
                    <a:lnTo>
                      <a:pt x="96" y="504"/>
                    </a:lnTo>
                    <a:lnTo>
                      <a:pt x="0" y="504"/>
                    </a:lnTo>
                  </a:path>
                </a:pathLst>
              </a:custGeom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</p:grpSp>
      </p:grpSp>
      <p:sp>
        <p:nvSpPr>
          <p:cNvPr id="1042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2413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4" name="Rectangle 2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n-US"/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en-US"/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2A3D7990-06DA-4FD0-8E02-6665B185603F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u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32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v"/>
        <a:defRPr sz="32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8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0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2.bin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4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26.bin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27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oleObject28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oleObject" Target="../embeddings/oleObject29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oleObject" Target="../embeddings/oleObject30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7.vml"/><Relationship Id="rId4" Type="http://schemas.openxmlformats.org/officeDocument/2006/relationships/oleObject" Target="../embeddings/oleObject32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36.bin"/><Relationship Id="rId5" Type="http://schemas.openxmlformats.org/officeDocument/2006/relationships/oleObject" Target="../embeddings/oleObject35.bin"/><Relationship Id="rId4" Type="http://schemas.openxmlformats.org/officeDocument/2006/relationships/oleObject" Target="../embeddings/oleObject34.bin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4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40.bin"/><Relationship Id="rId5" Type="http://schemas.openxmlformats.org/officeDocument/2006/relationships/oleObject" Target="../embeddings/oleObject39.bin"/><Relationship Id="rId4" Type="http://schemas.openxmlformats.org/officeDocument/2006/relationships/oleObject" Target="../embeddings/oleObject38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5" Type="http://schemas.openxmlformats.org/officeDocument/2006/relationships/oleObject" Target="../embeddings/oleObject44.bin"/><Relationship Id="rId4" Type="http://schemas.openxmlformats.org/officeDocument/2006/relationships/oleObject" Target="../embeddings/oleObject43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1.v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2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3.vml"/><Relationship Id="rId4" Type="http://schemas.openxmlformats.org/officeDocument/2006/relationships/oleObject" Target="../embeddings/oleObject48.bin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4.v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5.v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wmf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wmf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wmf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wmf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wmf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wmf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wmf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wmf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wmf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wmf"/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wmf"/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wmf"/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wmf"/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wmf"/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noFill/>
          <a:ln/>
        </p:spPr>
        <p:txBody>
          <a:bodyPr/>
          <a:lstStyle/>
          <a:p>
            <a:r>
              <a:rPr lang="en-US"/>
              <a:t>Chapter Twenty-One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noFill/>
          <a:ln/>
        </p:spPr>
        <p:txBody>
          <a:bodyPr/>
          <a:lstStyle/>
          <a:p>
            <a:r>
              <a:rPr lang="en-US" sz="4000"/>
              <a:t>Cost Curves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457200" y="-455613"/>
            <a:ext cx="10048875" cy="776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8027988" y="6062663"/>
            <a:ext cx="3825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y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765175" y="442913"/>
            <a:ext cx="3825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$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8218488" y="5157788"/>
            <a:ext cx="4016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F</a:t>
            </a: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8194675" y="1728788"/>
            <a:ext cx="9540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c</a:t>
            </a:r>
            <a:r>
              <a:rPr lang="en-US" sz="2800" baseline="-25000"/>
              <a:t>v</a:t>
            </a:r>
            <a:r>
              <a:rPr lang="en-US" sz="2800"/>
              <a:t>(y)</a:t>
            </a: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8194675" y="1085850"/>
            <a:ext cx="8159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c(y)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 flipV="1">
            <a:off x="6223000" y="2933700"/>
            <a:ext cx="0" cy="5207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5775325" y="3062288"/>
            <a:ext cx="4016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F</a:t>
            </a:r>
          </a:p>
        </p:txBody>
      </p:sp>
      <p:graphicFrame>
        <p:nvGraphicFramePr>
          <p:cNvPr id="93184" name="Object 1024"/>
          <p:cNvGraphicFramePr>
            <a:graphicFrameLocks/>
          </p:cNvGraphicFramePr>
          <p:nvPr/>
        </p:nvGraphicFramePr>
        <p:xfrm>
          <a:off x="1890713" y="2076450"/>
          <a:ext cx="3286125" cy="533400"/>
        </p:xfrm>
        <a:graphic>
          <a:graphicData uri="http://schemas.openxmlformats.org/presentationml/2006/ole">
            <p:oleObj spid="_x0000_s93184" name="Equation" r:id="rId4" imgW="2806560" imgH="469800" progId="Equation.2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Av. Fixed, Av. Variable &amp; Av. Total Cost Curves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The firm’s total cost function is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For y &gt; 0, the firm’s average total cost function is</a:t>
            </a:r>
          </a:p>
        </p:txBody>
      </p:sp>
      <p:graphicFrame>
        <p:nvGraphicFramePr>
          <p:cNvPr id="94208" name="Object 1024"/>
          <p:cNvGraphicFramePr>
            <a:graphicFrameLocks/>
          </p:cNvGraphicFramePr>
          <p:nvPr/>
        </p:nvGraphicFramePr>
        <p:xfrm>
          <a:off x="3046413" y="1990725"/>
          <a:ext cx="3384550" cy="542925"/>
        </p:xfrm>
        <a:graphic>
          <a:graphicData uri="http://schemas.openxmlformats.org/presentationml/2006/ole">
            <p:oleObj spid="_x0000_s94208" name="Equation" r:id="rId3" imgW="2882880" imgH="469800" progId="Equation.2">
              <p:embed/>
            </p:oleObj>
          </a:graphicData>
        </a:graphic>
      </p:graphicFrame>
      <p:graphicFrame>
        <p:nvGraphicFramePr>
          <p:cNvPr id="94209" name="Object 1025"/>
          <p:cNvGraphicFramePr>
            <a:graphicFrameLocks/>
          </p:cNvGraphicFramePr>
          <p:nvPr/>
        </p:nvGraphicFramePr>
        <p:xfrm>
          <a:off x="2103438" y="3513138"/>
          <a:ext cx="5661025" cy="1843087"/>
        </p:xfrm>
        <a:graphic>
          <a:graphicData uri="http://schemas.openxmlformats.org/presentationml/2006/ole">
            <p:oleObj spid="_x0000_s94209" name="Equation" r:id="rId4" imgW="4851360" imgH="1638000" progId="Equation.2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Av. Fixed, Av. Variable &amp; Av. Total Cost Curves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What does an average fixed cost curve look like?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  <a:p>
            <a:r>
              <a:rPr lang="en-US"/>
              <a:t>AFC(y) is a rectangular hyperbola so its graph looks like ...</a:t>
            </a:r>
          </a:p>
        </p:txBody>
      </p:sp>
      <p:graphicFrame>
        <p:nvGraphicFramePr>
          <p:cNvPr id="95232" name="Object 0"/>
          <p:cNvGraphicFramePr>
            <a:graphicFrameLocks/>
          </p:cNvGraphicFramePr>
          <p:nvPr/>
        </p:nvGraphicFramePr>
        <p:xfrm>
          <a:off x="2895600" y="2301875"/>
          <a:ext cx="2465388" cy="1179513"/>
        </p:xfrm>
        <a:graphic>
          <a:graphicData uri="http://schemas.openxmlformats.org/presentationml/2006/ole">
            <p:oleObj spid="_x0000_s95232" name="Equation" r:id="rId3" imgW="2108160" imgH="1028520" progId="Equation.2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57200" y="-455613"/>
            <a:ext cx="10048875" cy="776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193675" y="419100"/>
            <a:ext cx="233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$/output unit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7408863" y="5300663"/>
            <a:ext cx="13493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AFC(y)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8075613" y="6051550"/>
            <a:ext cx="3825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y</a:t>
            </a: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741363" y="6051550"/>
            <a:ext cx="3825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0</a:t>
            </a: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3289300" y="2970213"/>
            <a:ext cx="41798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AFC(y) </a:t>
            </a:r>
            <a:r>
              <a:rPr lang="en-US">
                <a:latin typeface="Symbol" pitchFamily="18" charset="2"/>
              </a:rPr>
              <a:t>®</a:t>
            </a:r>
            <a:r>
              <a:rPr lang="en-US"/>
              <a:t> 0 as y </a:t>
            </a:r>
            <a:r>
              <a:rPr lang="en-US">
                <a:latin typeface="Symbol" pitchFamily="18" charset="2"/>
              </a:rPr>
              <a:t>® ¥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Av. Fixed, Av. Variable &amp; Av. Total Cost Curves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In a short-run with a fixed amount of at least one input, the Law of Diminishing (Marginal) Returns must apply, causing the firm’s average variable cost of production to increase eventually.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57200" y="-455613"/>
            <a:ext cx="10048875" cy="776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193675" y="419100"/>
            <a:ext cx="233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$/output unit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7408863" y="4419600"/>
            <a:ext cx="13700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AVC(y)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8075613" y="6051550"/>
            <a:ext cx="3825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y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741363" y="6051550"/>
            <a:ext cx="3825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0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57200" y="-455613"/>
            <a:ext cx="10048875" cy="776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193675" y="419100"/>
            <a:ext cx="233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$/output unit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7408863" y="5300663"/>
            <a:ext cx="13493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AFC(y)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7408863" y="4419600"/>
            <a:ext cx="13700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AVC(y)</a:t>
            </a: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8075613" y="6051550"/>
            <a:ext cx="3825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y</a:t>
            </a: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741363" y="6051550"/>
            <a:ext cx="3825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0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Av. Fixed, Av. Variable &amp; Av. Total Cost Curves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And    ATC(y) = AFC(y) + AVC(y)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57200" y="-455613"/>
            <a:ext cx="10048875" cy="776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193675" y="419100"/>
            <a:ext cx="233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$/output unit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7408863" y="5300663"/>
            <a:ext cx="13493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AFC(y)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7408863" y="4419600"/>
            <a:ext cx="13700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AVC(y)</a:t>
            </a: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7408863" y="3657600"/>
            <a:ext cx="1349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ATC(y)</a:t>
            </a: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8075613" y="6051550"/>
            <a:ext cx="3825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y</a:t>
            </a:r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741363" y="6051550"/>
            <a:ext cx="3825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0</a:t>
            </a:r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2006600" y="2662238"/>
            <a:ext cx="51292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ATC(y) = AFC(y) + AVC(y)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57200" y="-455613"/>
            <a:ext cx="10048875" cy="776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193675" y="419100"/>
            <a:ext cx="233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$/output unit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7408863" y="5300663"/>
            <a:ext cx="13493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AFC(y)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7408863" y="4419600"/>
            <a:ext cx="13700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AVC(y)</a:t>
            </a: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7408863" y="3657600"/>
            <a:ext cx="1349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ATC(y)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8075613" y="6051550"/>
            <a:ext cx="3825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y</a:t>
            </a:r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741363" y="6051550"/>
            <a:ext cx="3825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0</a:t>
            </a:r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2006600" y="2662238"/>
            <a:ext cx="50276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AFC(y) = ATC(y) - AVC(y)</a:t>
            </a:r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 flipV="1">
            <a:off x="2825750" y="4481513"/>
            <a:ext cx="0" cy="6064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2863850" y="4505325"/>
            <a:ext cx="91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AFC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Types of Cost Curves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A </a:t>
            </a:r>
            <a:r>
              <a:rPr lang="en-US">
                <a:solidFill>
                  <a:schemeClr val="tx2"/>
                </a:solidFill>
              </a:rPr>
              <a:t>total cost curve</a:t>
            </a:r>
            <a:r>
              <a:rPr lang="en-US"/>
              <a:t> is the graph of a firm’s total cost function.</a:t>
            </a:r>
          </a:p>
          <a:p>
            <a:r>
              <a:rPr lang="en-US"/>
              <a:t>A </a:t>
            </a:r>
            <a:r>
              <a:rPr lang="en-US">
                <a:solidFill>
                  <a:schemeClr val="tx2"/>
                </a:solidFill>
              </a:rPr>
              <a:t>variable cost curve</a:t>
            </a:r>
            <a:r>
              <a:rPr lang="en-US"/>
              <a:t> is the graph of a firm’s variable cost function.</a:t>
            </a:r>
          </a:p>
          <a:p>
            <a:r>
              <a:rPr lang="en-US"/>
              <a:t>An </a:t>
            </a:r>
            <a:r>
              <a:rPr lang="en-US">
                <a:solidFill>
                  <a:schemeClr val="tx2"/>
                </a:solidFill>
              </a:rPr>
              <a:t>average total cost curve</a:t>
            </a:r>
            <a:r>
              <a:rPr lang="en-US"/>
              <a:t> is the graph of a firm’s average total cost function.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57200" y="-455613"/>
            <a:ext cx="10048875" cy="776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193675" y="419100"/>
            <a:ext cx="233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$/output unit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7408863" y="5300663"/>
            <a:ext cx="13493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AFC(y)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7408863" y="4419600"/>
            <a:ext cx="13700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AVC(y)</a:t>
            </a: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7408863" y="3657600"/>
            <a:ext cx="1349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ATC(y)</a:t>
            </a: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8075613" y="6051550"/>
            <a:ext cx="3825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y</a:t>
            </a: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741363" y="6051550"/>
            <a:ext cx="3825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0</a:t>
            </a: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2908300" y="231775"/>
            <a:ext cx="54895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Since AFC(y) </a:t>
            </a:r>
            <a:r>
              <a:rPr lang="en-US">
                <a:latin typeface="Symbol" pitchFamily="18" charset="2"/>
              </a:rPr>
              <a:t>®</a:t>
            </a:r>
            <a:r>
              <a:rPr lang="en-US"/>
              <a:t> 0 as y </a:t>
            </a:r>
            <a:r>
              <a:rPr lang="en-US">
                <a:latin typeface="Symbol" pitchFamily="18" charset="2"/>
              </a:rPr>
              <a:t>® ¥</a:t>
            </a:r>
            <a:r>
              <a:rPr lang="en-US"/>
              <a:t>,</a:t>
            </a:r>
            <a:br>
              <a:rPr lang="en-US"/>
            </a:br>
            <a:r>
              <a:rPr lang="en-US"/>
              <a:t>ATC(y) </a:t>
            </a:r>
            <a:r>
              <a:rPr lang="en-US">
                <a:latin typeface="Symbol" pitchFamily="18" charset="2"/>
              </a:rPr>
              <a:t>®</a:t>
            </a:r>
            <a:r>
              <a:rPr lang="en-US"/>
              <a:t> AVC(y) as y </a:t>
            </a:r>
            <a:r>
              <a:rPr lang="en-US">
                <a:latin typeface="Symbol" pitchFamily="18" charset="2"/>
              </a:rPr>
              <a:t>® ¥.</a:t>
            </a:r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 flipV="1">
            <a:off x="2825750" y="4481513"/>
            <a:ext cx="0" cy="6064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2863850" y="4505325"/>
            <a:ext cx="91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AFC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57200" y="-455613"/>
            <a:ext cx="10048875" cy="776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193675" y="419100"/>
            <a:ext cx="233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$/output unit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7408863" y="5300663"/>
            <a:ext cx="13493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AFC(y)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7408863" y="4419600"/>
            <a:ext cx="13700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AVC(y)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7408863" y="3657600"/>
            <a:ext cx="1349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ATC(y)</a:t>
            </a:r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8075613" y="6051550"/>
            <a:ext cx="3825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y</a:t>
            </a: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741363" y="6051550"/>
            <a:ext cx="3825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0</a:t>
            </a: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2908300" y="231775"/>
            <a:ext cx="54895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Since AFC(y) </a:t>
            </a:r>
            <a:r>
              <a:rPr lang="en-US">
                <a:latin typeface="Symbol" pitchFamily="18" charset="2"/>
              </a:rPr>
              <a:t>®</a:t>
            </a:r>
            <a:r>
              <a:rPr lang="en-US"/>
              <a:t> 0 as y </a:t>
            </a:r>
            <a:r>
              <a:rPr lang="en-US">
                <a:latin typeface="Symbol" pitchFamily="18" charset="2"/>
              </a:rPr>
              <a:t>® ¥</a:t>
            </a:r>
            <a:r>
              <a:rPr lang="en-US"/>
              <a:t>,</a:t>
            </a:r>
            <a:br>
              <a:rPr lang="en-US"/>
            </a:br>
            <a:r>
              <a:rPr lang="en-US"/>
              <a:t>ATC(y) </a:t>
            </a:r>
            <a:r>
              <a:rPr lang="en-US">
                <a:latin typeface="Symbol" pitchFamily="18" charset="2"/>
              </a:rPr>
              <a:t>®</a:t>
            </a:r>
            <a:r>
              <a:rPr lang="en-US"/>
              <a:t> AVC(y) as y </a:t>
            </a:r>
            <a:r>
              <a:rPr lang="en-US">
                <a:latin typeface="Symbol" pitchFamily="18" charset="2"/>
              </a:rPr>
              <a:t>® ¥.</a:t>
            </a:r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1765300" y="1470025"/>
            <a:ext cx="6765925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And since short-run AVC(y) must</a:t>
            </a:r>
            <a:br>
              <a:rPr lang="en-US"/>
            </a:br>
            <a:r>
              <a:rPr lang="en-US"/>
              <a:t>eventually increase, ATC(y) must </a:t>
            </a:r>
          </a:p>
          <a:p>
            <a:r>
              <a:rPr lang="en-US"/>
              <a:t>eventually increase in a short-run.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Marginal Cost Function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Marginal cost is the rate-of-change of variable production cost as the output level changes.  That is,</a:t>
            </a:r>
          </a:p>
        </p:txBody>
      </p:sp>
      <p:graphicFrame>
        <p:nvGraphicFramePr>
          <p:cNvPr id="96256" name="Object 1024"/>
          <p:cNvGraphicFramePr>
            <a:graphicFrameLocks/>
          </p:cNvGraphicFramePr>
          <p:nvPr/>
        </p:nvGraphicFramePr>
        <p:xfrm>
          <a:off x="2697163" y="3468688"/>
          <a:ext cx="3627437" cy="1179512"/>
        </p:xfrm>
        <a:graphic>
          <a:graphicData uri="http://schemas.openxmlformats.org/presentationml/2006/ole">
            <p:oleObj spid="_x0000_s96256" name="Equation" r:id="rId3" imgW="3098520" imgH="1028520" progId="Equation.2">
              <p:embed/>
            </p:oleObj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Marginal Cost Function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The firm’s total cost function is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and the fixed cost F does not change with the output level y, so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  <a:p>
            <a:r>
              <a:rPr lang="en-US"/>
              <a:t>MC is the slope of both the variable cost and the total cost functions.</a:t>
            </a:r>
          </a:p>
        </p:txBody>
      </p:sp>
      <p:graphicFrame>
        <p:nvGraphicFramePr>
          <p:cNvPr id="97280" name="Object 1024"/>
          <p:cNvGraphicFramePr>
            <a:graphicFrameLocks/>
          </p:cNvGraphicFramePr>
          <p:nvPr/>
        </p:nvGraphicFramePr>
        <p:xfrm>
          <a:off x="2557463" y="1981200"/>
          <a:ext cx="3286125" cy="533400"/>
        </p:xfrm>
        <a:graphic>
          <a:graphicData uri="http://schemas.openxmlformats.org/presentationml/2006/ole">
            <p:oleObj spid="_x0000_s97280" name="Equation" r:id="rId3" imgW="2806560" imgH="469800" progId="Equation.2">
              <p:embed/>
            </p:oleObj>
          </a:graphicData>
        </a:graphic>
      </p:graphicFrame>
      <p:graphicFrame>
        <p:nvGraphicFramePr>
          <p:cNvPr id="97281" name="Object 1025"/>
          <p:cNvGraphicFramePr>
            <a:graphicFrameLocks/>
          </p:cNvGraphicFramePr>
          <p:nvPr/>
        </p:nvGraphicFramePr>
        <p:xfrm>
          <a:off x="1835150" y="3421063"/>
          <a:ext cx="5341938" cy="1169987"/>
        </p:xfrm>
        <a:graphic>
          <a:graphicData uri="http://schemas.openxmlformats.org/presentationml/2006/ole">
            <p:oleObj spid="_x0000_s97281" name="Equation" r:id="rId4" imgW="4572000" imgH="1028520" progId="Equation.2">
              <p:embed/>
            </p:oleObj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Marginal and Variable Cost Functions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Since MC(y) is the derivative of c</a:t>
            </a:r>
            <a:r>
              <a:rPr lang="en-US" baseline="-25000"/>
              <a:t>v</a:t>
            </a:r>
            <a:r>
              <a:rPr lang="en-US"/>
              <a:t>(y), c</a:t>
            </a:r>
            <a:r>
              <a:rPr lang="en-US" baseline="-25000"/>
              <a:t>v</a:t>
            </a:r>
            <a:r>
              <a:rPr lang="en-US"/>
              <a:t>(y) must be the integral of MC(y).  That is,</a:t>
            </a:r>
          </a:p>
        </p:txBody>
      </p:sp>
      <p:graphicFrame>
        <p:nvGraphicFramePr>
          <p:cNvPr id="98304" name="Object 1024"/>
          <p:cNvGraphicFramePr>
            <a:graphicFrameLocks/>
          </p:cNvGraphicFramePr>
          <p:nvPr/>
        </p:nvGraphicFramePr>
        <p:xfrm>
          <a:off x="2936875" y="2516188"/>
          <a:ext cx="3470275" cy="1169987"/>
        </p:xfrm>
        <a:graphic>
          <a:graphicData uri="http://schemas.openxmlformats.org/presentationml/2006/ole">
            <p:oleObj spid="_x0000_s98304" name="Equation" r:id="rId3" imgW="2971800" imgH="1028520" progId="Equation.2">
              <p:embed/>
            </p:oleObj>
          </a:graphicData>
        </a:graphic>
      </p:graphicFrame>
      <p:graphicFrame>
        <p:nvGraphicFramePr>
          <p:cNvPr id="98305" name="Object 1025"/>
          <p:cNvGraphicFramePr>
            <a:graphicFrameLocks/>
          </p:cNvGraphicFramePr>
          <p:nvPr/>
        </p:nvGraphicFramePr>
        <p:xfrm>
          <a:off x="2109788" y="3575050"/>
          <a:ext cx="4964112" cy="1368425"/>
        </p:xfrm>
        <a:graphic>
          <a:graphicData uri="http://schemas.openxmlformats.org/presentationml/2006/ole">
            <p:oleObj spid="_x0000_s98305" name="Equation" r:id="rId4" imgW="4267080" imgH="1218960" progId="Equation.2">
              <p:embed/>
            </p:oleObj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Marginal and Variable Cost Functions</a:t>
            </a:r>
          </a:p>
        </p:txBody>
      </p:sp>
      <p:sp>
        <p:nvSpPr>
          <p:cNvPr id="28677" name="Line 5"/>
          <p:cNvSpPr>
            <a:spLocks noChangeShapeType="1"/>
          </p:cNvSpPr>
          <p:nvPr/>
        </p:nvSpPr>
        <p:spPr bwMode="auto">
          <a:xfrm>
            <a:off x="5172075" y="3743325"/>
            <a:ext cx="0" cy="13335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8678" name="Freeform 6"/>
          <p:cNvSpPr>
            <a:spLocks/>
          </p:cNvSpPr>
          <p:nvPr/>
        </p:nvSpPr>
        <p:spPr bwMode="auto">
          <a:xfrm>
            <a:off x="1285875" y="3743325"/>
            <a:ext cx="3887788" cy="1335088"/>
          </a:xfrm>
          <a:custGeom>
            <a:avLst/>
            <a:gdLst/>
            <a:ahLst/>
            <a:cxnLst>
              <a:cxn ang="0">
                <a:pos x="12" y="174"/>
              </a:cxn>
              <a:cxn ang="0">
                <a:pos x="288" y="246"/>
              </a:cxn>
              <a:cxn ang="0">
                <a:pos x="366" y="270"/>
              </a:cxn>
              <a:cxn ang="0">
                <a:pos x="504" y="294"/>
              </a:cxn>
              <a:cxn ang="0">
                <a:pos x="756" y="330"/>
              </a:cxn>
              <a:cxn ang="0">
                <a:pos x="948" y="348"/>
              </a:cxn>
              <a:cxn ang="0">
                <a:pos x="1266" y="348"/>
              </a:cxn>
              <a:cxn ang="0">
                <a:pos x="1554" y="312"/>
              </a:cxn>
              <a:cxn ang="0">
                <a:pos x="1806" y="270"/>
              </a:cxn>
              <a:cxn ang="0">
                <a:pos x="2058" y="192"/>
              </a:cxn>
              <a:cxn ang="0">
                <a:pos x="2238" y="114"/>
              </a:cxn>
              <a:cxn ang="0">
                <a:pos x="2448" y="0"/>
              </a:cxn>
              <a:cxn ang="0">
                <a:pos x="2448" y="840"/>
              </a:cxn>
              <a:cxn ang="0">
                <a:pos x="0" y="840"/>
              </a:cxn>
              <a:cxn ang="0">
                <a:pos x="12" y="174"/>
              </a:cxn>
            </a:cxnLst>
            <a:rect l="0" t="0" r="r" b="b"/>
            <a:pathLst>
              <a:path w="2449" h="841">
                <a:moveTo>
                  <a:pt x="12" y="174"/>
                </a:moveTo>
                <a:lnTo>
                  <a:pt x="288" y="246"/>
                </a:lnTo>
                <a:lnTo>
                  <a:pt x="366" y="270"/>
                </a:lnTo>
                <a:lnTo>
                  <a:pt x="504" y="294"/>
                </a:lnTo>
                <a:lnTo>
                  <a:pt x="756" y="330"/>
                </a:lnTo>
                <a:lnTo>
                  <a:pt x="948" y="348"/>
                </a:lnTo>
                <a:lnTo>
                  <a:pt x="1266" y="348"/>
                </a:lnTo>
                <a:lnTo>
                  <a:pt x="1554" y="312"/>
                </a:lnTo>
                <a:lnTo>
                  <a:pt x="1806" y="270"/>
                </a:lnTo>
                <a:lnTo>
                  <a:pt x="2058" y="192"/>
                </a:lnTo>
                <a:lnTo>
                  <a:pt x="2238" y="114"/>
                </a:lnTo>
                <a:lnTo>
                  <a:pt x="2448" y="0"/>
                </a:lnTo>
                <a:lnTo>
                  <a:pt x="2448" y="840"/>
                </a:lnTo>
                <a:lnTo>
                  <a:pt x="0" y="840"/>
                </a:lnTo>
                <a:lnTo>
                  <a:pt x="12" y="174"/>
                </a:lnTo>
              </a:path>
            </a:pathLst>
          </a:custGeom>
          <a:solidFill>
            <a:srgbClr val="1997F4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28679" name="Arc 7"/>
          <p:cNvSpPr>
            <a:spLocks/>
          </p:cNvSpPr>
          <p:nvPr/>
        </p:nvSpPr>
        <p:spPr bwMode="auto">
          <a:xfrm rot="11880000">
            <a:off x="1643063" y="1843088"/>
            <a:ext cx="4038600" cy="2881312"/>
          </a:xfrm>
          <a:custGeom>
            <a:avLst/>
            <a:gdLst>
              <a:gd name="G0" fmla="+- 21055 0 0"/>
              <a:gd name="G1" fmla="+- 21600 0 0"/>
              <a:gd name="G2" fmla="+- 21600 0 0"/>
              <a:gd name="T0" fmla="*/ 0 w 21055"/>
              <a:gd name="T1" fmla="*/ 16780 h 21600"/>
              <a:gd name="T2" fmla="*/ 21047 w 21055"/>
              <a:gd name="T3" fmla="*/ 0 h 21600"/>
              <a:gd name="T4" fmla="*/ 21055 w 21055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055" h="21600" fill="none" extrusionOk="0">
                <a:moveTo>
                  <a:pt x="-1" y="16779"/>
                </a:moveTo>
                <a:cubicBezTo>
                  <a:pt x="2246" y="6964"/>
                  <a:pt x="10977" y="3"/>
                  <a:pt x="21047" y="0"/>
                </a:cubicBezTo>
              </a:path>
              <a:path w="21055" h="21600" stroke="0" extrusionOk="0">
                <a:moveTo>
                  <a:pt x="-1" y="16779"/>
                </a:moveTo>
                <a:cubicBezTo>
                  <a:pt x="2246" y="6964"/>
                  <a:pt x="10977" y="3"/>
                  <a:pt x="21047" y="0"/>
                </a:cubicBezTo>
                <a:lnTo>
                  <a:pt x="21055" y="2160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5821363" y="2801938"/>
            <a:ext cx="1171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MC(y)</a:t>
            </a:r>
          </a:p>
        </p:txBody>
      </p:sp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6110288" y="5075238"/>
            <a:ext cx="3825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y</a:t>
            </a:r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1103313" y="5075238"/>
            <a:ext cx="3825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0</a:t>
            </a:r>
          </a:p>
        </p:txBody>
      </p:sp>
      <p:graphicFrame>
        <p:nvGraphicFramePr>
          <p:cNvPr id="99328" name="Object 1024"/>
          <p:cNvGraphicFramePr>
            <a:graphicFrameLocks/>
          </p:cNvGraphicFramePr>
          <p:nvPr/>
        </p:nvGraphicFramePr>
        <p:xfrm>
          <a:off x="2178050" y="1281113"/>
          <a:ext cx="3949700" cy="1358900"/>
        </p:xfrm>
        <a:graphic>
          <a:graphicData uri="http://schemas.openxmlformats.org/presentationml/2006/ole">
            <p:oleObj spid="_x0000_s99328" name="Equation" r:id="rId3" imgW="3403440" imgH="1218960" progId="Equation.2">
              <p:embed/>
            </p:oleObj>
          </a:graphicData>
        </a:graphic>
      </p:graphicFrame>
      <p:graphicFrame>
        <p:nvGraphicFramePr>
          <p:cNvPr id="99329" name="Object 1025"/>
          <p:cNvGraphicFramePr>
            <a:graphicFrameLocks/>
          </p:cNvGraphicFramePr>
          <p:nvPr/>
        </p:nvGraphicFramePr>
        <p:xfrm>
          <a:off x="4954588" y="5159375"/>
          <a:ext cx="433387" cy="485775"/>
        </p:xfrm>
        <a:graphic>
          <a:graphicData uri="http://schemas.openxmlformats.org/presentationml/2006/ole">
            <p:oleObj spid="_x0000_s99329" name="Equation" r:id="rId4" imgW="380880" imgH="444240" progId="Equation.2">
              <p:embed/>
            </p:oleObj>
          </a:graphicData>
        </a:graphic>
      </p:graphicFrame>
      <p:sp>
        <p:nvSpPr>
          <p:cNvPr id="28685" name="Rectangle 13"/>
          <p:cNvSpPr>
            <a:spLocks noChangeArrowheads="1"/>
          </p:cNvSpPr>
          <p:nvPr/>
        </p:nvSpPr>
        <p:spPr bwMode="auto">
          <a:xfrm>
            <a:off x="1222375" y="4189413"/>
            <a:ext cx="403701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Area is the variable</a:t>
            </a:r>
            <a:br>
              <a:rPr lang="en-US" sz="2800"/>
            </a:br>
            <a:r>
              <a:rPr lang="en-US" sz="2800"/>
              <a:t>cost of making y’ units</a:t>
            </a:r>
          </a:p>
        </p:txBody>
      </p:sp>
      <p:sp>
        <p:nvSpPr>
          <p:cNvPr id="28686" name="Rectangle 14"/>
          <p:cNvSpPr>
            <a:spLocks noChangeArrowheads="1"/>
          </p:cNvSpPr>
          <p:nvPr/>
        </p:nvSpPr>
        <p:spPr bwMode="auto">
          <a:xfrm>
            <a:off x="217488" y="1062038"/>
            <a:ext cx="2336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$/output unit</a:t>
            </a:r>
          </a:p>
        </p:txBody>
      </p:sp>
      <p:sp>
        <p:nvSpPr>
          <p:cNvPr id="28675" name="Line 3"/>
          <p:cNvSpPr>
            <a:spLocks noChangeShapeType="1"/>
          </p:cNvSpPr>
          <p:nvPr/>
        </p:nvSpPr>
        <p:spPr bwMode="auto">
          <a:xfrm>
            <a:off x="1285875" y="1571625"/>
            <a:ext cx="0" cy="3500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8676" name="Line 4"/>
          <p:cNvSpPr>
            <a:spLocks noChangeShapeType="1"/>
          </p:cNvSpPr>
          <p:nvPr/>
        </p:nvSpPr>
        <p:spPr bwMode="auto">
          <a:xfrm>
            <a:off x="1285875" y="5072063"/>
            <a:ext cx="48815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Marginal &amp; Average Cost Functions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How is marginal cost related to  average variable cost?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Marginal &amp; Average Cost Functions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360363" y="1231900"/>
            <a:ext cx="12684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Since</a:t>
            </a:r>
          </a:p>
        </p:txBody>
      </p:sp>
      <p:graphicFrame>
        <p:nvGraphicFramePr>
          <p:cNvPr id="100352" name="Object 1024"/>
          <p:cNvGraphicFramePr>
            <a:graphicFrameLocks/>
          </p:cNvGraphicFramePr>
          <p:nvPr/>
        </p:nvGraphicFramePr>
        <p:xfrm>
          <a:off x="2270125" y="981075"/>
          <a:ext cx="3294063" cy="1114425"/>
        </p:xfrm>
        <a:graphic>
          <a:graphicData uri="http://schemas.openxmlformats.org/presentationml/2006/ole">
            <p:oleObj spid="_x0000_s100352" name="Equation" r:id="rId3" imgW="3022560" imgH="1028520" progId="Equation.2">
              <p:embed/>
            </p:oleObj>
          </a:graphicData>
        </a:graphic>
      </p:graphicFrame>
      <p:graphicFrame>
        <p:nvGraphicFramePr>
          <p:cNvPr id="100353" name="Object 1025"/>
          <p:cNvGraphicFramePr>
            <a:graphicFrameLocks/>
          </p:cNvGraphicFramePr>
          <p:nvPr/>
        </p:nvGraphicFramePr>
        <p:xfrm>
          <a:off x="1293813" y="2195513"/>
          <a:ext cx="6619875" cy="1200150"/>
        </p:xfrm>
        <a:graphic>
          <a:graphicData uri="http://schemas.openxmlformats.org/presentationml/2006/ole">
            <p:oleObj spid="_x0000_s100353" name="Equation" r:id="rId4" imgW="6083280" imgH="1117440" progId="Equation.2">
              <p:embed/>
            </p:oleObj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Marginal &amp; Average Cost Functions</a:t>
            </a: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360363" y="1231900"/>
            <a:ext cx="12684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Since</a:t>
            </a:r>
          </a:p>
        </p:txBody>
      </p:sp>
      <p:graphicFrame>
        <p:nvGraphicFramePr>
          <p:cNvPr id="101376" name="Object 1024"/>
          <p:cNvGraphicFramePr>
            <a:graphicFrameLocks/>
          </p:cNvGraphicFramePr>
          <p:nvPr/>
        </p:nvGraphicFramePr>
        <p:xfrm>
          <a:off x="2270125" y="981075"/>
          <a:ext cx="3294063" cy="1114425"/>
        </p:xfrm>
        <a:graphic>
          <a:graphicData uri="http://schemas.openxmlformats.org/presentationml/2006/ole">
            <p:oleObj spid="_x0000_s101376" name="Equation" r:id="rId3" imgW="3022560" imgH="1028520" progId="Equation.2">
              <p:embed/>
            </p:oleObj>
          </a:graphicData>
        </a:graphic>
      </p:graphicFrame>
      <p:graphicFrame>
        <p:nvGraphicFramePr>
          <p:cNvPr id="101377" name="Object 1025"/>
          <p:cNvGraphicFramePr>
            <a:graphicFrameLocks/>
          </p:cNvGraphicFramePr>
          <p:nvPr/>
        </p:nvGraphicFramePr>
        <p:xfrm>
          <a:off x="1293813" y="2195513"/>
          <a:ext cx="6619875" cy="1200150"/>
        </p:xfrm>
        <a:graphic>
          <a:graphicData uri="http://schemas.openxmlformats.org/presentationml/2006/ole">
            <p:oleObj spid="_x0000_s101377" name="Equation" r:id="rId4" imgW="6083280" imgH="1117440" progId="Equation.2">
              <p:embed/>
            </p:oleObj>
          </a:graphicData>
        </a:graphic>
      </p:graphicFrame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527050" y="3398838"/>
            <a:ext cx="21717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Therefore,</a:t>
            </a:r>
          </a:p>
        </p:txBody>
      </p:sp>
      <p:graphicFrame>
        <p:nvGraphicFramePr>
          <p:cNvPr id="101378" name="Object 1026"/>
          <p:cNvGraphicFramePr>
            <a:graphicFrameLocks/>
          </p:cNvGraphicFramePr>
          <p:nvPr/>
        </p:nvGraphicFramePr>
        <p:xfrm>
          <a:off x="820738" y="3840163"/>
          <a:ext cx="2478087" cy="1298575"/>
        </p:xfrm>
        <a:graphic>
          <a:graphicData uri="http://schemas.openxmlformats.org/presentationml/2006/ole">
            <p:oleObj spid="_x0000_s101378" name="Equation" r:id="rId5" imgW="2311200" imgH="1244520" progId="Equation.2">
              <p:embed/>
            </p:oleObj>
          </a:graphicData>
        </a:graphic>
      </p:graphicFrame>
      <p:graphicFrame>
        <p:nvGraphicFramePr>
          <p:cNvPr id="101379" name="Object 1027"/>
          <p:cNvGraphicFramePr>
            <a:graphicFrameLocks/>
          </p:cNvGraphicFramePr>
          <p:nvPr/>
        </p:nvGraphicFramePr>
        <p:xfrm>
          <a:off x="4586288" y="3829050"/>
          <a:ext cx="3500437" cy="1354138"/>
        </p:xfrm>
        <a:graphic>
          <a:graphicData uri="http://schemas.openxmlformats.org/presentationml/2006/ole">
            <p:oleObj spid="_x0000_s101379" name="Equation" r:id="rId6" imgW="3225600" imgH="1269720" progId="Equation.2">
              <p:embed/>
            </p:oleObj>
          </a:graphicData>
        </a:graphic>
      </p:graphicFrame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3694113" y="4208463"/>
            <a:ext cx="6365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as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Marginal &amp; Average Cost Functions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360363" y="1231900"/>
            <a:ext cx="12684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Since</a:t>
            </a:r>
          </a:p>
        </p:txBody>
      </p:sp>
      <p:graphicFrame>
        <p:nvGraphicFramePr>
          <p:cNvPr id="102400" name="Object 0"/>
          <p:cNvGraphicFramePr>
            <a:graphicFrameLocks/>
          </p:cNvGraphicFramePr>
          <p:nvPr/>
        </p:nvGraphicFramePr>
        <p:xfrm>
          <a:off x="2270125" y="981075"/>
          <a:ext cx="3294063" cy="1114425"/>
        </p:xfrm>
        <a:graphic>
          <a:graphicData uri="http://schemas.openxmlformats.org/presentationml/2006/ole">
            <p:oleObj spid="_x0000_s102400" name="Equation" r:id="rId3" imgW="3022560" imgH="1028520" progId="Equation.2">
              <p:embed/>
            </p:oleObj>
          </a:graphicData>
        </a:graphic>
      </p:graphicFrame>
      <p:graphicFrame>
        <p:nvGraphicFramePr>
          <p:cNvPr id="102401" name="Object 1"/>
          <p:cNvGraphicFramePr>
            <a:graphicFrameLocks/>
          </p:cNvGraphicFramePr>
          <p:nvPr/>
        </p:nvGraphicFramePr>
        <p:xfrm>
          <a:off x="1293813" y="2195513"/>
          <a:ext cx="6619875" cy="1200150"/>
        </p:xfrm>
        <a:graphic>
          <a:graphicData uri="http://schemas.openxmlformats.org/presentationml/2006/ole">
            <p:oleObj spid="_x0000_s102401" name="Equation" r:id="rId4" imgW="6083280" imgH="1117440" progId="Equation.2">
              <p:embed/>
            </p:oleObj>
          </a:graphicData>
        </a:graphic>
      </p:graphicFrame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527050" y="3398838"/>
            <a:ext cx="21717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Therefore,</a:t>
            </a:r>
          </a:p>
        </p:txBody>
      </p:sp>
      <p:graphicFrame>
        <p:nvGraphicFramePr>
          <p:cNvPr id="102402" name="Object 2"/>
          <p:cNvGraphicFramePr>
            <a:graphicFrameLocks/>
          </p:cNvGraphicFramePr>
          <p:nvPr/>
        </p:nvGraphicFramePr>
        <p:xfrm>
          <a:off x="820738" y="3840163"/>
          <a:ext cx="2478087" cy="1298575"/>
        </p:xfrm>
        <a:graphic>
          <a:graphicData uri="http://schemas.openxmlformats.org/presentationml/2006/ole">
            <p:oleObj spid="_x0000_s102402" name="Equation" r:id="rId5" imgW="2311200" imgH="1244520" progId="Equation.2">
              <p:embed/>
            </p:oleObj>
          </a:graphicData>
        </a:graphic>
      </p:graphicFrame>
      <p:graphicFrame>
        <p:nvGraphicFramePr>
          <p:cNvPr id="102403" name="Object 3"/>
          <p:cNvGraphicFramePr>
            <a:graphicFrameLocks/>
          </p:cNvGraphicFramePr>
          <p:nvPr/>
        </p:nvGraphicFramePr>
        <p:xfrm>
          <a:off x="4586288" y="3829050"/>
          <a:ext cx="3500437" cy="1354138"/>
        </p:xfrm>
        <a:graphic>
          <a:graphicData uri="http://schemas.openxmlformats.org/presentationml/2006/ole">
            <p:oleObj spid="_x0000_s102403" name="Equation" r:id="rId6" imgW="3225600" imgH="1269720" progId="Equation.2">
              <p:embed/>
            </p:oleObj>
          </a:graphicData>
        </a:graphic>
      </p:graphicFrame>
      <p:sp>
        <p:nvSpPr>
          <p:cNvPr id="32777" name="Rectangle 9"/>
          <p:cNvSpPr>
            <a:spLocks noChangeArrowheads="1"/>
          </p:cNvSpPr>
          <p:nvPr/>
        </p:nvSpPr>
        <p:spPr bwMode="auto">
          <a:xfrm>
            <a:off x="3694113" y="4208463"/>
            <a:ext cx="6365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as</a:t>
            </a:r>
          </a:p>
        </p:txBody>
      </p:sp>
      <p:graphicFrame>
        <p:nvGraphicFramePr>
          <p:cNvPr id="102404" name="Object 4"/>
          <p:cNvGraphicFramePr>
            <a:graphicFrameLocks/>
          </p:cNvGraphicFramePr>
          <p:nvPr/>
        </p:nvGraphicFramePr>
        <p:xfrm>
          <a:off x="4111625" y="5186363"/>
          <a:ext cx="4868863" cy="1344612"/>
        </p:xfrm>
        <a:graphic>
          <a:graphicData uri="http://schemas.openxmlformats.org/presentationml/2006/ole">
            <p:oleObj spid="_x0000_s102404" name="Equation" r:id="rId7" imgW="4495680" imgH="1269720" progId="Equation.2">
              <p:embed/>
            </p:oleObj>
          </a:graphicData>
        </a:graphic>
      </p:graphicFrame>
      <p:sp>
        <p:nvSpPr>
          <p:cNvPr id="32779" name="Rectangle 11"/>
          <p:cNvSpPr>
            <a:spLocks noChangeArrowheads="1"/>
          </p:cNvSpPr>
          <p:nvPr/>
        </p:nvSpPr>
        <p:spPr bwMode="auto">
          <a:xfrm>
            <a:off x="3432175" y="5541963"/>
            <a:ext cx="635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as</a:t>
            </a:r>
          </a:p>
        </p:txBody>
      </p:sp>
      <p:graphicFrame>
        <p:nvGraphicFramePr>
          <p:cNvPr id="102405" name="Object 5"/>
          <p:cNvGraphicFramePr>
            <a:graphicFrameLocks/>
          </p:cNvGraphicFramePr>
          <p:nvPr/>
        </p:nvGraphicFramePr>
        <p:xfrm>
          <a:off x="820738" y="5184775"/>
          <a:ext cx="2487612" cy="1335088"/>
        </p:xfrm>
        <a:graphic>
          <a:graphicData uri="http://schemas.openxmlformats.org/presentationml/2006/ole">
            <p:oleObj spid="_x0000_s102405" name="Equation" r:id="rId8" imgW="2311200" imgH="1269720" progId="Equation.2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Types of Cost Curves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An </a:t>
            </a:r>
            <a:r>
              <a:rPr lang="en-US">
                <a:solidFill>
                  <a:schemeClr val="tx2"/>
                </a:solidFill>
              </a:rPr>
              <a:t>average variable cost curve</a:t>
            </a:r>
            <a:r>
              <a:rPr lang="en-US"/>
              <a:t> is the graph of a firm’s average variable cost function.</a:t>
            </a:r>
          </a:p>
          <a:p>
            <a:r>
              <a:rPr lang="en-US"/>
              <a:t>An </a:t>
            </a:r>
            <a:r>
              <a:rPr lang="en-US">
                <a:solidFill>
                  <a:schemeClr val="tx2"/>
                </a:solidFill>
              </a:rPr>
              <a:t>average fixed cost curve</a:t>
            </a:r>
            <a:r>
              <a:rPr lang="en-US"/>
              <a:t> is the graph of a firm’s average fixed cost function.</a:t>
            </a:r>
          </a:p>
          <a:p>
            <a:r>
              <a:rPr lang="en-US"/>
              <a:t>A </a:t>
            </a:r>
            <a:r>
              <a:rPr lang="en-US">
                <a:solidFill>
                  <a:schemeClr val="tx2"/>
                </a:solidFill>
              </a:rPr>
              <a:t>marginal cost curve</a:t>
            </a:r>
            <a:r>
              <a:rPr lang="en-US"/>
              <a:t> is the graph of a firm’s marginal cost function.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Marginal &amp; Average Cost Functions</a:t>
            </a:r>
          </a:p>
        </p:txBody>
      </p:sp>
      <p:graphicFrame>
        <p:nvGraphicFramePr>
          <p:cNvPr id="33795" name="Object 3"/>
          <p:cNvGraphicFramePr>
            <a:graphicFrameLocks/>
          </p:cNvGraphicFramePr>
          <p:nvPr/>
        </p:nvGraphicFramePr>
        <p:xfrm>
          <a:off x="4667250" y="984250"/>
          <a:ext cx="3319463" cy="1309688"/>
        </p:xfrm>
        <a:graphic>
          <a:graphicData uri="http://schemas.openxmlformats.org/presentationml/2006/ole">
            <p:oleObj spid="_x0000_s33795" name="Equation" r:id="rId3" imgW="3073320" imgH="1244520" progId="Equation.2">
              <p:embed/>
            </p:oleObj>
          </a:graphicData>
        </a:graphic>
      </p:graphicFrame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3979863" y="1327150"/>
            <a:ext cx="6365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as</a:t>
            </a:r>
          </a:p>
        </p:txBody>
      </p:sp>
      <p:graphicFrame>
        <p:nvGraphicFramePr>
          <p:cNvPr id="33797" name="Object 5"/>
          <p:cNvGraphicFramePr>
            <a:graphicFrameLocks/>
          </p:cNvGraphicFramePr>
          <p:nvPr/>
        </p:nvGraphicFramePr>
        <p:xfrm>
          <a:off x="1344613" y="969963"/>
          <a:ext cx="2487612" cy="1335087"/>
        </p:xfrm>
        <a:graphic>
          <a:graphicData uri="http://schemas.openxmlformats.org/presentationml/2006/ole">
            <p:oleObj spid="_x0000_s33797" name="Equation" r:id="rId4" imgW="2311200" imgH="1269720" progId="Equation.2">
              <p:embed/>
            </p:oleObj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57200" y="-455613"/>
            <a:ext cx="10048875" cy="776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193675" y="419100"/>
            <a:ext cx="233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$/output unit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8099425" y="6134100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y</a:t>
            </a: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7551738" y="4371975"/>
            <a:ext cx="13700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AVC(y)</a:t>
            </a: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7718425" y="2728913"/>
            <a:ext cx="1171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MC(y)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457200" y="-455613"/>
            <a:ext cx="10048875" cy="776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193675" y="419100"/>
            <a:ext cx="233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$/output unit</a:t>
            </a: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8099425" y="6134100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y</a:t>
            </a:r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7551738" y="4371975"/>
            <a:ext cx="13700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AVC(y)</a:t>
            </a:r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7718425" y="2728913"/>
            <a:ext cx="1171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MC(y)</a:t>
            </a:r>
          </a:p>
        </p:txBody>
      </p:sp>
      <p:sp>
        <p:nvSpPr>
          <p:cNvPr id="35847" name="Line 7"/>
          <p:cNvSpPr>
            <a:spLocks noChangeShapeType="1"/>
          </p:cNvSpPr>
          <p:nvPr/>
        </p:nvSpPr>
        <p:spPr bwMode="auto">
          <a:xfrm>
            <a:off x="920750" y="5197475"/>
            <a:ext cx="2497138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103424" name="Object 1024"/>
          <p:cNvGraphicFramePr>
            <a:graphicFrameLocks/>
          </p:cNvGraphicFramePr>
          <p:nvPr/>
        </p:nvGraphicFramePr>
        <p:xfrm>
          <a:off x="1439863" y="1096963"/>
          <a:ext cx="6481762" cy="1063625"/>
        </p:xfrm>
        <a:graphic>
          <a:graphicData uri="http://schemas.openxmlformats.org/presentationml/2006/ole">
            <p:oleObj spid="_x0000_s103424" name="Equation" r:id="rId4" imgW="6019560" imgH="1028520" progId="Equation.2">
              <p:embed/>
            </p:oleObj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457200" y="-455613"/>
            <a:ext cx="10048875" cy="776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193675" y="419100"/>
            <a:ext cx="233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$/output unit</a:t>
            </a: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8099425" y="6134100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y</a:t>
            </a:r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7551738" y="4371975"/>
            <a:ext cx="13700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AVC(y)</a:t>
            </a:r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7718425" y="2728913"/>
            <a:ext cx="1171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MC(y)</a:t>
            </a:r>
          </a:p>
        </p:txBody>
      </p:sp>
      <p:sp>
        <p:nvSpPr>
          <p:cNvPr id="36871" name="Line 7"/>
          <p:cNvSpPr>
            <a:spLocks noChangeShapeType="1"/>
          </p:cNvSpPr>
          <p:nvPr/>
        </p:nvSpPr>
        <p:spPr bwMode="auto">
          <a:xfrm>
            <a:off x="3357563" y="5197475"/>
            <a:ext cx="4856162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104448" name="Object 1024"/>
          <p:cNvGraphicFramePr>
            <a:graphicFrameLocks/>
          </p:cNvGraphicFramePr>
          <p:nvPr/>
        </p:nvGraphicFramePr>
        <p:xfrm>
          <a:off x="1439863" y="858838"/>
          <a:ext cx="6481762" cy="1063625"/>
        </p:xfrm>
        <a:graphic>
          <a:graphicData uri="http://schemas.openxmlformats.org/presentationml/2006/ole">
            <p:oleObj spid="_x0000_s104448" name="Equation" r:id="rId4" imgW="6019560" imgH="1028520" progId="Equation.2">
              <p:embed/>
            </p:oleObj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457200" y="-455613"/>
            <a:ext cx="10048875" cy="776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193675" y="419100"/>
            <a:ext cx="233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$/output unit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8099425" y="6134100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y</a:t>
            </a:r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7551738" y="4371975"/>
            <a:ext cx="13700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AVC(y)</a:t>
            </a:r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7718425" y="2728913"/>
            <a:ext cx="1171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MC(y)</a:t>
            </a:r>
          </a:p>
        </p:txBody>
      </p:sp>
      <p:graphicFrame>
        <p:nvGraphicFramePr>
          <p:cNvPr id="105472" name="Object 1024"/>
          <p:cNvGraphicFramePr>
            <a:graphicFrameLocks/>
          </p:cNvGraphicFramePr>
          <p:nvPr/>
        </p:nvGraphicFramePr>
        <p:xfrm>
          <a:off x="1427163" y="858838"/>
          <a:ext cx="6499225" cy="1054100"/>
        </p:xfrm>
        <a:graphic>
          <a:graphicData uri="http://schemas.openxmlformats.org/presentationml/2006/ole">
            <p:oleObj spid="_x0000_s105472" name="Equation" r:id="rId4" imgW="6045120" imgH="1028520" progId="Equation.2">
              <p:embed/>
            </p:oleObj>
          </a:graphicData>
        </a:graphic>
      </p:graphicFrame>
      <p:sp>
        <p:nvSpPr>
          <p:cNvPr id="37896" name="Oval 8"/>
          <p:cNvSpPr>
            <a:spLocks noChangeArrowheads="1"/>
          </p:cNvSpPr>
          <p:nvPr/>
        </p:nvSpPr>
        <p:spPr bwMode="auto">
          <a:xfrm>
            <a:off x="3319463" y="4549775"/>
            <a:ext cx="187325" cy="187325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457200" y="-455613"/>
            <a:ext cx="10048875" cy="776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193675" y="419100"/>
            <a:ext cx="233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$/output unit</a:t>
            </a: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8099425" y="6134100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y</a:t>
            </a:r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7551738" y="4371975"/>
            <a:ext cx="13700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AVC(y)</a:t>
            </a:r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7718425" y="2728913"/>
            <a:ext cx="1171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MC(y)</a:t>
            </a:r>
          </a:p>
        </p:txBody>
      </p:sp>
      <p:graphicFrame>
        <p:nvGraphicFramePr>
          <p:cNvPr id="106496" name="Object 1024"/>
          <p:cNvGraphicFramePr>
            <a:graphicFrameLocks/>
          </p:cNvGraphicFramePr>
          <p:nvPr/>
        </p:nvGraphicFramePr>
        <p:xfrm>
          <a:off x="1427163" y="858838"/>
          <a:ext cx="6499225" cy="1054100"/>
        </p:xfrm>
        <a:graphic>
          <a:graphicData uri="http://schemas.openxmlformats.org/presentationml/2006/ole">
            <p:oleObj spid="_x0000_s106496" name="Equation" r:id="rId4" imgW="6045120" imgH="1028520" progId="Equation.2">
              <p:embed/>
            </p:oleObj>
          </a:graphicData>
        </a:graphic>
      </p:graphicFrame>
      <p:sp>
        <p:nvSpPr>
          <p:cNvPr id="38920" name="Oval 8"/>
          <p:cNvSpPr>
            <a:spLocks noChangeArrowheads="1"/>
          </p:cNvSpPr>
          <p:nvPr/>
        </p:nvSpPr>
        <p:spPr bwMode="auto">
          <a:xfrm>
            <a:off x="3319463" y="4549775"/>
            <a:ext cx="187325" cy="187325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8921" name="Rectangle 9"/>
          <p:cNvSpPr>
            <a:spLocks noChangeArrowheads="1"/>
          </p:cNvSpPr>
          <p:nvPr/>
        </p:nvSpPr>
        <p:spPr bwMode="auto">
          <a:xfrm>
            <a:off x="1217613" y="1898650"/>
            <a:ext cx="6789737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The short-run MC curve intersects</a:t>
            </a:r>
            <a:br>
              <a:rPr lang="en-US"/>
            </a:br>
            <a:r>
              <a:rPr lang="en-US"/>
              <a:t>the short-run AVC curve from</a:t>
            </a:r>
            <a:br>
              <a:rPr lang="en-US"/>
            </a:br>
            <a:r>
              <a:rPr lang="en-US"/>
              <a:t>below at the AVC curve’s </a:t>
            </a:r>
          </a:p>
          <a:p>
            <a:r>
              <a:rPr lang="en-US"/>
              <a:t>     minimum.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Marginal &amp; Average Cost Functions</a:t>
            </a: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360363" y="1231900"/>
            <a:ext cx="31432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Similarly, since</a:t>
            </a:r>
          </a:p>
        </p:txBody>
      </p:sp>
      <p:graphicFrame>
        <p:nvGraphicFramePr>
          <p:cNvPr id="107520" name="Object 0"/>
          <p:cNvGraphicFramePr>
            <a:graphicFrameLocks/>
          </p:cNvGraphicFramePr>
          <p:nvPr/>
        </p:nvGraphicFramePr>
        <p:xfrm>
          <a:off x="3803650" y="1028700"/>
          <a:ext cx="2979738" cy="1104900"/>
        </p:xfrm>
        <a:graphic>
          <a:graphicData uri="http://schemas.openxmlformats.org/presentationml/2006/ole">
            <p:oleObj spid="_x0000_s107520" name="Equation" r:id="rId3" imgW="2743200" imgH="1028520" progId="Equation.2">
              <p:embed/>
            </p:oleObj>
          </a:graphicData>
        </a:graphic>
      </p:graphicFrame>
      <p:graphicFrame>
        <p:nvGraphicFramePr>
          <p:cNvPr id="107521" name="Object 1"/>
          <p:cNvGraphicFramePr>
            <a:graphicFrameLocks/>
          </p:cNvGraphicFramePr>
          <p:nvPr/>
        </p:nvGraphicFramePr>
        <p:xfrm>
          <a:off x="1438275" y="2195513"/>
          <a:ext cx="6319838" cy="1190625"/>
        </p:xfrm>
        <a:graphic>
          <a:graphicData uri="http://schemas.openxmlformats.org/presentationml/2006/ole">
            <p:oleObj spid="_x0000_s107521" name="Equation" r:id="rId4" imgW="5816520" imgH="1117440" progId="Equation.2">
              <p:embed/>
            </p:oleObj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Marginal &amp; Average Cost Functions</a:t>
            </a: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360363" y="1231900"/>
            <a:ext cx="31432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Similarly, since</a:t>
            </a:r>
          </a:p>
        </p:txBody>
      </p:sp>
      <p:graphicFrame>
        <p:nvGraphicFramePr>
          <p:cNvPr id="40964" name="Object 4"/>
          <p:cNvGraphicFramePr>
            <a:graphicFrameLocks/>
          </p:cNvGraphicFramePr>
          <p:nvPr/>
        </p:nvGraphicFramePr>
        <p:xfrm>
          <a:off x="3803650" y="1028700"/>
          <a:ext cx="2979738" cy="1104900"/>
        </p:xfrm>
        <a:graphic>
          <a:graphicData uri="http://schemas.openxmlformats.org/presentationml/2006/ole">
            <p:oleObj spid="_x0000_s40964" name="Equation" r:id="rId3" imgW="2743200" imgH="1028520" progId="Equation.2">
              <p:embed/>
            </p:oleObj>
          </a:graphicData>
        </a:graphic>
      </p:graphicFrame>
      <p:graphicFrame>
        <p:nvGraphicFramePr>
          <p:cNvPr id="40965" name="Object 5"/>
          <p:cNvGraphicFramePr>
            <a:graphicFrameLocks/>
          </p:cNvGraphicFramePr>
          <p:nvPr/>
        </p:nvGraphicFramePr>
        <p:xfrm>
          <a:off x="1438275" y="2195513"/>
          <a:ext cx="6319838" cy="1190625"/>
        </p:xfrm>
        <a:graphic>
          <a:graphicData uri="http://schemas.openxmlformats.org/presentationml/2006/ole">
            <p:oleObj spid="_x0000_s40965" name="Equation" r:id="rId4" imgW="5816520" imgH="1117440" progId="Equation.2">
              <p:embed/>
            </p:oleObj>
          </a:graphicData>
        </a:graphic>
      </p:graphicFrame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527050" y="3398838"/>
            <a:ext cx="21717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Therefore,</a:t>
            </a:r>
          </a:p>
        </p:txBody>
      </p:sp>
      <p:graphicFrame>
        <p:nvGraphicFramePr>
          <p:cNvPr id="40967" name="Object 7"/>
          <p:cNvGraphicFramePr>
            <a:graphicFrameLocks/>
          </p:cNvGraphicFramePr>
          <p:nvPr/>
        </p:nvGraphicFramePr>
        <p:xfrm>
          <a:off x="827088" y="3840163"/>
          <a:ext cx="2454275" cy="1289050"/>
        </p:xfrm>
        <a:graphic>
          <a:graphicData uri="http://schemas.openxmlformats.org/presentationml/2006/ole">
            <p:oleObj spid="_x0000_s40967" name="Equation" r:id="rId5" imgW="2298600" imgH="1244520" progId="Equation.2">
              <p:embed/>
            </p:oleObj>
          </a:graphicData>
        </a:graphic>
      </p:graphicFrame>
      <p:graphicFrame>
        <p:nvGraphicFramePr>
          <p:cNvPr id="40968" name="Object 8"/>
          <p:cNvGraphicFramePr>
            <a:graphicFrameLocks/>
          </p:cNvGraphicFramePr>
          <p:nvPr/>
        </p:nvGraphicFramePr>
        <p:xfrm>
          <a:off x="4722813" y="3841750"/>
          <a:ext cx="3216275" cy="1317625"/>
        </p:xfrm>
        <a:graphic>
          <a:graphicData uri="http://schemas.openxmlformats.org/presentationml/2006/ole">
            <p:oleObj spid="_x0000_s40968" name="Equation" r:id="rId6" imgW="2971800" imgH="1244520" progId="Equation.2">
              <p:embed/>
            </p:oleObj>
          </a:graphicData>
        </a:graphic>
      </p:graphicFrame>
      <p:sp>
        <p:nvSpPr>
          <p:cNvPr id="40969" name="Rectangle 9"/>
          <p:cNvSpPr>
            <a:spLocks noChangeArrowheads="1"/>
          </p:cNvSpPr>
          <p:nvPr/>
        </p:nvSpPr>
        <p:spPr bwMode="auto">
          <a:xfrm>
            <a:off x="3694113" y="4208463"/>
            <a:ext cx="6365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as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Marginal &amp; Average Cost Functions</a:t>
            </a:r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360363" y="1231900"/>
            <a:ext cx="31432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Similarly, since</a:t>
            </a:r>
          </a:p>
        </p:txBody>
      </p:sp>
      <p:graphicFrame>
        <p:nvGraphicFramePr>
          <p:cNvPr id="41988" name="Object 4"/>
          <p:cNvGraphicFramePr>
            <a:graphicFrameLocks/>
          </p:cNvGraphicFramePr>
          <p:nvPr/>
        </p:nvGraphicFramePr>
        <p:xfrm>
          <a:off x="3803650" y="1028700"/>
          <a:ext cx="2979738" cy="1104900"/>
        </p:xfrm>
        <a:graphic>
          <a:graphicData uri="http://schemas.openxmlformats.org/presentationml/2006/ole">
            <p:oleObj spid="_x0000_s41988" name="Equation" r:id="rId3" imgW="2743200" imgH="1028520" progId="Equation.2">
              <p:embed/>
            </p:oleObj>
          </a:graphicData>
        </a:graphic>
      </p:graphicFrame>
      <p:graphicFrame>
        <p:nvGraphicFramePr>
          <p:cNvPr id="41989" name="Object 5"/>
          <p:cNvGraphicFramePr>
            <a:graphicFrameLocks/>
          </p:cNvGraphicFramePr>
          <p:nvPr/>
        </p:nvGraphicFramePr>
        <p:xfrm>
          <a:off x="1438275" y="2195513"/>
          <a:ext cx="6319838" cy="1190625"/>
        </p:xfrm>
        <a:graphic>
          <a:graphicData uri="http://schemas.openxmlformats.org/presentationml/2006/ole">
            <p:oleObj spid="_x0000_s41989" name="Equation" r:id="rId4" imgW="5816520" imgH="1117440" progId="Equation.2">
              <p:embed/>
            </p:oleObj>
          </a:graphicData>
        </a:graphic>
      </p:graphicFrame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527050" y="3398838"/>
            <a:ext cx="21717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Therefore,</a:t>
            </a:r>
          </a:p>
        </p:txBody>
      </p:sp>
      <p:graphicFrame>
        <p:nvGraphicFramePr>
          <p:cNvPr id="41991" name="Object 7"/>
          <p:cNvGraphicFramePr>
            <a:graphicFrameLocks/>
          </p:cNvGraphicFramePr>
          <p:nvPr/>
        </p:nvGraphicFramePr>
        <p:xfrm>
          <a:off x="827088" y="3840163"/>
          <a:ext cx="2454275" cy="1289050"/>
        </p:xfrm>
        <a:graphic>
          <a:graphicData uri="http://schemas.openxmlformats.org/presentationml/2006/ole">
            <p:oleObj spid="_x0000_s41991" name="Equation" r:id="rId5" imgW="2298600" imgH="1244520" progId="Equation.2">
              <p:embed/>
            </p:oleObj>
          </a:graphicData>
        </a:graphic>
      </p:graphicFrame>
      <p:graphicFrame>
        <p:nvGraphicFramePr>
          <p:cNvPr id="41992" name="Object 8"/>
          <p:cNvGraphicFramePr>
            <a:graphicFrameLocks/>
          </p:cNvGraphicFramePr>
          <p:nvPr/>
        </p:nvGraphicFramePr>
        <p:xfrm>
          <a:off x="4722813" y="3841750"/>
          <a:ext cx="3216275" cy="1317625"/>
        </p:xfrm>
        <a:graphic>
          <a:graphicData uri="http://schemas.openxmlformats.org/presentationml/2006/ole">
            <p:oleObj spid="_x0000_s41992" name="Equation" r:id="rId6" imgW="2971800" imgH="1244520" progId="Equation.2">
              <p:embed/>
            </p:oleObj>
          </a:graphicData>
        </a:graphic>
      </p:graphicFrame>
      <p:sp>
        <p:nvSpPr>
          <p:cNvPr id="41993" name="Rectangle 9"/>
          <p:cNvSpPr>
            <a:spLocks noChangeArrowheads="1"/>
          </p:cNvSpPr>
          <p:nvPr/>
        </p:nvSpPr>
        <p:spPr bwMode="auto">
          <a:xfrm>
            <a:off x="3694113" y="4208463"/>
            <a:ext cx="6365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as</a:t>
            </a:r>
          </a:p>
        </p:txBody>
      </p:sp>
      <p:graphicFrame>
        <p:nvGraphicFramePr>
          <p:cNvPr id="41994" name="Object 10"/>
          <p:cNvGraphicFramePr>
            <a:graphicFrameLocks/>
          </p:cNvGraphicFramePr>
          <p:nvPr/>
        </p:nvGraphicFramePr>
        <p:xfrm>
          <a:off x="4262438" y="5199063"/>
          <a:ext cx="4556125" cy="1308100"/>
        </p:xfrm>
        <a:graphic>
          <a:graphicData uri="http://schemas.openxmlformats.org/presentationml/2006/ole">
            <p:oleObj spid="_x0000_s41994" name="Equation" r:id="rId7" imgW="4216320" imgH="1244520" progId="Equation.2">
              <p:embed/>
            </p:oleObj>
          </a:graphicData>
        </a:graphic>
      </p:graphicFrame>
      <p:sp>
        <p:nvSpPr>
          <p:cNvPr id="41995" name="Rectangle 11"/>
          <p:cNvSpPr>
            <a:spLocks noChangeArrowheads="1"/>
          </p:cNvSpPr>
          <p:nvPr/>
        </p:nvSpPr>
        <p:spPr bwMode="auto">
          <a:xfrm>
            <a:off x="3455988" y="5589588"/>
            <a:ext cx="6365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as</a:t>
            </a:r>
          </a:p>
        </p:txBody>
      </p:sp>
      <p:graphicFrame>
        <p:nvGraphicFramePr>
          <p:cNvPr id="41996" name="Object 12"/>
          <p:cNvGraphicFramePr>
            <a:graphicFrameLocks/>
          </p:cNvGraphicFramePr>
          <p:nvPr/>
        </p:nvGraphicFramePr>
        <p:xfrm>
          <a:off x="827088" y="5197475"/>
          <a:ext cx="2463800" cy="1298575"/>
        </p:xfrm>
        <a:graphic>
          <a:graphicData uri="http://schemas.openxmlformats.org/presentationml/2006/ole">
            <p:oleObj spid="_x0000_s41996" name="Equation" r:id="rId8" imgW="2298600" imgH="1244520" progId="Equation.2">
              <p:embed/>
            </p:oleObj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457200" y="-455613"/>
            <a:ext cx="10048875" cy="776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193675" y="419100"/>
            <a:ext cx="233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$/output unit</a:t>
            </a:r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8099425" y="6134100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y</a:t>
            </a:r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7718425" y="2728913"/>
            <a:ext cx="1171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MC(y)</a:t>
            </a:r>
          </a:p>
        </p:txBody>
      </p:sp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7551738" y="3919538"/>
            <a:ext cx="13493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ATC(y)</a:t>
            </a:r>
          </a:p>
        </p:txBody>
      </p:sp>
      <p:graphicFrame>
        <p:nvGraphicFramePr>
          <p:cNvPr id="43015" name="Object 7"/>
          <p:cNvGraphicFramePr>
            <a:graphicFrameLocks/>
          </p:cNvGraphicFramePr>
          <p:nvPr/>
        </p:nvGraphicFramePr>
        <p:xfrm>
          <a:off x="5527675" y="960438"/>
          <a:ext cx="3176588" cy="1289050"/>
        </p:xfrm>
        <a:graphic>
          <a:graphicData uri="http://schemas.openxmlformats.org/presentationml/2006/ole">
            <p:oleObj spid="_x0000_s43015" name="Equation" r:id="rId4" imgW="2958840" imgH="1244520" progId="Equation.2">
              <p:embed/>
            </p:oleObj>
          </a:graphicData>
        </a:graphic>
      </p:graphicFrame>
      <p:sp>
        <p:nvSpPr>
          <p:cNvPr id="43016" name="Rectangle 8"/>
          <p:cNvSpPr>
            <a:spLocks noChangeArrowheads="1"/>
          </p:cNvSpPr>
          <p:nvPr/>
        </p:nvSpPr>
        <p:spPr bwMode="auto">
          <a:xfrm>
            <a:off x="4732338" y="1303338"/>
            <a:ext cx="6365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as</a:t>
            </a:r>
          </a:p>
        </p:txBody>
      </p:sp>
      <p:graphicFrame>
        <p:nvGraphicFramePr>
          <p:cNvPr id="43017" name="Object 9"/>
          <p:cNvGraphicFramePr>
            <a:graphicFrameLocks/>
          </p:cNvGraphicFramePr>
          <p:nvPr/>
        </p:nvGraphicFramePr>
        <p:xfrm>
          <a:off x="2103438" y="958850"/>
          <a:ext cx="2463800" cy="1298575"/>
        </p:xfrm>
        <a:graphic>
          <a:graphicData uri="http://schemas.openxmlformats.org/presentationml/2006/ole">
            <p:oleObj spid="_x0000_s43017" name="Equation" r:id="rId5" imgW="2298600" imgH="1244520" progId="Equation.2">
              <p:embed/>
            </p:oleObj>
          </a:graphicData>
        </a:graphic>
      </p:graphicFrame>
      <p:sp>
        <p:nvSpPr>
          <p:cNvPr id="43018" name="Oval 10"/>
          <p:cNvSpPr>
            <a:spLocks noChangeArrowheads="1"/>
          </p:cNvSpPr>
          <p:nvPr/>
        </p:nvSpPr>
        <p:spPr bwMode="auto">
          <a:xfrm>
            <a:off x="5795963" y="3835400"/>
            <a:ext cx="187325" cy="187325"/>
          </a:xfrm>
          <a:prstGeom prst="ellipse">
            <a:avLst/>
          </a:prstGeom>
          <a:solidFill>
            <a:srgbClr val="1997F4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Types of Cost Curves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How are these cost curves related to each other?</a:t>
            </a:r>
          </a:p>
          <a:p>
            <a:r>
              <a:rPr lang="en-US"/>
              <a:t>How are a firm’s long-run and short-run cost curves related?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Marginal &amp; Average Cost Functions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The short-run MC curve intersects the short-run AVC curve from below at the AVC curve’s minimum.</a:t>
            </a:r>
          </a:p>
          <a:p>
            <a:r>
              <a:rPr lang="en-US"/>
              <a:t>And, similarly, the short-run MC curve intersects the short-run ATC curve from below at the ATC curve’s minimum.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57200" y="-455613"/>
            <a:ext cx="10048875" cy="776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193675" y="419100"/>
            <a:ext cx="233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$/output unit</a:t>
            </a:r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8099425" y="6134100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y</a:t>
            </a:r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7551738" y="4371975"/>
            <a:ext cx="13700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AVC(y)</a:t>
            </a:r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7718425" y="2728913"/>
            <a:ext cx="1171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MC(y)</a:t>
            </a:r>
          </a:p>
        </p:txBody>
      </p:sp>
      <p:sp>
        <p:nvSpPr>
          <p:cNvPr id="45063" name="Rectangle 7"/>
          <p:cNvSpPr>
            <a:spLocks noChangeArrowheads="1"/>
          </p:cNvSpPr>
          <p:nvPr/>
        </p:nvSpPr>
        <p:spPr bwMode="auto">
          <a:xfrm>
            <a:off x="7551738" y="3514725"/>
            <a:ext cx="1349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ATC(y)</a:t>
            </a:r>
          </a:p>
        </p:txBody>
      </p:sp>
      <p:sp>
        <p:nvSpPr>
          <p:cNvPr id="45064" name="Oval 8"/>
          <p:cNvSpPr>
            <a:spLocks noChangeArrowheads="1"/>
          </p:cNvSpPr>
          <p:nvPr/>
        </p:nvSpPr>
        <p:spPr bwMode="auto">
          <a:xfrm>
            <a:off x="3319463" y="4549775"/>
            <a:ext cx="187325" cy="187325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5065" name="Oval 9"/>
          <p:cNvSpPr>
            <a:spLocks noChangeArrowheads="1"/>
          </p:cNvSpPr>
          <p:nvPr/>
        </p:nvSpPr>
        <p:spPr bwMode="auto">
          <a:xfrm>
            <a:off x="5176838" y="4025900"/>
            <a:ext cx="187325" cy="187325"/>
          </a:xfrm>
          <a:prstGeom prst="ellipse">
            <a:avLst/>
          </a:prstGeom>
          <a:solidFill>
            <a:srgbClr val="1997F4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Short-Run &amp; Long-Run Total Cost Curves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A firm has a different short-run total cost curve for each possible short-run circumstance.</a:t>
            </a:r>
          </a:p>
          <a:p>
            <a:r>
              <a:rPr lang="en-US"/>
              <a:t>Suppose the firm can be in one of just three short-runs;</a:t>
            </a:r>
            <a:br>
              <a:rPr lang="en-US"/>
            </a:br>
            <a:r>
              <a:rPr lang="en-US"/>
              <a:t>		x</a:t>
            </a:r>
            <a:r>
              <a:rPr lang="en-US" baseline="-25000"/>
              <a:t>2</a:t>
            </a:r>
            <a:r>
              <a:rPr lang="en-US"/>
              <a:t> = x</a:t>
            </a:r>
            <a:r>
              <a:rPr lang="en-US" baseline="-25000"/>
              <a:t>2</a:t>
            </a:r>
            <a:r>
              <a:rPr lang="en-US">
                <a:latin typeface="Symbol" pitchFamily="18" charset="2"/>
              </a:rPr>
              <a:t>¢</a:t>
            </a:r>
            <a:r>
              <a:rPr lang="en-US"/>
              <a:t> </a:t>
            </a:r>
            <a:br>
              <a:rPr lang="en-US"/>
            </a:br>
            <a:r>
              <a:rPr lang="en-US"/>
              <a:t>or  	x</a:t>
            </a:r>
            <a:r>
              <a:rPr lang="en-US" baseline="-25000"/>
              <a:t>2</a:t>
            </a:r>
            <a:r>
              <a:rPr lang="en-US"/>
              <a:t> = x</a:t>
            </a:r>
            <a:r>
              <a:rPr lang="en-US" baseline="-25000"/>
              <a:t>2</a:t>
            </a:r>
            <a:r>
              <a:rPr lang="en-US">
                <a:latin typeface="Symbol" pitchFamily="18" charset="2"/>
              </a:rPr>
              <a:t>¢¢</a:t>
            </a:r>
            <a:r>
              <a:rPr lang="en-US"/>
              <a:t>            x</a:t>
            </a:r>
            <a:r>
              <a:rPr lang="en-US" baseline="-25000"/>
              <a:t>2</a:t>
            </a:r>
            <a:r>
              <a:rPr lang="en-US">
                <a:latin typeface="Symbol" pitchFamily="18" charset="2"/>
              </a:rPr>
              <a:t>¢</a:t>
            </a:r>
            <a:r>
              <a:rPr lang="en-US"/>
              <a:t> &lt; x</a:t>
            </a:r>
            <a:r>
              <a:rPr lang="en-US" baseline="-25000"/>
              <a:t>2</a:t>
            </a:r>
            <a:r>
              <a:rPr lang="en-US">
                <a:latin typeface="Symbol" pitchFamily="18" charset="2"/>
              </a:rPr>
              <a:t>¢¢</a:t>
            </a:r>
            <a:r>
              <a:rPr lang="en-US"/>
              <a:t> &lt; x</a:t>
            </a:r>
            <a:r>
              <a:rPr lang="en-US" baseline="-25000"/>
              <a:t>2</a:t>
            </a:r>
            <a:r>
              <a:rPr lang="en-US">
                <a:latin typeface="Symbol" pitchFamily="18" charset="2"/>
              </a:rPr>
              <a:t>¢¢¢</a:t>
            </a:r>
            <a:r>
              <a:rPr lang="en-US"/>
              <a:t>.</a:t>
            </a:r>
            <a:br>
              <a:rPr lang="en-US"/>
            </a:br>
            <a:r>
              <a:rPr lang="en-US"/>
              <a:t>or  	x</a:t>
            </a:r>
            <a:r>
              <a:rPr lang="en-US" baseline="-25000"/>
              <a:t>2</a:t>
            </a:r>
            <a:r>
              <a:rPr lang="en-US"/>
              <a:t> = x</a:t>
            </a:r>
            <a:r>
              <a:rPr lang="en-US" baseline="-25000"/>
              <a:t>2</a:t>
            </a:r>
            <a:r>
              <a:rPr lang="en-US">
                <a:latin typeface="Symbol" pitchFamily="18" charset="2"/>
              </a:rPr>
              <a:t>¢¢¢</a:t>
            </a:r>
            <a:r>
              <a:rPr lang="en-US"/>
              <a:t>.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57200" y="-455613"/>
            <a:ext cx="10048875" cy="776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8218488" y="6015038"/>
            <a:ext cx="3825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y</a:t>
            </a:r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765175" y="6086475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0</a:t>
            </a:r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1289050" y="1422400"/>
            <a:ext cx="19351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rgbClr val="4AFF0E"/>
                </a:solidFill>
              </a:rPr>
              <a:t>F</a:t>
            </a:r>
            <a:r>
              <a:rPr lang="en-US">
                <a:solidFill>
                  <a:srgbClr val="4AFF0E"/>
                </a:solidFill>
                <a:latin typeface="Symbol" pitchFamily="18" charset="2"/>
              </a:rPr>
              <a:t>¢</a:t>
            </a:r>
            <a:r>
              <a:rPr lang="en-US">
                <a:solidFill>
                  <a:srgbClr val="4AFF0E"/>
                </a:solidFill>
              </a:rPr>
              <a:t> = w</a:t>
            </a:r>
            <a:r>
              <a:rPr lang="en-US" baseline="-25000">
                <a:solidFill>
                  <a:srgbClr val="4AFF0E"/>
                </a:solidFill>
              </a:rPr>
              <a:t>2</a:t>
            </a:r>
            <a:r>
              <a:rPr lang="en-US">
                <a:solidFill>
                  <a:srgbClr val="4AFF0E"/>
                </a:solidFill>
              </a:rPr>
              <a:t>x</a:t>
            </a:r>
            <a:r>
              <a:rPr lang="en-US" baseline="-25000">
                <a:solidFill>
                  <a:srgbClr val="4AFF0E"/>
                </a:solidFill>
              </a:rPr>
              <a:t>2</a:t>
            </a:r>
            <a:r>
              <a:rPr lang="en-US">
                <a:solidFill>
                  <a:srgbClr val="4AFF0E"/>
                </a:solidFill>
                <a:latin typeface="Symbol" pitchFamily="18" charset="2"/>
              </a:rPr>
              <a:t>¢</a:t>
            </a:r>
          </a:p>
        </p:txBody>
      </p:sp>
      <p:sp>
        <p:nvSpPr>
          <p:cNvPr id="47110" name="Rectangle 6"/>
          <p:cNvSpPr>
            <a:spLocks noChangeArrowheads="1"/>
          </p:cNvSpPr>
          <p:nvPr/>
        </p:nvSpPr>
        <p:spPr bwMode="auto">
          <a:xfrm>
            <a:off x="407988" y="5494338"/>
            <a:ext cx="533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rgbClr val="4AFF0E"/>
                </a:solidFill>
              </a:rPr>
              <a:t>F</a:t>
            </a:r>
            <a:r>
              <a:rPr lang="en-US">
                <a:solidFill>
                  <a:srgbClr val="4AFF0E"/>
                </a:solidFill>
                <a:latin typeface="Symbol" pitchFamily="18" charset="2"/>
              </a:rPr>
              <a:t>¢</a:t>
            </a:r>
          </a:p>
        </p:txBody>
      </p:sp>
      <p:sp>
        <p:nvSpPr>
          <p:cNvPr id="47111" name="Rectangle 7"/>
          <p:cNvSpPr>
            <a:spLocks noChangeArrowheads="1"/>
          </p:cNvSpPr>
          <p:nvPr/>
        </p:nvSpPr>
        <p:spPr bwMode="auto">
          <a:xfrm>
            <a:off x="6789738" y="1184275"/>
            <a:ext cx="16875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>
                <a:solidFill>
                  <a:srgbClr val="4AFF0E"/>
                </a:solidFill>
              </a:rPr>
              <a:t>c</a:t>
            </a:r>
            <a:r>
              <a:rPr lang="en-US" baseline="-25000">
                <a:solidFill>
                  <a:srgbClr val="4AFF0E"/>
                </a:solidFill>
              </a:rPr>
              <a:t>s</a:t>
            </a:r>
            <a:r>
              <a:rPr lang="en-US">
                <a:solidFill>
                  <a:srgbClr val="4AFF0E"/>
                </a:solidFill>
              </a:rPr>
              <a:t>(y;x</a:t>
            </a:r>
            <a:r>
              <a:rPr lang="en-US" baseline="-25000">
                <a:solidFill>
                  <a:srgbClr val="4AFF0E"/>
                </a:solidFill>
              </a:rPr>
              <a:t>2</a:t>
            </a:r>
            <a:r>
              <a:rPr lang="en-US">
                <a:solidFill>
                  <a:srgbClr val="4AFF0E"/>
                </a:solidFill>
                <a:latin typeface="Symbol" pitchFamily="18" charset="2"/>
              </a:rPr>
              <a:t>¢</a:t>
            </a:r>
            <a:r>
              <a:rPr lang="en-US">
                <a:solidFill>
                  <a:srgbClr val="4AFF0E"/>
                </a:solidFill>
              </a:rPr>
              <a:t>)</a:t>
            </a:r>
          </a:p>
        </p:txBody>
      </p:sp>
      <p:sp>
        <p:nvSpPr>
          <p:cNvPr id="47112" name="Rectangle 8"/>
          <p:cNvSpPr>
            <a:spLocks noChangeArrowheads="1"/>
          </p:cNvSpPr>
          <p:nvPr/>
        </p:nvSpPr>
        <p:spPr bwMode="auto">
          <a:xfrm>
            <a:off x="765175" y="442913"/>
            <a:ext cx="3778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2800"/>
              <a:t>$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57200" y="-455613"/>
            <a:ext cx="10048875" cy="776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8218488" y="6015038"/>
            <a:ext cx="3825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y</a:t>
            </a: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407988" y="5494338"/>
            <a:ext cx="533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rgbClr val="4AFF0E"/>
                </a:solidFill>
              </a:rPr>
              <a:t>F</a:t>
            </a:r>
            <a:r>
              <a:rPr lang="en-US">
                <a:solidFill>
                  <a:srgbClr val="4AFF0E"/>
                </a:solidFill>
                <a:latin typeface="Symbol" pitchFamily="18" charset="2"/>
              </a:rPr>
              <a:t>¢</a:t>
            </a:r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765175" y="6086475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0</a:t>
            </a:r>
          </a:p>
        </p:txBody>
      </p:sp>
      <p:sp>
        <p:nvSpPr>
          <p:cNvPr id="48134" name="Rectangle 6"/>
          <p:cNvSpPr>
            <a:spLocks noChangeArrowheads="1"/>
          </p:cNvSpPr>
          <p:nvPr/>
        </p:nvSpPr>
        <p:spPr bwMode="auto">
          <a:xfrm>
            <a:off x="1289050" y="1422400"/>
            <a:ext cx="19351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rgbClr val="4AFF0E"/>
                </a:solidFill>
              </a:rPr>
              <a:t>F</a:t>
            </a:r>
            <a:r>
              <a:rPr lang="en-US">
                <a:solidFill>
                  <a:srgbClr val="4AFF0E"/>
                </a:solidFill>
                <a:latin typeface="Symbol" pitchFamily="18" charset="2"/>
              </a:rPr>
              <a:t>¢</a:t>
            </a:r>
            <a:r>
              <a:rPr lang="en-US">
                <a:solidFill>
                  <a:srgbClr val="4AFF0E"/>
                </a:solidFill>
              </a:rPr>
              <a:t> = w</a:t>
            </a:r>
            <a:r>
              <a:rPr lang="en-US" baseline="-25000">
                <a:solidFill>
                  <a:srgbClr val="4AFF0E"/>
                </a:solidFill>
              </a:rPr>
              <a:t>2</a:t>
            </a:r>
            <a:r>
              <a:rPr lang="en-US">
                <a:solidFill>
                  <a:srgbClr val="4AFF0E"/>
                </a:solidFill>
              </a:rPr>
              <a:t>x</a:t>
            </a:r>
            <a:r>
              <a:rPr lang="en-US" baseline="-25000">
                <a:solidFill>
                  <a:srgbClr val="4AFF0E"/>
                </a:solidFill>
              </a:rPr>
              <a:t>2</a:t>
            </a:r>
            <a:r>
              <a:rPr lang="en-US">
                <a:solidFill>
                  <a:srgbClr val="4AFF0E"/>
                </a:solidFill>
                <a:latin typeface="Symbol" pitchFamily="18" charset="2"/>
              </a:rPr>
              <a:t>¢</a:t>
            </a:r>
          </a:p>
        </p:txBody>
      </p:sp>
      <p:sp>
        <p:nvSpPr>
          <p:cNvPr id="48135" name="Rectangle 7"/>
          <p:cNvSpPr>
            <a:spLocks noChangeArrowheads="1"/>
          </p:cNvSpPr>
          <p:nvPr/>
        </p:nvSpPr>
        <p:spPr bwMode="auto">
          <a:xfrm>
            <a:off x="312738" y="5065713"/>
            <a:ext cx="6572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F</a:t>
            </a:r>
            <a:r>
              <a:rPr lang="en-US">
                <a:solidFill>
                  <a:schemeClr val="tx2"/>
                </a:solidFill>
                <a:latin typeface="Symbol" pitchFamily="18" charset="2"/>
              </a:rPr>
              <a:t>¢¢</a:t>
            </a:r>
          </a:p>
        </p:txBody>
      </p:sp>
      <p:sp>
        <p:nvSpPr>
          <p:cNvPr id="48136" name="Rectangle 8"/>
          <p:cNvSpPr>
            <a:spLocks noChangeArrowheads="1"/>
          </p:cNvSpPr>
          <p:nvPr/>
        </p:nvSpPr>
        <p:spPr bwMode="auto">
          <a:xfrm>
            <a:off x="1169988" y="1874838"/>
            <a:ext cx="21351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F</a:t>
            </a:r>
            <a:r>
              <a:rPr lang="en-US">
                <a:solidFill>
                  <a:schemeClr val="tx2"/>
                </a:solidFill>
                <a:latin typeface="Symbol" pitchFamily="18" charset="2"/>
              </a:rPr>
              <a:t>¢¢</a:t>
            </a:r>
            <a:r>
              <a:rPr lang="en-US">
                <a:solidFill>
                  <a:schemeClr val="tx2"/>
                </a:solidFill>
              </a:rPr>
              <a:t> = w</a:t>
            </a:r>
            <a:r>
              <a:rPr lang="en-US" baseline="-25000">
                <a:solidFill>
                  <a:schemeClr val="tx2"/>
                </a:solidFill>
              </a:rPr>
              <a:t>2</a:t>
            </a:r>
            <a:r>
              <a:rPr lang="en-US">
                <a:solidFill>
                  <a:schemeClr val="tx2"/>
                </a:solidFill>
              </a:rPr>
              <a:t>x</a:t>
            </a:r>
            <a:r>
              <a:rPr lang="en-US" baseline="-25000">
                <a:solidFill>
                  <a:schemeClr val="tx2"/>
                </a:solidFill>
              </a:rPr>
              <a:t>2</a:t>
            </a:r>
            <a:r>
              <a:rPr lang="en-US">
                <a:solidFill>
                  <a:schemeClr val="tx2"/>
                </a:solidFill>
                <a:latin typeface="Symbol" pitchFamily="18" charset="2"/>
              </a:rPr>
              <a:t>¢¢</a:t>
            </a:r>
          </a:p>
        </p:txBody>
      </p:sp>
      <p:sp>
        <p:nvSpPr>
          <p:cNvPr id="48137" name="Rectangle 9"/>
          <p:cNvSpPr>
            <a:spLocks noChangeArrowheads="1"/>
          </p:cNvSpPr>
          <p:nvPr/>
        </p:nvSpPr>
        <p:spPr bwMode="auto">
          <a:xfrm>
            <a:off x="6789738" y="1184275"/>
            <a:ext cx="16875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>
                <a:solidFill>
                  <a:srgbClr val="4AFF0E"/>
                </a:solidFill>
              </a:rPr>
              <a:t>c</a:t>
            </a:r>
            <a:r>
              <a:rPr lang="en-US" baseline="-25000">
                <a:solidFill>
                  <a:srgbClr val="4AFF0E"/>
                </a:solidFill>
              </a:rPr>
              <a:t>s</a:t>
            </a:r>
            <a:r>
              <a:rPr lang="en-US">
                <a:solidFill>
                  <a:srgbClr val="4AFF0E"/>
                </a:solidFill>
              </a:rPr>
              <a:t>(y;x</a:t>
            </a:r>
            <a:r>
              <a:rPr lang="en-US" baseline="-25000">
                <a:solidFill>
                  <a:srgbClr val="4AFF0E"/>
                </a:solidFill>
              </a:rPr>
              <a:t>2</a:t>
            </a:r>
            <a:r>
              <a:rPr lang="en-US">
                <a:solidFill>
                  <a:srgbClr val="4AFF0E"/>
                </a:solidFill>
                <a:latin typeface="Symbol" pitchFamily="18" charset="2"/>
              </a:rPr>
              <a:t>¢</a:t>
            </a:r>
            <a:r>
              <a:rPr lang="en-US">
                <a:solidFill>
                  <a:srgbClr val="4AFF0E"/>
                </a:solidFill>
              </a:rPr>
              <a:t>)</a:t>
            </a:r>
          </a:p>
        </p:txBody>
      </p:sp>
      <p:sp>
        <p:nvSpPr>
          <p:cNvPr id="48138" name="Rectangle 10"/>
          <p:cNvSpPr>
            <a:spLocks noChangeArrowheads="1"/>
          </p:cNvSpPr>
          <p:nvPr/>
        </p:nvSpPr>
        <p:spPr bwMode="auto">
          <a:xfrm>
            <a:off x="7167563" y="2613025"/>
            <a:ext cx="17875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c</a:t>
            </a:r>
            <a:r>
              <a:rPr lang="en-US" baseline="-25000">
                <a:solidFill>
                  <a:schemeClr val="tx2"/>
                </a:solidFill>
              </a:rPr>
              <a:t>s</a:t>
            </a:r>
            <a:r>
              <a:rPr lang="en-US">
                <a:solidFill>
                  <a:schemeClr val="tx2"/>
                </a:solidFill>
              </a:rPr>
              <a:t>(y;x</a:t>
            </a:r>
            <a:r>
              <a:rPr lang="en-US" baseline="-25000">
                <a:solidFill>
                  <a:schemeClr val="tx2"/>
                </a:solidFill>
              </a:rPr>
              <a:t>2</a:t>
            </a:r>
            <a:r>
              <a:rPr lang="en-US">
                <a:solidFill>
                  <a:schemeClr val="tx2"/>
                </a:solidFill>
                <a:latin typeface="Symbol" pitchFamily="18" charset="2"/>
              </a:rPr>
              <a:t>¢¢</a:t>
            </a:r>
            <a:r>
              <a:rPr lang="en-US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48139" name="Rectangle 11"/>
          <p:cNvSpPr>
            <a:spLocks noChangeArrowheads="1"/>
          </p:cNvSpPr>
          <p:nvPr/>
        </p:nvSpPr>
        <p:spPr bwMode="auto">
          <a:xfrm>
            <a:off x="765175" y="442913"/>
            <a:ext cx="3778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2800"/>
              <a:t>$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57200" y="-455613"/>
            <a:ext cx="10048875" cy="776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8218488" y="6015038"/>
            <a:ext cx="3825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y</a:t>
            </a: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407988" y="5494338"/>
            <a:ext cx="533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rgbClr val="4AFF0E"/>
                </a:solidFill>
              </a:rPr>
              <a:t>F</a:t>
            </a:r>
            <a:r>
              <a:rPr lang="en-US">
                <a:solidFill>
                  <a:srgbClr val="4AFF0E"/>
                </a:solidFill>
                <a:latin typeface="Symbol" pitchFamily="18" charset="2"/>
              </a:rPr>
              <a:t>¢</a:t>
            </a:r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765175" y="6086475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0</a:t>
            </a:r>
          </a:p>
        </p:txBody>
      </p:sp>
      <p:sp>
        <p:nvSpPr>
          <p:cNvPr id="49158" name="Rectangle 6"/>
          <p:cNvSpPr>
            <a:spLocks noChangeArrowheads="1"/>
          </p:cNvSpPr>
          <p:nvPr/>
        </p:nvSpPr>
        <p:spPr bwMode="auto">
          <a:xfrm>
            <a:off x="1289050" y="1422400"/>
            <a:ext cx="19351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rgbClr val="4AFF0E"/>
                </a:solidFill>
              </a:rPr>
              <a:t>F</a:t>
            </a:r>
            <a:r>
              <a:rPr lang="en-US">
                <a:solidFill>
                  <a:srgbClr val="4AFF0E"/>
                </a:solidFill>
                <a:latin typeface="Symbol" pitchFamily="18" charset="2"/>
              </a:rPr>
              <a:t>¢</a:t>
            </a:r>
            <a:r>
              <a:rPr lang="en-US">
                <a:solidFill>
                  <a:srgbClr val="4AFF0E"/>
                </a:solidFill>
              </a:rPr>
              <a:t> = w</a:t>
            </a:r>
            <a:r>
              <a:rPr lang="en-US" baseline="-25000">
                <a:solidFill>
                  <a:srgbClr val="4AFF0E"/>
                </a:solidFill>
              </a:rPr>
              <a:t>2</a:t>
            </a:r>
            <a:r>
              <a:rPr lang="en-US">
                <a:solidFill>
                  <a:srgbClr val="4AFF0E"/>
                </a:solidFill>
              </a:rPr>
              <a:t>x</a:t>
            </a:r>
            <a:r>
              <a:rPr lang="en-US" baseline="-25000">
                <a:solidFill>
                  <a:srgbClr val="4AFF0E"/>
                </a:solidFill>
              </a:rPr>
              <a:t>2</a:t>
            </a:r>
            <a:r>
              <a:rPr lang="en-US">
                <a:solidFill>
                  <a:srgbClr val="4AFF0E"/>
                </a:solidFill>
                <a:latin typeface="Symbol" pitchFamily="18" charset="2"/>
              </a:rPr>
              <a:t>¢</a:t>
            </a:r>
          </a:p>
        </p:txBody>
      </p:sp>
      <p:sp>
        <p:nvSpPr>
          <p:cNvPr id="49160" name="Rectangle 8"/>
          <p:cNvSpPr>
            <a:spLocks noChangeArrowheads="1"/>
          </p:cNvSpPr>
          <p:nvPr/>
        </p:nvSpPr>
        <p:spPr bwMode="auto">
          <a:xfrm>
            <a:off x="1169988" y="1874838"/>
            <a:ext cx="21351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F</a:t>
            </a:r>
            <a:r>
              <a:rPr lang="en-US">
                <a:solidFill>
                  <a:schemeClr val="tx2"/>
                </a:solidFill>
                <a:latin typeface="Symbol" pitchFamily="18" charset="2"/>
              </a:rPr>
              <a:t>¢¢</a:t>
            </a:r>
            <a:r>
              <a:rPr lang="en-US">
                <a:solidFill>
                  <a:schemeClr val="tx2"/>
                </a:solidFill>
              </a:rPr>
              <a:t> = w</a:t>
            </a:r>
            <a:r>
              <a:rPr lang="en-US" baseline="-25000">
                <a:solidFill>
                  <a:schemeClr val="tx2"/>
                </a:solidFill>
              </a:rPr>
              <a:t>2</a:t>
            </a:r>
            <a:r>
              <a:rPr lang="en-US">
                <a:solidFill>
                  <a:schemeClr val="tx2"/>
                </a:solidFill>
              </a:rPr>
              <a:t>x</a:t>
            </a:r>
            <a:r>
              <a:rPr lang="en-US" baseline="-25000">
                <a:solidFill>
                  <a:schemeClr val="tx2"/>
                </a:solidFill>
              </a:rPr>
              <a:t>2</a:t>
            </a:r>
            <a:r>
              <a:rPr lang="en-US">
                <a:solidFill>
                  <a:schemeClr val="tx2"/>
                </a:solidFill>
                <a:latin typeface="Symbol" pitchFamily="18" charset="2"/>
              </a:rPr>
              <a:t>¢¢</a:t>
            </a:r>
          </a:p>
        </p:txBody>
      </p:sp>
      <p:sp>
        <p:nvSpPr>
          <p:cNvPr id="49161" name="Rectangle 9"/>
          <p:cNvSpPr>
            <a:spLocks noChangeArrowheads="1"/>
          </p:cNvSpPr>
          <p:nvPr/>
        </p:nvSpPr>
        <p:spPr bwMode="auto">
          <a:xfrm>
            <a:off x="1050925" y="2517775"/>
            <a:ext cx="558165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A larger amount of the fixed</a:t>
            </a:r>
            <a:br>
              <a:rPr lang="en-US"/>
            </a:br>
            <a:r>
              <a:rPr lang="en-US"/>
              <a:t>input increases the firm’s</a:t>
            </a:r>
            <a:br>
              <a:rPr lang="en-US"/>
            </a:br>
            <a:r>
              <a:rPr lang="en-US"/>
              <a:t>fixed cost.</a:t>
            </a:r>
          </a:p>
        </p:txBody>
      </p:sp>
      <p:sp>
        <p:nvSpPr>
          <p:cNvPr id="49162" name="Rectangle 10"/>
          <p:cNvSpPr>
            <a:spLocks noChangeArrowheads="1"/>
          </p:cNvSpPr>
          <p:nvPr/>
        </p:nvSpPr>
        <p:spPr bwMode="auto">
          <a:xfrm>
            <a:off x="6789738" y="1184275"/>
            <a:ext cx="16875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>
                <a:solidFill>
                  <a:srgbClr val="4AFF0E"/>
                </a:solidFill>
              </a:rPr>
              <a:t>c</a:t>
            </a:r>
            <a:r>
              <a:rPr lang="en-US" baseline="-25000">
                <a:solidFill>
                  <a:srgbClr val="4AFF0E"/>
                </a:solidFill>
              </a:rPr>
              <a:t>s</a:t>
            </a:r>
            <a:r>
              <a:rPr lang="en-US">
                <a:solidFill>
                  <a:srgbClr val="4AFF0E"/>
                </a:solidFill>
              </a:rPr>
              <a:t>(y;x</a:t>
            </a:r>
            <a:r>
              <a:rPr lang="en-US" baseline="-25000">
                <a:solidFill>
                  <a:srgbClr val="4AFF0E"/>
                </a:solidFill>
              </a:rPr>
              <a:t>2</a:t>
            </a:r>
            <a:r>
              <a:rPr lang="en-US">
                <a:solidFill>
                  <a:srgbClr val="4AFF0E"/>
                </a:solidFill>
                <a:latin typeface="Symbol" pitchFamily="18" charset="2"/>
              </a:rPr>
              <a:t>¢</a:t>
            </a:r>
            <a:r>
              <a:rPr lang="en-US">
                <a:solidFill>
                  <a:srgbClr val="4AFF0E"/>
                </a:solidFill>
              </a:rPr>
              <a:t>)</a:t>
            </a:r>
          </a:p>
        </p:txBody>
      </p:sp>
      <p:sp>
        <p:nvSpPr>
          <p:cNvPr id="49163" name="Rectangle 11"/>
          <p:cNvSpPr>
            <a:spLocks noChangeArrowheads="1"/>
          </p:cNvSpPr>
          <p:nvPr/>
        </p:nvSpPr>
        <p:spPr bwMode="auto">
          <a:xfrm>
            <a:off x="7167563" y="2613025"/>
            <a:ext cx="17875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c</a:t>
            </a:r>
            <a:r>
              <a:rPr lang="en-US" baseline="-25000">
                <a:solidFill>
                  <a:schemeClr val="tx2"/>
                </a:solidFill>
              </a:rPr>
              <a:t>s</a:t>
            </a:r>
            <a:r>
              <a:rPr lang="en-US">
                <a:solidFill>
                  <a:schemeClr val="tx2"/>
                </a:solidFill>
              </a:rPr>
              <a:t>(y;x</a:t>
            </a:r>
            <a:r>
              <a:rPr lang="en-US" baseline="-25000">
                <a:solidFill>
                  <a:schemeClr val="tx2"/>
                </a:solidFill>
              </a:rPr>
              <a:t>2</a:t>
            </a:r>
            <a:r>
              <a:rPr lang="en-US">
                <a:solidFill>
                  <a:schemeClr val="tx2"/>
                </a:solidFill>
                <a:latin typeface="Symbol" pitchFamily="18" charset="2"/>
              </a:rPr>
              <a:t>¢¢</a:t>
            </a:r>
            <a:r>
              <a:rPr lang="en-US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49164" name="Rectangle 12"/>
          <p:cNvSpPr>
            <a:spLocks noChangeArrowheads="1"/>
          </p:cNvSpPr>
          <p:nvPr/>
        </p:nvSpPr>
        <p:spPr bwMode="auto">
          <a:xfrm>
            <a:off x="765175" y="442913"/>
            <a:ext cx="3778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2800"/>
              <a:t>$</a:t>
            </a:r>
          </a:p>
        </p:txBody>
      </p:sp>
      <p:sp>
        <p:nvSpPr>
          <p:cNvPr id="49165" name="Rectangle 13"/>
          <p:cNvSpPr>
            <a:spLocks noChangeArrowheads="1"/>
          </p:cNvSpPr>
          <p:nvPr/>
        </p:nvSpPr>
        <p:spPr bwMode="auto">
          <a:xfrm>
            <a:off x="312738" y="5065713"/>
            <a:ext cx="6572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F</a:t>
            </a:r>
            <a:r>
              <a:rPr lang="en-US">
                <a:solidFill>
                  <a:schemeClr val="tx2"/>
                </a:solidFill>
                <a:latin typeface="Symbol" pitchFamily="18" charset="2"/>
              </a:rPr>
              <a:t>¢¢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57200" y="-455613"/>
            <a:ext cx="10048875" cy="776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8218488" y="6015038"/>
            <a:ext cx="3825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y</a:t>
            </a:r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407988" y="5494338"/>
            <a:ext cx="533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rgbClr val="4AFF0E"/>
                </a:solidFill>
              </a:rPr>
              <a:t>F</a:t>
            </a:r>
            <a:r>
              <a:rPr lang="en-US">
                <a:solidFill>
                  <a:srgbClr val="4AFF0E"/>
                </a:solidFill>
                <a:latin typeface="Symbol" pitchFamily="18" charset="2"/>
              </a:rPr>
              <a:t>¢</a:t>
            </a:r>
          </a:p>
        </p:txBody>
      </p:sp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765175" y="6086475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0</a:t>
            </a:r>
          </a:p>
        </p:txBody>
      </p:sp>
      <p:sp>
        <p:nvSpPr>
          <p:cNvPr id="50182" name="Rectangle 6"/>
          <p:cNvSpPr>
            <a:spLocks noChangeArrowheads="1"/>
          </p:cNvSpPr>
          <p:nvPr/>
        </p:nvSpPr>
        <p:spPr bwMode="auto">
          <a:xfrm>
            <a:off x="1289050" y="1422400"/>
            <a:ext cx="19351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>
                <a:solidFill>
                  <a:srgbClr val="4AFF0E"/>
                </a:solidFill>
              </a:rPr>
              <a:t>F</a:t>
            </a:r>
            <a:r>
              <a:rPr lang="en-US">
                <a:solidFill>
                  <a:srgbClr val="4AFF0E"/>
                </a:solidFill>
                <a:latin typeface="Symbol" pitchFamily="18" charset="2"/>
              </a:rPr>
              <a:t>¢</a:t>
            </a:r>
            <a:r>
              <a:rPr lang="en-US">
                <a:solidFill>
                  <a:srgbClr val="4AFF0E"/>
                </a:solidFill>
              </a:rPr>
              <a:t> = w</a:t>
            </a:r>
            <a:r>
              <a:rPr lang="en-US" baseline="-25000">
                <a:solidFill>
                  <a:srgbClr val="4AFF0E"/>
                </a:solidFill>
              </a:rPr>
              <a:t>2</a:t>
            </a:r>
            <a:r>
              <a:rPr lang="en-US">
                <a:solidFill>
                  <a:srgbClr val="4AFF0E"/>
                </a:solidFill>
              </a:rPr>
              <a:t>x</a:t>
            </a:r>
            <a:r>
              <a:rPr lang="en-US" baseline="-25000">
                <a:solidFill>
                  <a:srgbClr val="4AFF0E"/>
                </a:solidFill>
              </a:rPr>
              <a:t>2</a:t>
            </a:r>
            <a:r>
              <a:rPr lang="en-US">
                <a:solidFill>
                  <a:srgbClr val="4AFF0E"/>
                </a:solidFill>
                <a:latin typeface="Symbol" pitchFamily="18" charset="2"/>
              </a:rPr>
              <a:t>¢</a:t>
            </a:r>
          </a:p>
        </p:txBody>
      </p:sp>
      <p:sp>
        <p:nvSpPr>
          <p:cNvPr id="50184" name="Rectangle 8"/>
          <p:cNvSpPr>
            <a:spLocks noChangeArrowheads="1"/>
          </p:cNvSpPr>
          <p:nvPr/>
        </p:nvSpPr>
        <p:spPr bwMode="auto">
          <a:xfrm>
            <a:off x="1169988" y="1874838"/>
            <a:ext cx="22304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F</a:t>
            </a:r>
            <a:r>
              <a:rPr lang="en-US">
                <a:solidFill>
                  <a:schemeClr val="tx2"/>
                </a:solidFill>
                <a:latin typeface="Symbol" pitchFamily="18" charset="2"/>
              </a:rPr>
              <a:t>¢¢</a:t>
            </a:r>
            <a:r>
              <a:rPr lang="en-US">
                <a:solidFill>
                  <a:schemeClr val="tx2"/>
                </a:solidFill>
              </a:rPr>
              <a:t> = w</a:t>
            </a:r>
            <a:r>
              <a:rPr lang="en-US" baseline="-25000">
                <a:solidFill>
                  <a:schemeClr val="tx2"/>
                </a:solidFill>
              </a:rPr>
              <a:t>2</a:t>
            </a:r>
            <a:r>
              <a:rPr lang="en-US">
                <a:solidFill>
                  <a:schemeClr val="tx2"/>
                </a:solidFill>
              </a:rPr>
              <a:t>x</a:t>
            </a:r>
            <a:r>
              <a:rPr lang="en-US" baseline="-25000">
                <a:solidFill>
                  <a:schemeClr val="tx2"/>
                </a:solidFill>
              </a:rPr>
              <a:t>2</a:t>
            </a:r>
            <a:r>
              <a:rPr lang="en-US">
                <a:solidFill>
                  <a:schemeClr val="tx2"/>
                </a:solidFill>
                <a:latin typeface="Symbol" pitchFamily="18" charset="2"/>
              </a:rPr>
              <a:t>¢¢</a:t>
            </a:r>
          </a:p>
        </p:txBody>
      </p:sp>
      <p:sp>
        <p:nvSpPr>
          <p:cNvPr id="50185" name="Rectangle 9"/>
          <p:cNvSpPr>
            <a:spLocks noChangeArrowheads="1"/>
          </p:cNvSpPr>
          <p:nvPr/>
        </p:nvSpPr>
        <p:spPr bwMode="auto">
          <a:xfrm>
            <a:off x="1050925" y="2517775"/>
            <a:ext cx="558165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A larger amount of the fixed</a:t>
            </a:r>
            <a:br>
              <a:rPr lang="en-US"/>
            </a:br>
            <a:r>
              <a:rPr lang="en-US"/>
              <a:t>input increases the firm’s</a:t>
            </a:r>
            <a:br>
              <a:rPr lang="en-US"/>
            </a:br>
            <a:r>
              <a:rPr lang="en-US"/>
              <a:t>fixed cost.</a:t>
            </a:r>
          </a:p>
        </p:txBody>
      </p:sp>
      <p:sp>
        <p:nvSpPr>
          <p:cNvPr id="50186" name="Rectangle 10"/>
          <p:cNvSpPr>
            <a:spLocks noChangeArrowheads="1"/>
          </p:cNvSpPr>
          <p:nvPr/>
        </p:nvSpPr>
        <p:spPr bwMode="auto">
          <a:xfrm>
            <a:off x="2071688" y="3898900"/>
            <a:ext cx="7070725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/>
              <a:t>                                        Why does</a:t>
            </a:r>
            <a:br>
              <a:rPr lang="en-US"/>
            </a:br>
            <a:r>
              <a:rPr lang="en-US"/>
              <a:t>                          a larger amount of</a:t>
            </a:r>
            <a:br>
              <a:rPr lang="en-US"/>
            </a:br>
            <a:r>
              <a:rPr lang="en-US"/>
              <a:t>             the fixed input reduce the slope of the firm’s total cost curve?</a:t>
            </a:r>
          </a:p>
        </p:txBody>
      </p:sp>
      <p:sp>
        <p:nvSpPr>
          <p:cNvPr id="50187" name="Rectangle 11"/>
          <p:cNvSpPr>
            <a:spLocks noChangeArrowheads="1"/>
          </p:cNvSpPr>
          <p:nvPr/>
        </p:nvSpPr>
        <p:spPr bwMode="auto">
          <a:xfrm>
            <a:off x="6789738" y="1184275"/>
            <a:ext cx="16875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>
                <a:solidFill>
                  <a:srgbClr val="4AFF0E"/>
                </a:solidFill>
              </a:rPr>
              <a:t>c</a:t>
            </a:r>
            <a:r>
              <a:rPr lang="en-US" baseline="-25000">
                <a:solidFill>
                  <a:srgbClr val="4AFF0E"/>
                </a:solidFill>
              </a:rPr>
              <a:t>s</a:t>
            </a:r>
            <a:r>
              <a:rPr lang="en-US">
                <a:solidFill>
                  <a:srgbClr val="4AFF0E"/>
                </a:solidFill>
              </a:rPr>
              <a:t>(y;x</a:t>
            </a:r>
            <a:r>
              <a:rPr lang="en-US" baseline="-25000">
                <a:solidFill>
                  <a:srgbClr val="4AFF0E"/>
                </a:solidFill>
              </a:rPr>
              <a:t>2</a:t>
            </a:r>
            <a:r>
              <a:rPr lang="en-US">
                <a:solidFill>
                  <a:srgbClr val="4AFF0E"/>
                </a:solidFill>
                <a:latin typeface="Symbol" pitchFamily="18" charset="2"/>
              </a:rPr>
              <a:t>¢</a:t>
            </a:r>
            <a:r>
              <a:rPr lang="en-US">
                <a:solidFill>
                  <a:srgbClr val="4AFF0E"/>
                </a:solidFill>
              </a:rPr>
              <a:t>)</a:t>
            </a:r>
          </a:p>
        </p:txBody>
      </p:sp>
      <p:sp>
        <p:nvSpPr>
          <p:cNvPr id="50188" name="Rectangle 12"/>
          <p:cNvSpPr>
            <a:spLocks noChangeArrowheads="1"/>
          </p:cNvSpPr>
          <p:nvPr/>
        </p:nvSpPr>
        <p:spPr bwMode="auto">
          <a:xfrm>
            <a:off x="7167563" y="2613025"/>
            <a:ext cx="17875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c</a:t>
            </a:r>
            <a:r>
              <a:rPr lang="en-US" baseline="-25000">
                <a:solidFill>
                  <a:schemeClr val="tx2"/>
                </a:solidFill>
              </a:rPr>
              <a:t>s</a:t>
            </a:r>
            <a:r>
              <a:rPr lang="en-US">
                <a:solidFill>
                  <a:schemeClr val="tx2"/>
                </a:solidFill>
              </a:rPr>
              <a:t>(y;x</a:t>
            </a:r>
            <a:r>
              <a:rPr lang="en-US" baseline="-25000">
                <a:solidFill>
                  <a:schemeClr val="tx2"/>
                </a:solidFill>
              </a:rPr>
              <a:t>2</a:t>
            </a:r>
            <a:r>
              <a:rPr lang="en-US">
                <a:solidFill>
                  <a:schemeClr val="tx2"/>
                </a:solidFill>
                <a:latin typeface="Symbol" pitchFamily="18" charset="2"/>
              </a:rPr>
              <a:t>¢¢</a:t>
            </a:r>
            <a:r>
              <a:rPr lang="en-US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50189" name="Rectangle 13"/>
          <p:cNvSpPr>
            <a:spLocks noChangeArrowheads="1"/>
          </p:cNvSpPr>
          <p:nvPr/>
        </p:nvSpPr>
        <p:spPr bwMode="auto">
          <a:xfrm>
            <a:off x="765175" y="442913"/>
            <a:ext cx="3778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2800"/>
              <a:t>$</a:t>
            </a:r>
          </a:p>
        </p:txBody>
      </p:sp>
      <p:sp>
        <p:nvSpPr>
          <p:cNvPr id="50190" name="Rectangle 14"/>
          <p:cNvSpPr>
            <a:spLocks noChangeArrowheads="1"/>
          </p:cNvSpPr>
          <p:nvPr/>
        </p:nvSpPr>
        <p:spPr bwMode="auto">
          <a:xfrm>
            <a:off x="312738" y="5065713"/>
            <a:ext cx="6572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F</a:t>
            </a:r>
            <a:r>
              <a:rPr lang="en-US">
                <a:solidFill>
                  <a:schemeClr val="tx2"/>
                </a:solidFill>
                <a:latin typeface="Symbol" pitchFamily="18" charset="2"/>
              </a:rPr>
              <a:t>¢¢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479425" y="1470025"/>
            <a:ext cx="8340725" cy="252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MP</a:t>
            </a:r>
            <a:r>
              <a:rPr lang="en-US" baseline="-25000"/>
              <a:t>1</a:t>
            </a:r>
            <a:r>
              <a:rPr lang="en-US"/>
              <a:t> is the marginal physical productivity</a:t>
            </a:r>
          </a:p>
          <a:p>
            <a:r>
              <a:rPr lang="en-US"/>
              <a:t>of the variable input 1, so one extra unit of</a:t>
            </a:r>
          </a:p>
          <a:p>
            <a:r>
              <a:rPr lang="en-US"/>
              <a:t>input 1 gives MP</a:t>
            </a:r>
            <a:r>
              <a:rPr lang="en-US" baseline="-25000"/>
              <a:t>1</a:t>
            </a:r>
            <a:r>
              <a:rPr lang="en-US"/>
              <a:t> extra output units.</a:t>
            </a:r>
          </a:p>
          <a:p>
            <a:r>
              <a:rPr lang="en-US"/>
              <a:t>Therefore, the extra amount of input 1</a:t>
            </a:r>
          </a:p>
          <a:p>
            <a:r>
              <a:rPr lang="en-US"/>
              <a:t>needed for 1 extra output unit is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Short-Run &amp; Long-Run Total Cost Curves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479425" y="1470025"/>
            <a:ext cx="8340725" cy="252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MP</a:t>
            </a:r>
            <a:r>
              <a:rPr lang="en-US" baseline="-25000"/>
              <a:t>1</a:t>
            </a:r>
            <a:r>
              <a:rPr lang="en-US"/>
              <a:t> is the marginal physical productivity</a:t>
            </a:r>
          </a:p>
          <a:p>
            <a:r>
              <a:rPr lang="en-US"/>
              <a:t>of the variable input 1, so one extra unit of</a:t>
            </a:r>
          </a:p>
          <a:p>
            <a:r>
              <a:rPr lang="en-US"/>
              <a:t>input 1 gives MP</a:t>
            </a:r>
            <a:r>
              <a:rPr lang="en-US" baseline="-25000"/>
              <a:t>1</a:t>
            </a:r>
            <a:r>
              <a:rPr lang="en-US"/>
              <a:t> extra output units.</a:t>
            </a:r>
          </a:p>
          <a:p>
            <a:r>
              <a:rPr lang="en-US"/>
              <a:t>Therefore, the extra amount of input 1</a:t>
            </a:r>
          </a:p>
          <a:p>
            <a:r>
              <a:rPr lang="en-US"/>
              <a:t>needed for 1 extra output unit is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Short-Run &amp; Long-Run Total Cost Curves</a:t>
            </a:r>
          </a:p>
        </p:txBody>
      </p:sp>
      <p:sp>
        <p:nvSpPr>
          <p:cNvPr id="89095" name="Text Box 7"/>
          <p:cNvSpPr txBox="1">
            <a:spLocks noChangeArrowheads="1"/>
          </p:cNvSpPr>
          <p:nvPr/>
        </p:nvSpPr>
        <p:spPr bwMode="auto">
          <a:xfrm>
            <a:off x="479425" y="3916363"/>
            <a:ext cx="4554538" cy="5794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            units of input 1.</a:t>
            </a:r>
          </a:p>
        </p:txBody>
      </p:sp>
      <p:graphicFrame>
        <p:nvGraphicFramePr>
          <p:cNvPr id="108544" name="Object 0"/>
          <p:cNvGraphicFramePr>
            <a:graphicFrameLocks/>
          </p:cNvGraphicFramePr>
          <p:nvPr/>
        </p:nvGraphicFramePr>
        <p:xfrm>
          <a:off x="603250" y="4030663"/>
          <a:ext cx="1096963" cy="436562"/>
        </p:xfrm>
        <a:graphic>
          <a:graphicData uri="http://schemas.openxmlformats.org/presentationml/2006/ole">
            <p:oleObj spid="_x0000_s108544" name="Equation" r:id="rId3" imgW="1028520" imgH="419040" progId="Equation.3">
              <p:embed/>
            </p:oleObj>
          </a:graphicData>
        </a:graphic>
      </p:graphicFrame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479425" y="1470025"/>
            <a:ext cx="8340725" cy="252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MP</a:t>
            </a:r>
            <a:r>
              <a:rPr lang="en-US" baseline="-25000"/>
              <a:t>1</a:t>
            </a:r>
            <a:r>
              <a:rPr lang="en-US"/>
              <a:t> is the marginal physical productivity</a:t>
            </a:r>
          </a:p>
          <a:p>
            <a:r>
              <a:rPr lang="en-US"/>
              <a:t>of the variable input 1, so one extra unit of</a:t>
            </a:r>
          </a:p>
          <a:p>
            <a:r>
              <a:rPr lang="en-US"/>
              <a:t>input 1 gives MP</a:t>
            </a:r>
            <a:r>
              <a:rPr lang="en-US" baseline="-25000"/>
              <a:t>1</a:t>
            </a:r>
            <a:r>
              <a:rPr lang="en-US"/>
              <a:t> extra output units.</a:t>
            </a:r>
          </a:p>
          <a:p>
            <a:r>
              <a:rPr lang="en-US"/>
              <a:t>Therefore, the extra amount of input 1</a:t>
            </a:r>
          </a:p>
          <a:p>
            <a:r>
              <a:rPr lang="en-US"/>
              <a:t>needed for 1 extra output unit is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Short-Run &amp; Long-Run Total Cost Curves</a:t>
            </a:r>
          </a:p>
        </p:txBody>
      </p:sp>
      <p:sp>
        <p:nvSpPr>
          <p:cNvPr id="91141" name="Text Box 5"/>
          <p:cNvSpPr txBox="1">
            <a:spLocks noChangeArrowheads="1"/>
          </p:cNvSpPr>
          <p:nvPr/>
        </p:nvSpPr>
        <p:spPr bwMode="auto">
          <a:xfrm>
            <a:off x="479425" y="3916363"/>
            <a:ext cx="8332788" cy="20415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            units of input 1.</a:t>
            </a:r>
          </a:p>
          <a:p>
            <a:r>
              <a:rPr lang="en-US"/>
              <a:t>Each unit of input 1 costs w</a:t>
            </a:r>
            <a:r>
              <a:rPr lang="en-US" baseline="-25000"/>
              <a:t>1</a:t>
            </a:r>
            <a:r>
              <a:rPr lang="en-US"/>
              <a:t>, so the firm’s</a:t>
            </a:r>
          </a:p>
          <a:p>
            <a:r>
              <a:rPr lang="en-US"/>
              <a:t>extra cost from producing one extra unit</a:t>
            </a:r>
          </a:p>
          <a:p>
            <a:r>
              <a:rPr lang="en-US"/>
              <a:t>of output is</a:t>
            </a:r>
          </a:p>
        </p:txBody>
      </p:sp>
      <p:graphicFrame>
        <p:nvGraphicFramePr>
          <p:cNvPr id="91142" name="Object 6"/>
          <p:cNvGraphicFramePr>
            <a:graphicFrameLocks/>
          </p:cNvGraphicFramePr>
          <p:nvPr/>
        </p:nvGraphicFramePr>
        <p:xfrm>
          <a:off x="603250" y="4030663"/>
          <a:ext cx="1096963" cy="436562"/>
        </p:xfrm>
        <a:graphic>
          <a:graphicData uri="http://schemas.openxmlformats.org/presentationml/2006/ole">
            <p:oleObj spid="_x0000_s91142" name="Equation" r:id="rId3" imgW="1028520" imgH="419040" progId="Equation.3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Fixed, Variable &amp; Total Cost Functions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81100"/>
            <a:ext cx="8305800" cy="4686300"/>
          </a:xfrm>
          <a:noFill/>
          <a:ln/>
        </p:spPr>
        <p:txBody>
          <a:bodyPr/>
          <a:lstStyle/>
          <a:p>
            <a:r>
              <a:rPr lang="en-US"/>
              <a:t>F is the total cost to a firm of its </a:t>
            </a:r>
            <a:r>
              <a:rPr lang="en-US">
                <a:solidFill>
                  <a:schemeClr val="tx2"/>
                </a:solidFill>
              </a:rPr>
              <a:t>short-run fixed inputs</a:t>
            </a:r>
            <a:r>
              <a:rPr lang="en-US"/>
              <a:t>.  F, the firm’s </a:t>
            </a:r>
            <a:r>
              <a:rPr lang="en-US">
                <a:solidFill>
                  <a:schemeClr val="tx2"/>
                </a:solidFill>
              </a:rPr>
              <a:t>fixed cost</a:t>
            </a:r>
            <a:r>
              <a:rPr lang="en-US"/>
              <a:t>, does not vary with the firm’s output level.</a:t>
            </a:r>
          </a:p>
          <a:p>
            <a:r>
              <a:rPr lang="en-US"/>
              <a:t>c</a:t>
            </a:r>
            <a:r>
              <a:rPr lang="en-US" baseline="-25000"/>
              <a:t>v</a:t>
            </a:r>
            <a:r>
              <a:rPr lang="en-US"/>
              <a:t>(y) is the total cost to a firm of its </a:t>
            </a:r>
            <a:r>
              <a:rPr lang="en-US">
                <a:solidFill>
                  <a:schemeClr val="tx2"/>
                </a:solidFill>
              </a:rPr>
              <a:t>variable inputs</a:t>
            </a:r>
            <a:r>
              <a:rPr lang="en-US"/>
              <a:t> when producing y output units.  c</a:t>
            </a:r>
            <a:r>
              <a:rPr lang="en-US" baseline="-25000"/>
              <a:t>v</a:t>
            </a:r>
            <a:r>
              <a:rPr lang="en-US"/>
              <a:t>(y) is the firm’s </a:t>
            </a:r>
            <a:r>
              <a:rPr lang="en-US">
                <a:solidFill>
                  <a:schemeClr val="tx2"/>
                </a:solidFill>
              </a:rPr>
              <a:t>variable cost</a:t>
            </a:r>
            <a:r>
              <a:rPr lang="en-US"/>
              <a:t> function.</a:t>
            </a:r>
          </a:p>
          <a:p>
            <a:r>
              <a:rPr lang="en-US"/>
              <a:t>c</a:t>
            </a:r>
            <a:r>
              <a:rPr lang="en-US" baseline="-25000"/>
              <a:t>v</a:t>
            </a:r>
            <a:r>
              <a:rPr lang="en-US"/>
              <a:t>(y) depends upon the levels of the fixed inputs.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479425" y="1470025"/>
            <a:ext cx="8340725" cy="252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MP</a:t>
            </a:r>
            <a:r>
              <a:rPr lang="en-US" baseline="-25000"/>
              <a:t>1</a:t>
            </a:r>
            <a:r>
              <a:rPr lang="en-US"/>
              <a:t> is the marginal physical productivity</a:t>
            </a:r>
          </a:p>
          <a:p>
            <a:r>
              <a:rPr lang="en-US"/>
              <a:t>of the variable input 1, so one extra unit of</a:t>
            </a:r>
          </a:p>
          <a:p>
            <a:r>
              <a:rPr lang="en-US"/>
              <a:t>input 1 gives MP</a:t>
            </a:r>
            <a:r>
              <a:rPr lang="en-US" baseline="-25000"/>
              <a:t>1</a:t>
            </a:r>
            <a:r>
              <a:rPr lang="en-US"/>
              <a:t> extra output units.</a:t>
            </a:r>
          </a:p>
          <a:p>
            <a:r>
              <a:rPr lang="en-US"/>
              <a:t>Therefore, the extra amount of input 1</a:t>
            </a:r>
          </a:p>
          <a:p>
            <a:r>
              <a:rPr lang="en-US"/>
              <a:t>needed for 1 extra output unit is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Short-Run &amp; Long-Run Total Cost Curves</a:t>
            </a:r>
          </a:p>
        </p:txBody>
      </p:sp>
      <p:graphicFrame>
        <p:nvGraphicFramePr>
          <p:cNvPr id="90116" name="Object 4"/>
          <p:cNvGraphicFramePr>
            <a:graphicFrameLocks/>
          </p:cNvGraphicFramePr>
          <p:nvPr/>
        </p:nvGraphicFramePr>
        <p:xfrm>
          <a:off x="3222625" y="5327650"/>
          <a:ext cx="2184400" cy="1077913"/>
        </p:xfrm>
        <a:graphic>
          <a:graphicData uri="http://schemas.openxmlformats.org/presentationml/2006/ole">
            <p:oleObj spid="_x0000_s90116" name="Equation" r:id="rId3" imgW="2057400" imgH="1041120" progId="Equation.2">
              <p:embed/>
            </p:oleObj>
          </a:graphicData>
        </a:graphic>
      </p:graphicFrame>
      <p:sp>
        <p:nvSpPr>
          <p:cNvPr id="90117" name="Text Box 5"/>
          <p:cNvSpPr txBox="1">
            <a:spLocks noChangeArrowheads="1"/>
          </p:cNvSpPr>
          <p:nvPr/>
        </p:nvSpPr>
        <p:spPr bwMode="auto">
          <a:xfrm>
            <a:off x="479425" y="3916363"/>
            <a:ext cx="8332788" cy="20415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            units of input 1.</a:t>
            </a:r>
          </a:p>
          <a:p>
            <a:r>
              <a:rPr lang="en-US"/>
              <a:t>Each unit of input 1 costs w</a:t>
            </a:r>
            <a:r>
              <a:rPr lang="en-US" baseline="-25000"/>
              <a:t>1</a:t>
            </a:r>
            <a:r>
              <a:rPr lang="en-US"/>
              <a:t>, so the firm’s</a:t>
            </a:r>
          </a:p>
          <a:p>
            <a:r>
              <a:rPr lang="en-US"/>
              <a:t>extra cost from producing one extra unit</a:t>
            </a:r>
          </a:p>
          <a:p>
            <a:r>
              <a:rPr lang="en-US"/>
              <a:t>of output is</a:t>
            </a:r>
          </a:p>
        </p:txBody>
      </p:sp>
      <p:graphicFrame>
        <p:nvGraphicFramePr>
          <p:cNvPr id="90118" name="Object 6"/>
          <p:cNvGraphicFramePr>
            <a:graphicFrameLocks/>
          </p:cNvGraphicFramePr>
          <p:nvPr/>
        </p:nvGraphicFramePr>
        <p:xfrm>
          <a:off x="603250" y="4030663"/>
          <a:ext cx="1096963" cy="436562"/>
        </p:xfrm>
        <a:graphic>
          <a:graphicData uri="http://schemas.openxmlformats.org/presentationml/2006/ole">
            <p:oleObj spid="_x0000_s90118" name="Equation" r:id="rId4" imgW="1028520" imgH="419040" progId="Equation.3">
              <p:embed/>
            </p:oleObj>
          </a:graphicData>
        </a:graphic>
      </p:graphicFrame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Short-Run &amp; Long-Run Total Cost Curves</a:t>
            </a:r>
          </a:p>
        </p:txBody>
      </p:sp>
      <p:graphicFrame>
        <p:nvGraphicFramePr>
          <p:cNvPr id="54275" name="Object 3"/>
          <p:cNvGraphicFramePr>
            <a:graphicFrameLocks/>
          </p:cNvGraphicFramePr>
          <p:nvPr/>
        </p:nvGraphicFramePr>
        <p:xfrm>
          <a:off x="527050" y="1585913"/>
          <a:ext cx="1993900" cy="1068387"/>
        </p:xfrm>
        <a:graphic>
          <a:graphicData uri="http://schemas.openxmlformats.org/presentationml/2006/ole">
            <p:oleObj spid="_x0000_s54275" name="Equation" r:id="rId3" imgW="1930320" imgH="1041120" progId="Equation.2">
              <p:embed/>
            </p:oleObj>
          </a:graphicData>
        </a:graphic>
      </p:graphicFrame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2741613" y="1803400"/>
            <a:ext cx="597376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/>
              <a:t>is the slope of the firm’s total cost curve.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Short-Run &amp; Long-Run Total Cost Curves</a:t>
            </a:r>
          </a:p>
        </p:txBody>
      </p:sp>
      <p:graphicFrame>
        <p:nvGraphicFramePr>
          <p:cNvPr id="55299" name="Object 3"/>
          <p:cNvGraphicFramePr>
            <a:graphicFrameLocks/>
          </p:cNvGraphicFramePr>
          <p:nvPr/>
        </p:nvGraphicFramePr>
        <p:xfrm>
          <a:off x="527050" y="1585913"/>
          <a:ext cx="1993900" cy="1068387"/>
        </p:xfrm>
        <a:graphic>
          <a:graphicData uri="http://schemas.openxmlformats.org/presentationml/2006/ole">
            <p:oleObj spid="_x0000_s55299" name="Equation" r:id="rId3" imgW="1930320" imgH="1041120" progId="Equation.2">
              <p:embed/>
            </p:oleObj>
          </a:graphicData>
        </a:graphic>
      </p:graphicFrame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2741613" y="1803400"/>
            <a:ext cx="597376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/>
              <a:t>is the slope of the firm’s total cost curve.</a:t>
            </a:r>
          </a:p>
        </p:txBody>
      </p:sp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527050" y="2994025"/>
            <a:ext cx="8086725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If input 2 is a complement to input 1 then</a:t>
            </a:r>
            <a:br>
              <a:rPr lang="en-US"/>
            </a:br>
            <a:r>
              <a:rPr lang="en-US"/>
              <a:t>MP</a:t>
            </a:r>
            <a:r>
              <a:rPr lang="en-US" baseline="-25000"/>
              <a:t>1</a:t>
            </a:r>
            <a:r>
              <a:rPr lang="en-US"/>
              <a:t> is higher for higher x</a:t>
            </a:r>
            <a:r>
              <a:rPr lang="en-US" baseline="-25000"/>
              <a:t>2</a:t>
            </a:r>
            <a:r>
              <a:rPr lang="en-US"/>
              <a:t>.</a:t>
            </a:r>
          </a:p>
          <a:p>
            <a:r>
              <a:rPr lang="en-US"/>
              <a:t>Hence, MC is lower for higher x</a:t>
            </a:r>
            <a:r>
              <a:rPr lang="en-US" baseline="-25000"/>
              <a:t>2</a:t>
            </a:r>
            <a:r>
              <a:rPr lang="en-US"/>
              <a:t>.</a:t>
            </a:r>
          </a:p>
        </p:txBody>
      </p:sp>
      <p:sp>
        <p:nvSpPr>
          <p:cNvPr id="55302" name="Rectangle 6"/>
          <p:cNvSpPr>
            <a:spLocks noChangeArrowheads="1"/>
          </p:cNvSpPr>
          <p:nvPr/>
        </p:nvSpPr>
        <p:spPr bwMode="auto">
          <a:xfrm>
            <a:off x="527050" y="4684713"/>
            <a:ext cx="84169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That is, a short-run total cost curve starts</a:t>
            </a:r>
            <a:br>
              <a:rPr lang="en-US"/>
            </a:br>
            <a:r>
              <a:rPr lang="en-US"/>
              <a:t>higher and has a lower slope if x</a:t>
            </a:r>
            <a:r>
              <a:rPr lang="en-US" baseline="-25000"/>
              <a:t>2</a:t>
            </a:r>
            <a:r>
              <a:rPr lang="en-US"/>
              <a:t> is larger.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57200" y="-455613"/>
            <a:ext cx="10048875" cy="776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8218488" y="6015038"/>
            <a:ext cx="3825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y</a:t>
            </a: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407988" y="5494338"/>
            <a:ext cx="533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rgbClr val="4AFF0E"/>
                </a:solidFill>
              </a:rPr>
              <a:t>F</a:t>
            </a:r>
            <a:r>
              <a:rPr lang="en-US">
                <a:solidFill>
                  <a:srgbClr val="4AFF0E"/>
                </a:solidFill>
                <a:latin typeface="Symbol" pitchFamily="18" charset="2"/>
              </a:rPr>
              <a:t>¢</a:t>
            </a:r>
          </a:p>
        </p:txBody>
      </p:sp>
      <p:sp>
        <p:nvSpPr>
          <p:cNvPr id="56325" name="Rectangle 5"/>
          <p:cNvSpPr>
            <a:spLocks noChangeArrowheads="1"/>
          </p:cNvSpPr>
          <p:nvPr/>
        </p:nvSpPr>
        <p:spPr bwMode="auto">
          <a:xfrm>
            <a:off x="765175" y="6086475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0</a:t>
            </a:r>
          </a:p>
        </p:txBody>
      </p:sp>
      <p:sp>
        <p:nvSpPr>
          <p:cNvPr id="56326" name="Rectangle 6"/>
          <p:cNvSpPr>
            <a:spLocks noChangeArrowheads="1"/>
          </p:cNvSpPr>
          <p:nvPr/>
        </p:nvSpPr>
        <p:spPr bwMode="auto">
          <a:xfrm>
            <a:off x="1289050" y="1422400"/>
            <a:ext cx="19351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>
                <a:solidFill>
                  <a:srgbClr val="4AFF0E"/>
                </a:solidFill>
              </a:rPr>
              <a:t>F</a:t>
            </a:r>
            <a:r>
              <a:rPr lang="en-US">
                <a:solidFill>
                  <a:srgbClr val="4AFF0E"/>
                </a:solidFill>
                <a:latin typeface="Symbol" pitchFamily="18" charset="2"/>
              </a:rPr>
              <a:t>¢</a:t>
            </a:r>
            <a:r>
              <a:rPr lang="en-US">
                <a:solidFill>
                  <a:srgbClr val="4AFF0E"/>
                </a:solidFill>
              </a:rPr>
              <a:t> = w</a:t>
            </a:r>
            <a:r>
              <a:rPr lang="en-US" baseline="-25000">
                <a:solidFill>
                  <a:srgbClr val="4AFF0E"/>
                </a:solidFill>
              </a:rPr>
              <a:t>2</a:t>
            </a:r>
            <a:r>
              <a:rPr lang="en-US">
                <a:solidFill>
                  <a:srgbClr val="4AFF0E"/>
                </a:solidFill>
              </a:rPr>
              <a:t>x</a:t>
            </a:r>
            <a:r>
              <a:rPr lang="en-US" baseline="-25000">
                <a:solidFill>
                  <a:srgbClr val="4AFF0E"/>
                </a:solidFill>
              </a:rPr>
              <a:t>2</a:t>
            </a:r>
            <a:r>
              <a:rPr lang="en-US">
                <a:solidFill>
                  <a:srgbClr val="4AFF0E"/>
                </a:solidFill>
                <a:latin typeface="Symbol" pitchFamily="18" charset="2"/>
              </a:rPr>
              <a:t>¢</a:t>
            </a:r>
          </a:p>
        </p:txBody>
      </p:sp>
      <p:sp>
        <p:nvSpPr>
          <p:cNvPr id="56328" name="Rectangle 8"/>
          <p:cNvSpPr>
            <a:spLocks noChangeArrowheads="1"/>
          </p:cNvSpPr>
          <p:nvPr/>
        </p:nvSpPr>
        <p:spPr bwMode="auto">
          <a:xfrm>
            <a:off x="1169988" y="1874838"/>
            <a:ext cx="2159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F</a:t>
            </a:r>
            <a:r>
              <a:rPr lang="en-US">
                <a:solidFill>
                  <a:schemeClr val="tx2"/>
                </a:solidFill>
                <a:latin typeface="Symbol" pitchFamily="18" charset="2"/>
              </a:rPr>
              <a:t>¢¢</a:t>
            </a:r>
            <a:r>
              <a:rPr lang="en-US">
                <a:solidFill>
                  <a:schemeClr val="tx2"/>
                </a:solidFill>
              </a:rPr>
              <a:t> = w</a:t>
            </a:r>
            <a:r>
              <a:rPr lang="en-US" baseline="-25000">
                <a:solidFill>
                  <a:schemeClr val="tx2"/>
                </a:solidFill>
              </a:rPr>
              <a:t>2</a:t>
            </a:r>
            <a:r>
              <a:rPr lang="en-US">
                <a:solidFill>
                  <a:schemeClr val="tx2"/>
                </a:solidFill>
              </a:rPr>
              <a:t>x</a:t>
            </a:r>
            <a:r>
              <a:rPr lang="en-US" baseline="-25000">
                <a:solidFill>
                  <a:schemeClr val="tx2"/>
                </a:solidFill>
              </a:rPr>
              <a:t>2</a:t>
            </a:r>
            <a:r>
              <a:rPr lang="en-US">
                <a:solidFill>
                  <a:schemeClr val="tx2"/>
                </a:solidFill>
                <a:latin typeface="Symbol" pitchFamily="18" charset="2"/>
              </a:rPr>
              <a:t>¢¢</a:t>
            </a:r>
          </a:p>
        </p:txBody>
      </p:sp>
      <p:sp>
        <p:nvSpPr>
          <p:cNvPr id="56329" name="Rectangle 9"/>
          <p:cNvSpPr>
            <a:spLocks noChangeArrowheads="1"/>
          </p:cNvSpPr>
          <p:nvPr/>
        </p:nvSpPr>
        <p:spPr bwMode="auto">
          <a:xfrm>
            <a:off x="190500" y="4303713"/>
            <a:ext cx="7556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F</a:t>
            </a:r>
            <a:r>
              <a:rPr lang="en-US">
                <a:solidFill>
                  <a:schemeClr val="hlink"/>
                </a:solidFill>
                <a:latin typeface="Symbol" pitchFamily="18" charset="2"/>
              </a:rPr>
              <a:t>¢¢¢</a:t>
            </a:r>
          </a:p>
        </p:txBody>
      </p:sp>
      <p:sp>
        <p:nvSpPr>
          <p:cNvPr id="56330" name="Rectangle 10"/>
          <p:cNvSpPr>
            <a:spLocks noChangeArrowheads="1"/>
          </p:cNvSpPr>
          <p:nvPr/>
        </p:nvSpPr>
        <p:spPr bwMode="auto">
          <a:xfrm>
            <a:off x="1098550" y="2327275"/>
            <a:ext cx="24495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F</a:t>
            </a:r>
            <a:r>
              <a:rPr lang="en-US">
                <a:solidFill>
                  <a:schemeClr val="hlink"/>
                </a:solidFill>
                <a:latin typeface="Symbol" pitchFamily="18" charset="2"/>
              </a:rPr>
              <a:t>¢¢¢</a:t>
            </a:r>
            <a:r>
              <a:rPr lang="en-US">
                <a:solidFill>
                  <a:schemeClr val="hlink"/>
                </a:solidFill>
              </a:rPr>
              <a:t> = w</a:t>
            </a:r>
            <a:r>
              <a:rPr lang="en-US" baseline="-25000">
                <a:solidFill>
                  <a:schemeClr val="hlink"/>
                </a:solidFill>
              </a:rPr>
              <a:t>2</a:t>
            </a:r>
            <a:r>
              <a:rPr lang="en-US">
                <a:solidFill>
                  <a:schemeClr val="hlink"/>
                </a:solidFill>
              </a:rPr>
              <a:t>x</a:t>
            </a:r>
            <a:r>
              <a:rPr lang="en-US" baseline="-25000">
                <a:solidFill>
                  <a:schemeClr val="hlink"/>
                </a:solidFill>
              </a:rPr>
              <a:t>2</a:t>
            </a:r>
            <a:r>
              <a:rPr lang="en-US">
                <a:solidFill>
                  <a:schemeClr val="hlink"/>
                </a:solidFill>
                <a:latin typeface="Symbol" pitchFamily="18" charset="2"/>
              </a:rPr>
              <a:t>¢¢¢</a:t>
            </a:r>
          </a:p>
        </p:txBody>
      </p:sp>
      <p:sp>
        <p:nvSpPr>
          <p:cNvPr id="56331" name="Rectangle 11"/>
          <p:cNvSpPr>
            <a:spLocks noChangeArrowheads="1"/>
          </p:cNvSpPr>
          <p:nvPr/>
        </p:nvSpPr>
        <p:spPr bwMode="auto">
          <a:xfrm>
            <a:off x="7096125" y="3756025"/>
            <a:ext cx="1905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c</a:t>
            </a:r>
            <a:r>
              <a:rPr lang="en-US" baseline="-25000">
                <a:solidFill>
                  <a:schemeClr val="hlink"/>
                </a:solidFill>
              </a:rPr>
              <a:t>s</a:t>
            </a:r>
            <a:r>
              <a:rPr lang="en-US">
                <a:solidFill>
                  <a:schemeClr val="hlink"/>
                </a:solidFill>
              </a:rPr>
              <a:t>(y;x</a:t>
            </a:r>
            <a:r>
              <a:rPr lang="en-US" baseline="-25000">
                <a:solidFill>
                  <a:schemeClr val="hlink"/>
                </a:solidFill>
              </a:rPr>
              <a:t>2</a:t>
            </a:r>
            <a:r>
              <a:rPr lang="en-US">
                <a:solidFill>
                  <a:schemeClr val="hlink"/>
                </a:solidFill>
                <a:latin typeface="Symbol" pitchFamily="18" charset="2"/>
              </a:rPr>
              <a:t>¢¢¢</a:t>
            </a:r>
            <a:r>
              <a:rPr lang="en-US">
                <a:solidFill>
                  <a:schemeClr val="hlink"/>
                </a:solidFill>
              </a:rPr>
              <a:t>)</a:t>
            </a:r>
          </a:p>
        </p:txBody>
      </p:sp>
      <p:sp>
        <p:nvSpPr>
          <p:cNvPr id="56332" name="Rectangle 12"/>
          <p:cNvSpPr>
            <a:spLocks noChangeArrowheads="1"/>
          </p:cNvSpPr>
          <p:nvPr/>
        </p:nvSpPr>
        <p:spPr bwMode="auto">
          <a:xfrm>
            <a:off x="6789738" y="1184275"/>
            <a:ext cx="16875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>
                <a:solidFill>
                  <a:srgbClr val="4AFF0E"/>
                </a:solidFill>
              </a:rPr>
              <a:t>c</a:t>
            </a:r>
            <a:r>
              <a:rPr lang="en-US" baseline="-25000">
                <a:solidFill>
                  <a:srgbClr val="4AFF0E"/>
                </a:solidFill>
              </a:rPr>
              <a:t>s</a:t>
            </a:r>
            <a:r>
              <a:rPr lang="en-US">
                <a:solidFill>
                  <a:srgbClr val="4AFF0E"/>
                </a:solidFill>
              </a:rPr>
              <a:t>(y;x</a:t>
            </a:r>
            <a:r>
              <a:rPr lang="en-US" baseline="-25000">
                <a:solidFill>
                  <a:srgbClr val="4AFF0E"/>
                </a:solidFill>
              </a:rPr>
              <a:t>2</a:t>
            </a:r>
            <a:r>
              <a:rPr lang="en-US">
                <a:solidFill>
                  <a:srgbClr val="4AFF0E"/>
                </a:solidFill>
                <a:latin typeface="Symbol" pitchFamily="18" charset="2"/>
              </a:rPr>
              <a:t>¢</a:t>
            </a:r>
            <a:r>
              <a:rPr lang="en-US">
                <a:solidFill>
                  <a:srgbClr val="4AFF0E"/>
                </a:solidFill>
              </a:rPr>
              <a:t>)</a:t>
            </a:r>
          </a:p>
        </p:txBody>
      </p:sp>
      <p:sp>
        <p:nvSpPr>
          <p:cNvPr id="56333" name="Rectangle 13"/>
          <p:cNvSpPr>
            <a:spLocks noChangeArrowheads="1"/>
          </p:cNvSpPr>
          <p:nvPr/>
        </p:nvSpPr>
        <p:spPr bwMode="auto">
          <a:xfrm>
            <a:off x="7167563" y="2613025"/>
            <a:ext cx="17875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c</a:t>
            </a:r>
            <a:r>
              <a:rPr lang="en-US" baseline="-25000">
                <a:solidFill>
                  <a:schemeClr val="tx2"/>
                </a:solidFill>
              </a:rPr>
              <a:t>s</a:t>
            </a:r>
            <a:r>
              <a:rPr lang="en-US">
                <a:solidFill>
                  <a:schemeClr val="tx2"/>
                </a:solidFill>
              </a:rPr>
              <a:t>(y;x</a:t>
            </a:r>
            <a:r>
              <a:rPr lang="en-US" baseline="-25000">
                <a:solidFill>
                  <a:schemeClr val="tx2"/>
                </a:solidFill>
              </a:rPr>
              <a:t>2</a:t>
            </a:r>
            <a:r>
              <a:rPr lang="en-US">
                <a:solidFill>
                  <a:schemeClr val="tx2"/>
                </a:solidFill>
                <a:latin typeface="Symbol" pitchFamily="18" charset="2"/>
              </a:rPr>
              <a:t>¢¢</a:t>
            </a:r>
            <a:r>
              <a:rPr lang="en-US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56334" name="Rectangle 14"/>
          <p:cNvSpPr>
            <a:spLocks noChangeArrowheads="1"/>
          </p:cNvSpPr>
          <p:nvPr/>
        </p:nvSpPr>
        <p:spPr bwMode="auto">
          <a:xfrm>
            <a:off x="765175" y="442913"/>
            <a:ext cx="3778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2800"/>
              <a:t>$</a:t>
            </a:r>
          </a:p>
        </p:txBody>
      </p:sp>
      <p:sp>
        <p:nvSpPr>
          <p:cNvPr id="56335" name="Rectangle 15"/>
          <p:cNvSpPr>
            <a:spLocks noChangeArrowheads="1"/>
          </p:cNvSpPr>
          <p:nvPr/>
        </p:nvSpPr>
        <p:spPr bwMode="auto">
          <a:xfrm>
            <a:off x="312738" y="5065713"/>
            <a:ext cx="6572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F</a:t>
            </a:r>
            <a:r>
              <a:rPr lang="en-US">
                <a:solidFill>
                  <a:schemeClr val="tx2"/>
                </a:solidFill>
                <a:latin typeface="Symbol" pitchFamily="18" charset="2"/>
              </a:rPr>
              <a:t>¢¢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Short-Run &amp; Long-Run Total Cost Curves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The firm has three short-run total cost curves.</a:t>
            </a:r>
          </a:p>
          <a:p>
            <a:r>
              <a:rPr lang="en-US"/>
              <a:t>In the long-run the firm is free to choose amongst these three since it is free to select x</a:t>
            </a:r>
            <a:r>
              <a:rPr lang="en-US" baseline="-25000"/>
              <a:t>2</a:t>
            </a:r>
            <a:r>
              <a:rPr lang="en-US"/>
              <a:t> equal to any of x</a:t>
            </a:r>
            <a:r>
              <a:rPr lang="en-US" baseline="-25000"/>
              <a:t>2</a:t>
            </a:r>
            <a:r>
              <a:rPr lang="en-US">
                <a:latin typeface="Symbol" pitchFamily="18" charset="2"/>
              </a:rPr>
              <a:t>¢</a:t>
            </a:r>
            <a:r>
              <a:rPr lang="en-US"/>
              <a:t>, x</a:t>
            </a:r>
            <a:r>
              <a:rPr lang="en-US" baseline="-25000"/>
              <a:t>2</a:t>
            </a:r>
            <a:r>
              <a:rPr lang="en-US">
                <a:latin typeface="Symbol" pitchFamily="18" charset="2"/>
              </a:rPr>
              <a:t>¢¢</a:t>
            </a:r>
            <a:r>
              <a:rPr lang="en-US"/>
              <a:t>, or x</a:t>
            </a:r>
            <a:r>
              <a:rPr lang="en-US" baseline="-25000"/>
              <a:t>2</a:t>
            </a:r>
            <a:r>
              <a:rPr lang="en-US">
                <a:latin typeface="Symbol" pitchFamily="18" charset="2"/>
              </a:rPr>
              <a:t>¢¢¢</a:t>
            </a:r>
            <a:r>
              <a:rPr lang="en-US"/>
              <a:t>.</a:t>
            </a:r>
          </a:p>
          <a:p>
            <a:r>
              <a:rPr lang="en-US"/>
              <a:t>How does the firm make this choice?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57200" y="-455613"/>
            <a:ext cx="10048875" cy="776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8218488" y="6045200"/>
            <a:ext cx="3825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y</a:t>
            </a:r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407988" y="5494338"/>
            <a:ext cx="533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rgbClr val="4AFF0E"/>
                </a:solidFill>
              </a:rPr>
              <a:t>F</a:t>
            </a:r>
            <a:r>
              <a:rPr lang="en-US">
                <a:solidFill>
                  <a:srgbClr val="4AFF0E"/>
                </a:solidFill>
                <a:latin typeface="Symbol" pitchFamily="18" charset="2"/>
              </a:rPr>
              <a:t>¢</a:t>
            </a:r>
          </a:p>
        </p:txBody>
      </p:sp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765175" y="6045200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0</a:t>
            </a:r>
          </a:p>
        </p:txBody>
      </p:sp>
      <p:sp>
        <p:nvSpPr>
          <p:cNvPr id="58375" name="Rectangle 7"/>
          <p:cNvSpPr>
            <a:spLocks noChangeArrowheads="1"/>
          </p:cNvSpPr>
          <p:nvPr/>
        </p:nvSpPr>
        <p:spPr bwMode="auto">
          <a:xfrm>
            <a:off x="190500" y="4303713"/>
            <a:ext cx="7556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F</a:t>
            </a:r>
            <a:r>
              <a:rPr lang="en-US">
                <a:solidFill>
                  <a:schemeClr val="hlink"/>
                </a:solidFill>
                <a:latin typeface="Symbol" pitchFamily="18" charset="2"/>
              </a:rPr>
              <a:t>¢¢¢</a:t>
            </a:r>
          </a:p>
        </p:txBody>
      </p:sp>
      <p:sp>
        <p:nvSpPr>
          <p:cNvPr id="58376" name="Line 8"/>
          <p:cNvSpPr>
            <a:spLocks noChangeShapeType="1"/>
          </p:cNvSpPr>
          <p:nvPr/>
        </p:nvSpPr>
        <p:spPr bwMode="auto">
          <a:xfrm>
            <a:off x="3662363" y="4843463"/>
            <a:ext cx="0" cy="1081087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8377" name="Line 9"/>
          <p:cNvSpPr>
            <a:spLocks noChangeShapeType="1"/>
          </p:cNvSpPr>
          <p:nvPr/>
        </p:nvSpPr>
        <p:spPr bwMode="auto">
          <a:xfrm>
            <a:off x="6332538" y="4006850"/>
            <a:ext cx="0" cy="19177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8378" name="Rectangle 10"/>
          <p:cNvSpPr>
            <a:spLocks noChangeArrowheads="1"/>
          </p:cNvSpPr>
          <p:nvPr/>
        </p:nvSpPr>
        <p:spPr bwMode="auto">
          <a:xfrm>
            <a:off x="3441700" y="6015038"/>
            <a:ext cx="5111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y</a:t>
            </a:r>
            <a:r>
              <a:rPr lang="en-US">
                <a:latin typeface="Symbol" pitchFamily="18" charset="2"/>
              </a:rPr>
              <a:t>¢</a:t>
            </a:r>
          </a:p>
        </p:txBody>
      </p:sp>
      <p:sp>
        <p:nvSpPr>
          <p:cNvPr id="58379" name="Rectangle 11"/>
          <p:cNvSpPr>
            <a:spLocks noChangeArrowheads="1"/>
          </p:cNvSpPr>
          <p:nvPr/>
        </p:nvSpPr>
        <p:spPr bwMode="auto">
          <a:xfrm>
            <a:off x="6110288" y="6015038"/>
            <a:ext cx="6111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y</a:t>
            </a:r>
            <a:r>
              <a:rPr lang="en-US">
                <a:latin typeface="Symbol" pitchFamily="18" charset="2"/>
              </a:rPr>
              <a:t>¢¢</a:t>
            </a:r>
          </a:p>
        </p:txBody>
      </p:sp>
      <p:sp>
        <p:nvSpPr>
          <p:cNvPr id="58380" name="Rectangle 12"/>
          <p:cNvSpPr>
            <a:spLocks noChangeArrowheads="1"/>
          </p:cNvSpPr>
          <p:nvPr/>
        </p:nvSpPr>
        <p:spPr bwMode="auto">
          <a:xfrm>
            <a:off x="979488" y="1112838"/>
            <a:ext cx="54784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For 0 </a:t>
            </a:r>
            <a:r>
              <a:rPr lang="en-US">
                <a:latin typeface="Symbol" pitchFamily="18" charset="2"/>
              </a:rPr>
              <a:t>£</a:t>
            </a:r>
            <a:r>
              <a:rPr lang="en-US"/>
              <a:t> y </a:t>
            </a:r>
            <a:r>
              <a:rPr lang="en-US">
                <a:latin typeface="Symbol" pitchFamily="18" charset="2"/>
              </a:rPr>
              <a:t>£</a:t>
            </a:r>
            <a:r>
              <a:rPr lang="en-US"/>
              <a:t> y</a:t>
            </a:r>
            <a:r>
              <a:rPr lang="en-US">
                <a:latin typeface="Symbol" pitchFamily="18" charset="2"/>
              </a:rPr>
              <a:t>¢</a:t>
            </a:r>
            <a:r>
              <a:rPr lang="en-US"/>
              <a:t>, choose x</a:t>
            </a:r>
            <a:r>
              <a:rPr lang="en-US" baseline="-25000"/>
              <a:t>2</a:t>
            </a:r>
            <a:r>
              <a:rPr lang="en-US"/>
              <a:t> = ?</a:t>
            </a:r>
          </a:p>
        </p:txBody>
      </p:sp>
      <p:sp>
        <p:nvSpPr>
          <p:cNvPr id="58381" name="Line 13"/>
          <p:cNvSpPr>
            <a:spLocks noChangeShapeType="1"/>
          </p:cNvSpPr>
          <p:nvPr/>
        </p:nvSpPr>
        <p:spPr bwMode="auto">
          <a:xfrm>
            <a:off x="920750" y="5761038"/>
            <a:ext cx="2713038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8382" name="Rectangle 14"/>
          <p:cNvSpPr>
            <a:spLocks noChangeArrowheads="1"/>
          </p:cNvSpPr>
          <p:nvPr/>
        </p:nvSpPr>
        <p:spPr bwMode="auto">
          <a:xfrm>
            <a:off x="7096125" y="3756025"/>
            <a:ext cx="1905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c</a:t>
            </a:r>
            <a:r>
              <a:rPr lang="en-US" baseline="-25000">
                <a:solidFill>
                  <a:schemeClr val="hlink"/>
                </a:solidFill>
              </a:rPr>
              <a:t>s</a:t>
            </a:r>
            <a:r>
              <a:rPr lang="en-US">
                <a:solidFill>
                  <a:schemeClr val="hlink"/>
                </a:solidFill>
              </a:rPr>
              <a:t>(y;x</a:t>
            </a:r>
            <a:r>
              <a:rPr lang="en-US" baseline="-25000">
                <a:solidFill>
                  <a:schemeClr val="hlink"/>
                </a:solidFill>
              </a:rPr>
              <a:t>2</a:t>
            </a:r>
            <a:r>
              <a:rPr lang="en-US">
                <a:solidFill>
                  <a:schemeClr val="hlink"/>
                </a:solidFill>
                <a:latin typeface="Symbol" pitchFamily="18" charset="2"/>
              </a:rPr>
              <a:t>¢¢¢</a:t>
            </a:r>
            <a:r>
              <a:rPr lang="en-US">
                <a:solidFill>
                  <a:schemeClr val="hlink"/>
                </a:solidFill>
              </a:rPr>
              <a:t>)</a:t>
            </a:r>
          </a:p>
        </p:txBody>
      </p:sp>
      <p:sp>
        <p:nvSpPr>
          <p:cNvPr id="58383" name="Rectangle 15"/>
          <p:cNvSpPr>
            <a:spLocks noChangeArrowheads="1"/>
          </p:cNvSpPr>
          <p:nvPr/>
        </p:nvSpPr>
        <p:spPr bwMode="auto">
          <a:xfrm>
            <a:off x="6789738" y="1184275"/>
            <a:ext cx="16875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>
                <a:solidFill>
                  <a:srgbClr val="4AFF0E"/>
                </a:solidFill>
              </a:rPr>
              <a:t>c</a:t>
            </a:r>
            <a:r>
              <a:rPr lang="en-US" baseline="-25000">
                <a:solidFill>
                  <a:srgbClr val="4AFF0E"/>
                </a:solidFill>
              </a:rPr>
              <a:t>s</a:t>
            </a:r>
            <a:r>
              <a:rPr lang="en-US">
                <a:solidFill>
                  <a:srgbClr val="4AFF0E"/>
                </a:solidFill>
              </a:rPr>
              <a:t>(y;x</a:t>
            </a:r>
            <a:r>
              <a:rPr lang="en-US" baseline="-25000">
                <a:solidFill>
                  <a:srgbClr val="4AFF0E"/>
                </a:solidFill>
              </a:rPr>
              <a:t>2</a:t>
            </a:r>
            <a:r>
              <a:rPr lang="en-US">
                <a:solidFill>
                  <a:srgbClr val="4AFF0E"/>
                </a:solidFill>
                <a:latin typeface="Symbol" pitchFamily="18" charset="2"/>
              </a:rPr>
              <a:t>¢</a:t>
            </a:r>
            <a:r>
              <a:rPr lang="en-US">
                <a:solidFill>
                  <a:srgbClr val="4AFF0E"/>
                </a:solidFill>
              </a:rPr>
              <a:t>)</a:t>
            </a:r>
          </a:p>
        </p:txBody>
      </p:sp>
      <p:sp>
        <p:nvSpPr>
          <p:cNvPr id="58384" name="Rectangle 16"/>
          <p:cNvSpPr>
            <a:spLocks noChangeArrowheads="1"/>
          </p:cNvSpPr>
          <p:nvPr/>
        </p:nvSpPr>
        <p:spPr bwMode="auto">
          <a:xfrm>
            <a:off x="7167563" y="2613025"/>
            <a:ext cx="17875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c</a:t>
            </a:r>
            <a:r>
              <a:rPr lang="en-US" baseline="-25000">
                <a:solidFill>
                  <a:schemeClr val="tx2"/>
                </a:solidFill>
              </a:rPr>
              <a:t>s</a:t>
            </a:r>
            <a:r>
              <a:rPr lang="en-US">
                <a:solidFill>
                  <a:schemeClr val="tx2"/>
                </a:solidFill>
              </a:rPr>
              <a:t>(y;x</a:t>
            </a:r>
            <a:r>
              <a:rPr lang="en-US" baseline="-25000">
                <a:solidFill>
                  <a:schemeClr val="tx2"/>
                </a:solidFill>
              </a:rPr>
              <a:t>2</a:t>
            </a:r>
            <a:r>
              <a:rPr lang="en-US">
                <a:solidFill>
                  <a:schemeClr val="tx2"/>
                </a:solidFill>
                <a:latin typeface="Symbol" pitchFamily="18" charset="2"/>
              </a:rPr>
              <a:t>¢¢</a:t>
            </a:r>
            <a:r>
              <a:rPr lang="en-US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58385" name="Rectangle 17"/>
          <p:cNvSpPr>
            <a:spLocks noChangeArrowheads="1"/>
          </p:cNvSpPr>
          <p:nvPr/>
        </p:nvSpPr>
        <p:spPr bwMode="auto">
          <a:xfrm>
            <a:off x="765175" y="442913"/>
            <a:ext cx="3778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2800"/>
              <a:t>$</a:t>
            </a:r>
          </a:p>
        </p:txBody>
      </p:sp>
      <p:sp>
        <p:nvSpPr>
          <p:cNvPr id="58386" name="Rectangle 18"/>
          <p:cNvSpPr>
            <a:spLocks noChangeArrowheads="1"/>
          </p:cNvSpPr>
          <p:nvPr/>
        </p:nvSpPr>
        <p:spPr bwMode="auto">
          <a:xfrm>
            <a:off x="312738" y="5065713"/>
            <a:ext cx="6572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F</a:t>
            </a:r>
            <a:r>
              <a:rPr lang="en-US">
                <a:solidFill>
                  <a:schemeClr val="tx2"/>
                </a:solidFill>
                <a:latin typeface="Symbol" pitchFamily="18" charset="2"/>
              </a:rPr>
              <a:t>¢¢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57200" y="-455613"/>
            <a:ext cx="10048875" cy="776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8218488" y="6045200"/>
            <a:ext cx="3825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y</a:t>
            </a:r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407988" y="5494338"/>
            <a:ext cx="533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rgbClr val="4AFF0E"/>
                </a:solidFill>
              </a:rPr>
              <a:t>F</a:t>
            </a:r>
            <a:r>
              <a:rPr lang="en-US">
                <a:solidFill>
                  <a:srgbClr val="4AFF0E"/>
                </a:solidFill>
                <a:latin typeface="Symbol" pitchFamily="18" charset="2"/>
              </a:rPr>
              <a:t>¢</a:t>
            </a:r>
          </a:p>
        </p:txBody>
      </p:sp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765175" y="6045200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0</a:t>
            </a:r>
          </a:p>
        </p:txBody>
      </p:sp>
      <p:sp>
        <p:nvSpPr>
          <p:cNvPr id="59399" name="Rectangle 7"/>
          <p:cNvSpPr>
            <a:spLocks noChangeArrowheads="1"/>
          </p:cNvSpPr>
          <p:nvPr/>
        </p:nvSpPr>
        <p:spPr bwMode="auto">
          <a:xfrm>
            <a:off x="190500" y="4303713"/>
            <a:ext cx="7556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F</a:t>
            </a:r>
            <a:r>
              <a:rPr lang="en-US">
                <a:solidFill>
                  <a:schemeClr val="hlink"/>
                </a:solidFill>
                <a:latin typeface="Symbol" pitchFamily="18" charset="2"/>
              </a:rPr>
              <a:t>¢¢¢</a:t>
            </a:r>
          </a:p>
        </p:txBody>
      </p:sp>
      <p:sp>
        <p:nvSpPr>
          <p:cNvPr id="59400" name="Line 8"/>
          <p:cNvSpPr>
            <a:spLocks noChangeShapeType="1"/>
          </p:cNvSpPr>
          <p:nvPr/>
        </p:nvSpPr>
        <p:spPr bwMode="auto">
          <a:xfrm>
            <a:off x="3662363" y="4843463"/>
            <a:ext cx="0" cy="1081087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9401" name="Line 9"/>
          <p:cNvSpPr>
            <a:spLocks noChangeShapeType="1"/>
          </p:cNvSpPr>
          <p:nvPr/>
        </p:nvSpPr>
        <p:spPr bwMode="auto">
          <a:xfrm>
            <a:off x="6332538" y="4006850"/>
            <a:ext cx="0" cy="19177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9402" name="Rectangle 10"/>
          <p:cNvSpPr>
            <a:spLocks noChangeArrowheads="1"/>
          </p:cNvSpPr>
          <p:nvPr/>
        </p:nvSpPr>
        <p:spPr bwMode="auto">
          <a:xfrm>
            <a:off x="3441700" y="6015038"/>
            <a:ext cx="5111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y</a:t>
            </a:r>
            <a:r>
              <a:rPr lang="en-US">
                <a:latin typeface="Symbol" pitchFamily="18" charset="2"/>
              </a:rPr>
              <a:t>¢</a:t>
            </a:r>
          </a:p>
        </p:txBody>
      </p:sp>
      <p:sp>
        <p:nvSpPr>
          <p:cNvPr id="59403" name="Rectangle 11"/>
          <p:cNvSpPr>
            <a:spLocks noChangeArrowheads="1"/>
          </p:cNvSpPr>
          <p:nvPr/>
        </p:nvSpPr>
        <p:spPr bwMode="auto">
          <a:xfrm>
            <a:off x="6110288" y="6015038"/>
            <a:ext cx="6111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y</a:t>
            </a:r>
            <a:r>
              <a:rPr lang="en-US">
                <a:latin typeface="Symbol" pitchFamily="18" charset="2"/>
              </a:rPr>
              <a:t>¢¢</a:t>
            </a:r>
          </a:p>
        </p:txBody>
      </p:sp>
      <p:sp>
        <p:nvSpPr>
          <p:cNvPr id="59404" name="Line 12"/>
          <p:cNvSpPr>
            <a:spLocks noChangeShapeType="1"/>
          </p:cNvSpPr>
          <p:nvPr/>
        </p:nvSpPr>
        <p:spPr bwMode="auto">
          <a:xfrm>
            <a:off x="920750" y="5761038"/>
            <a:ext cx="2713038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9405" name="Rectangle 13"/>
          <p:cNvSpPr>
            <a:spLocks noChangeArrowheads="1"/>
          </p:cNvSpPr>
          <p:nvPr/>
        </p:nvSpPr>
        <p:spPr bwMode="auto">
          <a:xfrm>
            <a:off x="979488" y="1112838"/>
            <a:ext cx="58181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For 0 </a:t>
            </a:r>
            <a:r>
              <a:rPr lang="en-US">
                <a:latin typeface="Symbol" pitchFamily="18" charset="2"/>
              </a:rPr>
              <a:t>£</a:t>
            </a:r>
            <a:r>
              <a:rPr lang="en-US"/>
              <a:t> y </a:t>
            </a:r>
            <a:r>
              <a:rPr lang="en-US">
                <a:latin typeface="Symbol" pitchFamily="18" charset="2"/>
              </a:rPr>
              <a:t>£</a:t>
            </a:r>
            <a:r>
              <a:rPr lang="en-US"/>
              <a:t> y</a:t>
            </a:r>
            <a:r>
              <a:rPr lang="en-US">
                <a:latin typeface="Symbol" pitchFamily="18" charset="2"/>
              </a:rPr>
              <a:t>¢</a:t>
            </a:r>
            <a:r>
              <a:rPr lang="en-US"/>
              <a:t>, choose x</a:t>
            </a:r>
            <a:r>
              <a:rPr lang="en-US" baseline="-25000"/>
              <a:t>2</a:t>
            </a:r>
            <a:r>
              <a:rPr lang="en-US"/>
              <a:t> = x</a:t>
            </a:r>
            <a:r>
              <a:rPr lang="en-US" baseline="-25000"/>
              <a:t>2</a:t>
            </a:r>
            <a:r>
              <a:rPr lang="en-US">
                <a:latin typeface="Symbol" pitchFamily="18" charset="2"/>
              </a:rPr>
              <a:t>¢</a:t>
            </a:r>
            <a:r>
              <a:rPr lang="en-US"/>
              <a:t>.</a:t>
            </a:r>
          </a:p>
        </p:txBody>
      </p:sp>
      <p:sp>
        <p:nvSpPr>
          <p:cNvPr id="59406" name="Rectangle 14"/>
          <p:cNvSpPr>
            <a:spLocks noChangeArrowheads="1"/>
          </p:cNvSpPr>
          <p:nvPr/>
        </p:nvSpPr>
        <p:spPr bwMode="auto">
          <a:xfrm>
            <a:off x="7096125" y="3756025"/>
            <a:ext cx="1905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c</a:t>
            </a:r>
            <a:r>
              <a:rPr lang="en-US" baseline="-25000">
                <a:solidFill>
                  <a:schemeClr val="hlink"/>
                </a:solidFill>
              </a:rPr>
              <a:t>s</a:t>
            </a:r>
            <a:r>
              <a:rPr lang="en-US">
                <a:solidFill>
                  <a:schemeClr val="hlink"/>
                </a:solidFill>
              </a:rPr>
              <a:t>(y;x</a:t>
            </a:r>
            <a:r>
              <a:rPr lang="en-US" baseline="-25000">
                <a:solidFill>
                  <a:schemeClr val="hlink"/>
                </a:solidFill>
              </a:rPr>
              <a:t>2</a:t>
            </a:r>
            <a:r>
              <a:rPr lang="en-US">
                <a:solidFill>
                  <a:schemeClr val="hlink"/>
                </a:solidFill>
                <a:latin typeface="Symbol" pitchFamily="18" charset="2"/>
              </a:rPr>
              <a:t>¢¢¢</a:t>
            </a:r>
            <a:r>
              <a:rPr lang="en-US">
                <a:solidFill>
                  <a:schemeClr val="hlink"/>
                </a:solidFill>
              </a:rPr>
              <a:t>)</a:t>
            </a:r>
          </a:p>
        </p:txBody>
      </p:sp>
      <p:sp>
        <p:nvSpPr>
          <p:cNvPr id="59407" name="Rectangle 15"/>
          <p:cNvSpPr>
            <a:spLocks noChangeArrowheads="1"/>
          </p:cNvSpPr>
          <p:nvPr/>
        </p:nvSpPr>
        <p:spPr bwMode="auto">
          <a:xfrm>
            <a:off x="6789738" y="1184275"/>
            <a:ext cx="16875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>
                <a:solidFill>
                  <a:srgbClr val="4AFF0E"/>
                </a:solidFill>
              </a:rPr>
              <a:t>c</a:t>
            </a:r>
            <a:r>
              <a:rPr lang="en-US" baseline="-25000">
                <a:solidFill>
                  <a:srgbClr val="4AFF0E"/>
                </a:solidFill>
              </a:rPr>
              <a:t>s</a:t>
            </a:r>
            <a:r>
              <a:rPr lang="en-US">
                <a:solidFill>
                  <a:srgbClr val="4AFF0E"/>
                </a:solidFill>
              </a:rPr>
              <a:t>(y;x</a:t>
            </a:r>
            <a:r>
              <a:rPr lang="en-US" baseline="-25000">
                <a:solidFill>
                  <a:srgbClr val="4AFF0E"/>
                </a:solidFill>
              </a:rPr>
              <a:t>2</a:t>
            </a:r>
            <a:r>
              <a:rPr lang="en-US">
                <a:solidFill>
                  <a:srgbClr val="4AFF0E"/>
                </a:solidFill>
                <a:latin typeface="Symbol" pitchFamily="18" charset="2"/>
              </a:rPr>
              <a:t>¢</a:t>
            </a:r>
            <a:r>
              <a:rPr lang="en-US">
                <a:solidFill>
                  <a:srgbClr val="4AFF0E"/>
                </a:solidFill>
              </a:rPr>
              <a:t>)</a:t>
            </a:r>
          </a:p>
        </p:txBody>
      </p:sp>
      <p:sp>
        <p:nvSpPr>
          <p:cNvPr id="59408" name="Rectangle 16"/>
          <p:cNvSpPr>
            <a:spLocks noChangeArrowheads="1"/>
          </p:cNvSpPr>
          <p:nvPr/>
        </p:nvSpPr>
        <p:spPr bwMode="auto">
          <a:xfrm>
            <a:off x="7167563" y="2613025"/>
            <a:ext cx="17875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c</a:t>
            </a:r>
            <a:r>
              <a:rPr lang="en-US" baseline="-25000">
                <a:solidFill>
                  <a:schemeClr val="tx2"/>
                </a:solidFill>
              </a:rPr>
              <a:t>s</a:t>
            </a:r>
            <a:r>
              <a:rPr lang="en-US">
                <a:solidFill>
                  <a:schemeClr val="tx2"/>
                </a:solidFill>
              </a:rPr>
              <a:t>(y;x</a:t>
            </a:r>
            <a:r>
              <a:rPr lang="en-US" baseline="-25000">
                <a:solidFill>
                  <a:schemeClr val="tx2"/>
                </a:solidFill>
              </a:rPr>
              <a:t>2</a:t>
            </a:r>
            <a:r>
              <a:rPr lang="en-US">
                <a:solidFill>
                  <a:schemeClr val="tx2"/>
                </a:solidFill>
                <a:latin typeface="Symbol" pitchFamily="18" charset="2"/>
              </a:rPr>
              <a:t>¢¢</a:t>
            </a:r>
            <a:r>
              <a:rPr lang="en-US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59409" name="Rectangle 17"/>
          <p:cNvSpPr>
            <a:spLocks noChangeArrowheads="1"/>
          </p:cNvSpPr>
          <p:nvPr/>
        </p:nvSpPr>
        <p:spPr bwMode="auto">
          <a:xfrm>
            <a:off x="765175" y="442913"/>
            <a:ext cx="3778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2800"/>
              <a:t>$</a:t>
            </a:r>
          </a:p>
        </p:txBody>
      </p:sp>
      <p:sp>
        <p:nvSpPr>
          <p:cNvPr id="59410" name="Rectangle 18"/>
          <p:cNvSpPr>
            <a:spLocks noChangeArrowheads="1"/>
          </p:cNvSpPr>
          <p:nvPr/>
        </p:nvSpPr>
        <p:spPr bwMode="auto">
          <a:xfrm>
            <a:off x="312738" y="5065713"/>
            <a:ext cx="6572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F</a:t>
            </a:r>
            <a:r>
              <a:rPr lang="en-US">
                <a:solidFill>
                  <a:schemeClr val="tx2"/>
                </a:solidFill>
                <a:latin typeface="Symbol" pitchFamily="18" charset="2"/>
              </a:rPr>
              <a:t>¢¢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Picture 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57200" y="-455613"/>
            <a:ext cx="10048875" cy="776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0419" name="Rectangle 3"/>
          <p:cNvSpPr>
            <a:spLocks noChangeArrowheads="1"/>
          </p:cNvSpPr>
          <p:nvPr/>
        </p:nvSpPr>
        <p:spPr bwMode="auto">
          <a:xfrm>
            <a:off x="8218488" y="6045200"/>
            <a:ext cx="3825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y</a:t>
            </a:r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407988" y="5494338"/>
            <a:ext cx="533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rgbClr val="4AFF0E"/>
                </a:solidFill>
              </a:rPr>
              <a:t>F</a:t>
            </a:r>
            <a:r>
              <a:rPr lang="en-US">
                <a:solidFill>
                  <a:srgbClr val="4AFF0E"/>
                </a:solidFill>
                <a:latin typeface="Symbol" pitchFamily="18" charset="2"/>
              </a:rPr>
              <a:t>¢</a:t>
            </a:r>
          </a:p>
        </p:txBody>
      </p:sp>
      <p:sp>
        <p:nvSpPr>
          <p:cNvPr id="60421" name="Rectangle 5"/>
          <p:cNvSpPr>
            <a:spLocks noChangeArrowheads="1"/>
          </p:cNvSpPr>
          <p:nvPr/>
        </p:nvSpPr>
        <p:spPr bwMode="auto">
          <a:xfrm>
            <a:off x="765175" y="6045200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0</a:t>
            </a:r>
          </a:p>
        </p:txBody>
      </p:sp>
      <p:sp>
        <p:nvSpPr>
          <p:cNvPr id="60423" name="Rectangle 7"/>
          <p:cNvSpPr>
            <a:spLocks noChangeArrowheads="1"/>
          </p:cNvSpPr>
          <p:nvPr/>
        </p:nvSpPr>
        <p:spPr bwMode="auto">
          <a:xfrm>
            <a:off x="190500" y="4303713"/>
            <a:ext cx="7556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F</a:t>
            </a:r>
            <a:r>
              <a:rPr lang="en-US">
                <a:solidFill>
                  <a:schemeClr val="hlink"/>
                </a:solidFill>
                <a:latin typeface="Symbol" pitchFamily="18" charset="2"/>
              </a:rPr>
              <a:t>¢¢¢</a:t>
            </a:r>
          </a:p>
        </p:txBody>
      </p:sp>
      <p:sp>
        <p:nvSpPr>
          <p:cNvPr id="60424" name="Line 8"/>
          <p:cNvSpPr>
            <a:spLocks noChangeShapeType="1"/>
          </p:cNvSpPr>
          <p:nvPr/>
        </p:nvSpPr>
        <p:spPr bwMode="auto">
          <a:xfrm>
            <a:off x="3662363" y="4843463"/>
            <a:ext cx="0" cy="1081087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0425" name="Line 9"/>
          <p:cNvSpPr>
            <a:spLocks noChangeShapeType="1"/>
          </p:cNvSpPr>
          <p:nvPr/>
        </p:nvSpPr>
        <p:spPr bwMode="auto">
          <a:xfrm>
            <a:off x="6332538" y="4006850"/>
            <a:ext cx="0" cy="19177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0426" name="Rectangle 10"/>
          <p:cNvSpPr>
            <a:spLocks noChangeArrowheads="1"/>
          </p:cNvSpPr>
          <p:nvPr/>
        </p:nvSpPr>
        <p:spPr bwMode="auto">
          <a:xfrm>
            <a:off x="3441700" y="6015038"/>
            <a:ext cx="5111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y</a:t>
            </a:r>
            <a:r>
              <a:rPr lang="en-US">
                <a:latin typeface="Symbol" pitchFamily="18" charset="2"/>
              </a:rPr>
              <a:t>¢</a:t>
            </a:r>
          </a:p>
        </p:txBody>
      </p:sp>
      <p:sp>
        <p:nvSpPr>
          <p:cNvPr id="60427" name="Rectangle 11"/>
          <p:cNvSpPr>
            <a:spLocks noChangeArrowheads="1"/>
          </p:cNvSpPr>
          <p:nvPr/>
        </p:nvSpPr>
        <p:spPr bwMode="auto">
          <a:xfrm>
            <a:off x="6110288" y="6015038"/>
            <a:ext cx="6111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y</a:t>
            </a:r>
            <a:r>
              <a:rPr lang="en-US">
                <a:latin typeface="Symbol" pitchFamily="18" charset="2"/>
              </a:rPr>
              <a:t>¢¢</a:t>
            </a:r>
          </a:p>
        </p:txBody>
      </p:sp>
      <p:sp>
        <p:nvSpPr>
          <p:cNvPr id="60428" name="Rectangle 12"/>
          <p:cNvSpPr>
            <a:spLocks noChangeArrowheads="1"/>
          </p:cNvSpPr>
          <p:nvPr/>
        </p:nvSpPr>
        <p:spPr bwMode="auto">
          <a:xfrm>
            <a:off x="979488" y="1112838"/>
            <a:ext cx="58181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For 0 </a:t>
            </a:r>
            <a:r>
              <a:rPr lang="en-US">
                <a:latin typeface="Symbol" pitchFamily="18" charset="2"/>
              </a:rPr>
              <a:t>£</a:t>
            </a:r>
            <a:r>
              <a:rPr lang="en-US"/>
              <a:t> y </a:t>
            </a:r>
            <a:r>
              <a:rPr lang="en-US">
                <a:latin typeface="Symbol" pitchFamily="18" charset="2"/>
              </a:rPr>
              <a:t>£</a:t>
            </a:r>
            <a:r>
              <a:rPr lang="en-US"/>
              <a:t> y</a:t>
            </a:r>
            <a:r>
              <a:rPr lang="en-US">
                <a:latin typeface="Symbol" pitchFamily="18" charset="2"/>
              </a:rPr>
              <a:t>¢</a:t>
            </a:r>
            <a:r>
              <a:rPr lang="en-US"/>
              <a:t>, choose x</a:t>
            </a:r>
            <a:r>
              <a:rPr lang="en-US" baseline="-25000"/>
              <a:t>2</a:t>
            </a:r>
            <a:r>
              <a:rPr lang="en-US"/>
              <a:t> = x</a:t>
            </a:r>
            <a:r>
              <a:rPr lang="en-US" baseline="-25000"/>
              <a:t>2</a:t>
            </a:r>
            <a:r>
              <a:rPr lang="en-US">
                <a:latin typeface="Symbol" pitchFamily="18" charset="2"/>
              </a:rPr>
              <a:t>¢</a:t>
            </a:r>
            <a:r>
              <a:rPr lang="en-US"/>
              <a:t>.</a:t>
            </a:r>
          </a:p>
        </p:txBody>
      </p:sp>
      <p:sp>
        <p:nvSpPr>
          <p:cNvPr id="60429" name="Rectangle 13"/>
          <p:cNvSpPr>
            <a:spLocks noChangeArrowheads="1"/>
          </p:cNvSpPr>
          <p:nvPr/>
        </p:nvSpPr>
        <p:spPr bwMode="auto">
          <a:xfrm>
            <a:off x="979488" y="1684338"/>
            <a:ext cx="56800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For y</a:t>
            </a:r>
            <a:r>
              <a:rPr lang="en-US">
                <a:latin typeface="Symbol" pitchFamily="18" charset="2"/>
              </a:rPr>
              <a:t>¢</a:t>
            </a:r>
            <a:r>
              <a:rPr lang="en-US"/>
              <a:t> </a:t>
            </a:r>
            <a:r>
              <a:rPr lang="en-US">
                <a:latin typeface="Symbol" pitchFamily="18" charset="2"/>
              </a:rPr>
              <a:t>£</a:t>
            </a:r>
            <a:r>
              <a:rPr lang="en-US"/>
              <a:t> y </a:t>
            </a:r>
            <a:r>
              <a:rPr lang="en-US">
                <a:latin typeface="Symbol" pitchFamily="18" charset="2"/>
              </a:rPr>
              <a:t>£</a:t>
            </a:r>
            <a:r>
              <a:rPr lang="en-US"/>
              <a:t> y</a:t>
            </a:r>
            <a:r>
              <a:rPr lang="en-US">
                <a:latin typeface="Symbol" pitchFamily="18" charset="2"/>
              </a:rPr>
              <a:t>¢¢</a:t>
            </a:r>
            <a:r>
              <a:rPr lang="en-US"/>
              <a:t>, choose x</a:t>
            </a:r>
            <a:r>
              <a:rPr lang="en-US" baseline="-25000"/>
              <a:t>2</a:t>
            </a:r>
            <a:r>
              <a:rPr lang="en-US"/>
              <a:t> = ?</a:t>
            </a:r>
          </a:p>
        </p:txBody>
      </p:sp>
      <p:sp>
        <p:nvSpPr>
          <p:cNvPr id="60430" name="Line 14"/>
          <p:cNvSpPr>
            <a:spLocks noChangeShapeType="1"/>
          </p:cNvSpPr>
          <p:nvPr/>
        </p:nvSpPr>
        <p:spPr bwMode="auto">
          <a:xfrm>
            <a:off x="3662363" y="5761038"/>
            <a:ext cx="268605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0431" name="Rectangle 15"/>
          <p:cNvSpPr>
            <a:spLocks noChangeArrowheads="1"/>
          </p:cNvSpPr>
          <p:nvPr/>
        </p:nvSpPr>
        <p:spPr bwMode="auto">
          <a:xfrm>
            <a:off x="7096125" y="3756025"/>
            <a:ext cx="1905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c</a:t>
            </a:r>
            <a:r>
              <a:rPr lang="en-US" baseline="-25000">
                <a:solidFill>
                  <a:schemeClr val="hlink"/>
                </a:solidFill>
              </a:rPr>
              <a:t>s</a:t>
            </a:r>
            <a:r>
              <a:rPr lang="en-US">
                <a:solidFill>
                  <a:schemeClr val="hlink"/>
                </a:solidFill>
              </a:rPr>
              <a:t>(y;x</a:t>
            </a:r>
            <a:r>
              <a:rPr lang="en-US" baseline="-25000">
                <a:solidFill>
                  <a:schemeClr val="hlink"/>
                </a:solidFill>
              </a:rPr>
              <a:t>2</a:t>
            </a:r>
            <a:r>
              <a:rPr lang="en-US">
                <a:solidFill>
                  <a:schemeClr val="hlink"/>
                </a:solidFill>
                <a:latin typeface="Symbol" pitchFamily="18" charset="2"/>
              </a:rPr>
              <a:t>¢¢¢</a:t>
            </a:r>
            <a:r>
              <a:rPr lang="en-US">
                <a:solidFill>
                  <a:schemeClr val="hlink"/>
                </a:solidFill>
              </a:rPr>
              <a:t>)</a:t>
            </a:r>
          </a:p>
        </p:txBody>
      </p:sp>
      <p:sp>
        <p:nvSpPr>
          <p:cNvPr id="60432" name="Rectangle 16"/>
          <p:cNvSpPr>
            <a:spLocks noChangeArrowheads="1"/>
          </p:cNvSpPr>
          <p:nvPr/>
        </p:nvSpPr>
        <p:spPr bwMode="auto">
          <a:xfrm>
            <a:off x="6789738" y="1184275"/>
            <a:ext cx="16875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>
                <a:solidFill>
                  <a:srgbClr val="4AFF0E"/>
                </a:solidFill>
              </a:rPr>
              <a:t>c</a:t>
            </a:r>
            <a:r>
              <a:rPr lang="en-US" baseline="-25000">
                <a:solidFill>
                  <a:srgbClr val="4AFF0E"/>
                </a:solidFill>
              </a:rPr>
              <a:t>s</a:t>
            </a:r>
            <a:r>
              <a:rPr lang="en-US">
                <a:solidFill>
                  <a:srgbClr val="4AFF0E"/>
                </a:solidFill>
              </a:rPr>
              <a:t>(y;x</a:t>
            </a:r>
            <a:r>
              <a:rPr lang="en-US" baseline="-25000">
                <a:solidFill>
                  <a:srgbClr val="4AFF0E"/>
                </a:solidFill>
              </a:rPr>
              <a:t>2</a:t>
            </a:r>
            <a:r>
              <a:rPr lang="en-US">
                <a:solidFill>
                  <a:srgbClr val="4AFF0E"/>
                </a:solidFill>
                <a:latin typeface="Symbol" pitchFamily="18" charset="2"/>
              </a:rPr>
              <a:t>¢</a:t>
            </a:r>
            <a:r>
              <a:rPr lang="en-US">
                <a:solidFill>
                  <a:srgbClr val="4AFF0E"/>
                </a:solidFill>
              </a:rPr>
              <a:t>)</a:t>
            </a:r>
          </a:p>
        </p:txBody>
      </p:sp>
      <p:sp>
        <p:nvSpPr>
          <p:cNvPr id="60433" name="Rectangle 17"/>
          <p:cNvSpPr>
            <a:spLocks noChangeArrowheads="1"/>
          </p:cNvSpPr>
          <p:nvPr/>
        </p:nvSpPr>
        <p:spPr bwMode="auto">
          <a:xfrm>
            <a:off x="7167563" y="2613025"/>
            <a:ext cx="17875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c</a:t>
            </a:r>
            <a:r>
              <a:rPr lang="en-US" baseline="-25000">
                <a:solidFill>
                  <a:schemeClr val="tx2"/>
                </a:solidFill>
              </a:rPr>
              <a:t>s</a:t>
            </a:r>
            <a:r>
              <a:rPr lang="en-US">
                <a:solidFill>
                  <a:schemeClr val="tx2"/>
                </a:solidFill>
              </a:rPr>
              <a:t>(y;x</a:t>
            </a:r>
            <a:r>
              <a:rPr lang="en-US" baseline="-25000">
                <a:solidFill>
                  <a:schemeClr val="tx2"/>
                </a:solidFill>
              </a:rPr>
              <a:t>2</a:t>
            </a:r>
            <a:r>
              <a:rPr lang="en-US">
                <a:solidFill>
                  <a:schemeClr val="tx2"/>
                </a:solidFill>
                <a:latin typeface="Symbol" pitchFamily="18" charset="2"/>
              </a:rPr>
              <a:t>¢¢</a:t>
            </a:r>
            <a:r>
              <a:rPr lang="en-US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60434" name="Rectangle 18"/>
          <p:cNvSpPr>
            <a:spLocks noChangeArrowheads="1"/>
          </p:cNvSpPr>
          <p:nvPr/>
        </p:nvSpPr>
        <p:spPr bwMode="auto">
          <a:xfrm>
            <a:off x="765175" y="442913"/>
            <a:ext cx="3778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2800"/>
              <a:t>$</a:t>
            </a:r>
          </a:p>
        </p:txBody>
      </p:sp>
      <p:sp>
        <p:nvSpPr>
          <p:cNvPr id="60435" name="Rectangle 19"/>
          <p:cNvSpPr>
            <a:spLocks noChangeArrowheads="1"/>
          </p:cNvSpPr>
          <p:nvPr/>
        </p:nvSpPr>
        <p:spPr bwMode="auto">
          <a:xfrm>
            <a:off x="312738" y="5065713"/>
            <a:ext cx="6572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F</a:t>
            </a:r>
            <a:r>
              <a:rPr lang="en-US">
                <a:solidFill>
                  <a:schemeClr val="tx2"/>
                </a:solidFill>
                <a:latin typeface="Symbol" pitchFamily="18" charset="2"/>
              </a:rPr>
              <a:t>¢¢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57200" y="-455613"/>
            <a:ext cx="10048875" cy="776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8218488" y="6045200"/>
            <a:ext cx="3825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y</a:t>
            </a:r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407988" y="5494338"/>
            <a:ext cx="533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rgbClr val="4AFF0E"/>
                </a:solidFill>
              </a:rPr>
              <a:t>F</a:t>
            </a:r>
            <a:r>
              <a:rPr lang="en-US">
                <a:solidFill>
                  <a:srgbClr val="4AFF0E"/>
                </a:solidFill>
                <a:latin typeface="Symbol" pitchFamily="18" charset="2"/>
              </a:rPr>
              <a:t>¢</a:t>
            </a:r>
          </a:p>
        </p:txBody>
      </p:sp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765175" y="6045200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0</a:t>
            </a:r>
          </a:p>
        </p:txBody>
      </p:sp>
      <p:sp>
        <p:nvSpPr>
          <p:cNvPr id="61447" name="Rectangle 7"/>
          <p:cNvSpPr>
            <a:spLocks noChangeArrowheads="1"/>
          </p:cNvSpPr>
          <p:nvPr/>
        </p:nvSpPr>
        <p:spPr bwMode="auto">
          <a:xfrm>
            <a:off x="190500" y="4303713"/>
            <a:ext cx="7556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F</a:t>
            </a:r>
            <a:r>
              <a:rPr lang="en-US">
                <a:solidFill>
                  <a:schemeClr val="hlink"/>
                </a:solidFill>
                <a:latin typeface="Symbol" pitchFamily="18" charset="2"/>
              </a:rPr>
              <a:t>¢¢¢</a:t>
            </a:r>
          </a:p>
        </p:txBody>
      </p:sp>
      <p:sp>
        <p:nvSpPr>
          <p:cNvPr id="61448" name="Line 8"/>
          <p:cNvSpPr>
            <a:spLocks noChangeShapeType="1"/>
          </p:cNvSpPr>
          <p:nvPr/>
        </p:nvSpPr>
        <p:spPr bwMode="auto">
          <a:xfrm>
            <a:off x="3662363" y="4843463"/>
            <a:ext cx="0" cy="1081087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1449" name="Line 9"/>
          <p:cNvSpPr>
            <a:spLocks noChangeShapeType="1"/>
          </p:cNvSpPr>
          <p:nvPr/>
        </p:nvSpPr>
        <p:spPr bwMode="auto">
          <a:xfrm>
            <a:off x="6332538" y="4006850"/>
            <a:ext cx="0" cy="19177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1450" name="Rectangle 10"/>
          <p:cNvSpPr>
            <a:spLocks noChangeArrowheads="1"/>
          </p:cNvSpPr>
          <p:nvPr/>
        </p:nvSpPr>
        <p:spPr bwMode="auto">
          <a:xfrm>
            <a:off x="3441700" y="6015038"/>
            <a:ext cx="5111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y</a:t>
            </a:r>
            <a:r>
              <a:rPr lang="en-US">
                <a:latin typeface="Symbol" pitchFamily="18" charset="2"/>
              </a:rPr>
              <a:t>¢</a:t>
            </a:r>
          </a:p>
        </p:txBody>
      </p:sp>
      <p:sp>
        <p:nvSpPr>
          <p:cNvPr id="61451" name="Rectangle 11"/>
          <p:cNvSpPr>
            <a:spLocks noChangeArrowheads="1"/>
          </p:cNvSpPr>
          <p:nvPr/>
        </p:nvSpPr>
        <p:spPr bwMode="auto">
          <a:xfrm>
            <a:off x="6110288" y="6015038"/>
            <a:ext cx="6111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y</a:t>
            </a:r>
            <a:r>
              <a:rPr lang="en-US">
                <a:latin typeface="Symbol" pitchFamily="18" charset="2"/>
              </a:rPr>
              <a:t>¢¢</a:t>
            </a:r>
          </a:p>
        </p:txBody>
      </p:sp>
      <p:sp>
        <p:nvSpPr>
          <p:cNvPr id="61452" name="Rectangle 12"/>
          <p:cNvSpPr>
            <a:spLocks noChangeArrowheads="1"/>
          </p:cNvSpPr>
          <p:nvPr/>
        </p:nvSpPr>
        <p:spPr bwMode="auto">
          <a:xfrm>
            <a:off x="979488" y="1112838"/>
            <a:ext cx="58181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For 0 </a:t>
            </a:r>
            <a:r>
              <a:rPr lang="en-US">
                <a:latin typeface="Symbol" pitchFamily="18" charset="2"/>
              </a:rPr>
              <a:t>£</a:t>
            </a:r>
            <a:r>
              <a:rPr lang="en-US"/>
              <a:t> y </a:t>
            </a:r>
            <a:r>
              <a:rPr lang="en-US">
                <a:latin typeface="Symbol" pitchFamily="18" charset="2"/>
              </a:rPr>
              <a:t>£</a:t>
            </a:r>
            <a:r>
              <a:rPr lang="en-US"/>
              <a:t> y</a:t>
            </a:r>
            <a:r>
              <a:rPr lang="en-US">
                <a:latin typeface="Symbol" pitchFamily="18" charset="2"/>
              </a:rPr>
              <a:t>¢</a:t>
            </a:r>
            <a:r>
              <a:rPr lang="en-US"/>
              <a:t>, choose x</a:t>
            </a:r>
            <a:r>
              <a:rPr lang="en-US" baseline="-25000"/>
              <a:t>2</a:t>
            </a:r>
            <a:r>
              <a:rPr lang="en-US"/>
              <a:t> = x</a:t>
            </a:r>
            <a:r>
              <a:rPr lang="en-US" baseline="-25000"/>
              <a:t>2</a:t>
            </a:r>
            <a:r>
              <a:rPr lang="en-US">
                <a:latin typeface="Symbol" pitchFamily="18" charset="2"/>
              </a:rPr>
              <a:t>¢</a:t>
            </a:r>
            <a:r>
              <a:rPr lang="en-US"/>
              <a:t>.</a:t>
            </a:r>
          </a:p>
        </p:txBody>
      </p:sp>
      <p:sp>
        <p:nvSpPr>
          <p:cNvPr id="61453" name="Rectangle 13"/>
          <p:cNvSpPr>
            <a:spLocks noChangeArrowheads="1"/>
          </p:cNvSpPr>
          <p:nvPr/>
        </p:nvSpPr>
        <p:spPr bwMode="auto">
          <a:xfrm>
            <a:off x="979488" y="1684338"/>
            <a:ext cx="61198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For y</a:t>
            </a:r>
            <a:r>
              <a:rPr lang="en-US">
                <a:latin typeface="Symbol" pitchFamily="18" charset="2"/>
              </a:rPr>
              <a:t>¢</a:t>
            </a:r>
            <a:r>
              <a:rPr lang="en-US"/>
              <a:t> </a:t>
            </a:r>
            <a:r>
              <a:rPr lang="en-US">
                <a:latin typeface="Symbol" pitchFamily="18" charset="2"/>
              </a:rPr>
              <a:t>£</a:t>
            </a:r>
            <a:r>
              <a:rPr lang="en-US"/>
              <a:t> y </a:t>
            </a:r>
            <a:r>
              <a:rPr lang="en-US">
                <a:latin typeface="Symbol" pitchFamily="18" charset="2"/>
              </a:rPr>
              <a:t>£</a:t>
            </a:r>
            <a:r>
              <a:rPr lang="en-US"/>
              <a:t> y</a:t>
            </a:r>
            <a:r>
              <a:rPr lang="en-US">
                <a:latin typeface="Symbol" pitchFamily="18" charset="2"/>
              </a:rPr>
              <a:t>¢¢</a:t>
            </a:r>
            <a:r>
              <a:rPr lang="en-US"/>
              <a:t>, choose x</a:t>
            </a:r>
            <a:r>
              <a:rPr lang="en-US" baseline="-25000"/>
              <a:t>2</a:t>
            </a:r>
            <a:r>
              <a:rPr lang="en-US"/>
              <a:t> = x</a:t>
            </a:r>
            <a:r>
              <a:rPr lang="en-US" baseline="-25000"/>
              <a:t>2</a:t>
            </a:r>
            <a:r>
              <a:rPr lang="en-US">
                <a:latin typeface="Symbol" pitchFamily="18" charset="2"/>
              </a:rPr>
              <a:t>¢¢</a:t>
            </a:r>
            <a:r>
              <a:rPr lang="en-US"/>
              <a:t>.</a:t>
            </a:r>
          </a:p>
        </p:txBody>
      </p:sp>
      <p:sp>
        <p:nvSpPr>
          <p:cNvPr id="61454" name="Line 14"/>
          <p:cNvSpPr>
            <a:spLocks noChangeShapeType="1"/>
          </p:cNvSpPr>
          <p:nvPr/>
        </p:nvSpPr>
        <p:spPr bwMode="auto">
          <a:xfrm>
            <a:off x="3662363" y="5761038"/>
            <a:ext cx="268605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1455" name="Rectangle 15"/>
          <p:cNvSpPr>
            <a:spLocks noChangeArrowheads="1"/>
          </p:cNvSpPr>
          <p:nvPr/>
        </p:nvSpPr>
        <p:spPr bwMode="auto">
          <a:xfrm>
            <a:off x="7096125" y="3756025"/>
            <a:ext cx="1905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c</a:t>
            </a:r>
            <a:r>
              <a:rPr lang="en-US" baseline="-25000">
                <a:solidFill>
                  <a:schemeClr val="hlink"/>
                </a:solidFill>
              </a:rPr>
              <a:t>s</a:t>
            </a:r>
            <a:r>
              <a:rPr lang="en-US">
                <a:solidFill>
                  <a:schemeClr val="hlink"/>
                </a:solidFill>
              </a:rPr>
              <a:t>(y;x</a:t>
            </a:r>
            <a:r>
              <a:rPr lang="en-US" baseline="-25000">
                <a:solidFill>
                  <a:schemeClr val="hlink"/>
                </a:solidFill>
              </a:rPr>
              <a:t>2</a:t>
            </a:r>
            <a:r>
              <a:rPr lang="en-US">
                <a:solidFill>
                  <a:schemeClr val="hlink"/>
                </a:solidFill>
                <a:latin typeface="Symbol" pitchFamily="18" charset="2"/>
              </a:rPr>
              <a:t>¢¢¢</a:t>
            </a:r>
            <a:r>
              <a:rPr lang="en-US">
                <a:solidFill>
                  <a:schemeClr val="hlink"/>
                </a:solidFill>
              </a:rPr>
              <a:t>)</a:t>
            </a:r>
          </a:p>
        </p:txBody>
      </p:sp>
      <p:sp>
        <p:nvSpPr>
          <p:cNvPr id="61456" name="Rectangle 16"/>
          <p:cNvSpPr>
            <a:spLocks noChangeArrowheads="1"/>
          </p:cNvSpPr>
          <p:nvPr/>
        </p:nvSpPr>
        <p:spPr bwMode="auto">
          <a:xfrm>
            <a:off x="6789738" y="1184275"/>
            <a:ext cx="16875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>
                <a:solidFill>
                  <a:srgbClr val="4AFF0E"/>
                </a:solidFill>
              </a:rPr>
              <a:t>c</a:t>
            </a:r>
            <a:r>
              <a:rPr lang="en-US" baseline="-25000">
                <a:solidFill>
                  <a:srgbClr val="4AFF0E"/>
                </a:solidFill>
              </a:rPr>
              <a:t>s</a:t>
            </a:r>
            <a:r>
              <a:rPr lang="en-US">
                <a:solidFill>
                  <a:srgbClr val="4AFF0E"/>
                </a:solidFill>
              </a:rPr>
              <a:t>(y;x</a:t>
            </a:r>
            <a:r>
              <a:rPr lang="en-US" baseline="-25000">
                <a:solidFill>
                  <a:srgbClr val="4AFF0E"/>
                </a:solidFill>
              </a:rPr>
              <a:t>2</a:t>
            </a:r>
            <a:r>
              <a:rPr lang="en-US">
                <a:solidFill>
                  <a:srgbClr val="4AFF0E"/>
                </a:solidFill>
                <a:latin typeface="Symbol" pitchFamily="18" charset="2"/>
              </a:rPr>
              <a:t>¢</a:t>
            </a:r>
            <a:r>
              <a:rPr lang="en-US">
                <a:solidFill>
                  <a:srgbClr val="4AFF0E"/>
                </a:solidFill>
              </a:rPr>
              <a:t>)</a:t>
            </a:r>
          </a:p>
        </p:txBody>
      </p:sp>
      <p:sp>
        <p:nvSpPr>
          <p:cNvPr id="61457" name="Rectangle 17"/>
          <p:cNvSpPr>
            <a:spLocks noChangeArrowheads="1"/>
          </p:cNvSpPr>
          <p:nvPr/>
        </p:nvSpPr>
        <p:spPr bwMode="auto">
          <a:xfrm>
            <a:off x="7167563" y="2613025"/>
            <a:ext cx="17875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c</a:t>
            </a:r>
            <a:r>
              <a:rPr lang="en-US" baseline="-25000">
                <a:solidFill>
                  <a:schemeClr val="tx2"/>
                </a:solidFill>
              </a:rPr>
              <a:t>s</a:t>
            </a:r>
            <a:r>
              <a:rPr lang="en-US">
                <a:solidFill>
                  <a:schemeClr val="tx2"/>
                </a:solidFill>
              </a:rPr>
              <a:t>(y;x</a:t>
            </a:r>
            <a:r>
              <a:rPr lang="en-US" baseline="-25000">
                <a:solidFill>
                  <a:schemeClr val="tx2"/>
                </a:solidFill>
              </a:rPr>
              <a:t>2</a:t>
            </a:r>
            <a:r>
              <a:rPr lang="en-US">
                <a:solidFill>
                  <a:schemeClr val="tx2"/>
                </a:solidFill>
                <a:latin typeface="Symbol" pitchFamily="18" charset="2"/>
              </a:rPr>
              <a:t>¢¢</a:t>
            </a:r>
            <a:r>
              <a:rPr lang="en-US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61458" name="Rectangle 18"/>
          <p:cNvSpPr>
            <a:spLocks noChangeArrowheads="1"/>
          </p:cNvSpPr>
          <p:nvPr/>
        </p:nvSpPr>
        <p:spPr bwMode="auto">
          <a:xfrm>
            <a:off x="765175" y="442913"/>
            <a:ext cx="3778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2800"/>
              <a:t>$</a:t>
            </a:r>
          </a:p>
        </p:txBody>
      </p:sp>
      <p:sp>
        <p:nvSpPr>
          <p:cNvPr id="61459" name="Rectangle 19"/>
          <p:cNvSpPr>
            <a:spLocks noChangeArrowheads="1"/>
          </p:cNvSpPr>
          <p:nvPr/>
        </p:nvSpPr>
        <p:spPr bwMode="auto">
          <a:xfrm>
            <a:off x="312738" y="5065713"/>
            <a:ext cx="6572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F</a:t>
            </a:r>
            <a:r>
              <a:rPr lang="en-US">
                <a:solidFill>
                  <a:schemeClr val="tx2"/>
                </a:solidFill>
                <a:latin typeface="Symbol" pitchFamily="18" charset="2"/>
              </a:rPr>
              <a:t>¢¢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Picture 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57200" y="-455613"/>
            <a:ext cx="10048875" cy="776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2467" name="Rectangle 3"/>
          <p:cNvSpPr>
            <a:spLocks noChangeArrowheads="1"/>
          </p:cNvSpPr>
          <p:nvPr/>
        </p:nvSpPr>
        <p:spPr bwMode="auto">
          <a:xfrm>
            <a:off x="8218488" y="6045200"/>
            <a:ext cx="3825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y</a:t>
            </a:r>
          </a:p>
        </p:txBody>
      </p:sp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407988" y="5494338"/>
            <a:ext cx="533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rgbClr val="4AFF0E"/>
                </a:solidFill>
              </a:rPr>
              <a:t>F</a:t>
            </a:r>
            <a:r>
              <a:rPr lang="en-US">
                <a:solidFill>
                  <a:srgbClr val="4AFF0E"/>
                </a:solidFill>
                <a:latin typeface="Symbol" pitchFamily="18" charset="2"/>
              </a:rPr>
              <a:t>¢</a:t>
            </a:r>
          </a:p>
        </p:txBody>
      </p:sp>
      <p:sp>
        <p:nvSpPr>
          <p:cNvPr id="62469" name="Rectangle 5"/>
          <p:cNvSpPr>
            <a:spLocks noChangeArrowheads="1"/>
          </p:cNvSpPr>
          <p:nvPr/>
        </p:nvSpPr>
        <p:spPr bwMode="auto">
          <a:xfrm>
            <a:off x="765175" y="6045200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0</a:t>
            </a:r>
          </a:p>
        </p:txBody>
      </p:sp>
      <p:sp>
        <p:nvSpPr>
          <p:cNvPr id="62471" name="Rectangle 7"/>
          <p:cNvSpPr>
            <a:spLocks noChangeArrowheads="1"/>
          </p:cNvSpPr>
          <p:nvPr/>
        </p:nvSpPr>
        <p:spPr bwMode="auto">
          <a:xfrm>
            <a:off x="190500" y="4303713"/>
            <a:ext cx="7556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F</a:t>
            </a:r>
            <a:r>
              <a:rPr lang="en-US">
                <a:solidFill>
                  <a:schemeClr val="hlink"/>
                </a:solidFill>
                <a:latin typeface="Symbol" pitchFamily="18" charset="2"/>
              </a:rPr>
              <a:t>¢¢¢</a:t>
            </a:r>
          </a:p>
        </p:txBody>
      </p:sp>
      <p:sp>
        <p:nvSpPr>
          <p:cNvPr id="62472" name="Line 8"/>
          <p:cNvSpPr>
            <a:spLocks noChangeShapeType="1"/>
          </p:cNvSpPr>
          <p:nvPr/>
        </p:nvSpPr>
        <p:spPr bwMode="auto">
          <a:xfrm>
            <a:off x="3662363" y="4843463"/>
            <a:ext cx="0" cy="1081087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2473" name="Line 9"/>
          <p:cNvSpPr>
            <a:spLocks noChangeShapeType="1"/>
          </p:cNvSpPr>
          <p:nvPr/>
        </p:nvSpPr>
        <p:spPr bwMode="auto">
          <a:xfrm>
            <a:off x="6332538" y="4006850"/>
            <a:ext cx="0" cy="19177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2474" name="Rectangle 10"/>
          <p:cNvSpPr>
            <a:spLocks noChangeArrowheads="1"/>
          </p:cNvSpPr>
          <p:nvPr/>
        </p:nvSpPr>
        <p:spPr bwMode="auto">
          <a:xfrm>
            <a:off x="3441700" y="6015038"/>
            <a:ext cx="5111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y</a:t>
            </a:r>
            <a:r>
              <a:rPr lang="en-US">
                <a:latin typeface="Symbol" pitchFamily="18" charset="2"/>
              </a:rPr>
              <a:t>¢</a:t>
            </a:r>
          </a:p>
        </p:txBody>
      </p:sp>
      <p:sp>
        <p:nvSpPr>
          <p:cNvPr id="62475" name="Rectangle 11"/>
          <p:cNvSpPr>
            <a:spLocks noChangeArrowheads="1"/>
          </p:cNvSpPr>
          <p:nvPr/>
        </p:nvSpPr>
        <p:spPr bwMode="auto">
          <a:xfrm>
            <a:off x="6110288" y="6015038"/>
            <a:ext cx="6111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y</a:t>
            </a:r>
            <a:r>
              <a:rPr lang="en-US">
                <a:latin typeface="Symbol" pitchFamily="18" charset="2"/>
              </a:rPr>
              <a:t>¢¢</a:t>
            </a:r>
          </a:p>
        </p:txBody>
      </p:sp>
      <p:sp>
        <p:nvSpPr>
          <p:cNvPr id="62476" name="Rectangle 12"/>
          <p:cNvSpPr>
            <a:spLocks noChangeArrowheads="1"/>
          </p:cNvSpPr>
          <p:nvPr/>
        </p:nvSpPr>
        <p:spPr bwMode="auto">
          <a:xfrm>
            <a:off x="979488" y="1112838"/>
            <a:ext cx="58181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For 0 </a:t>
            </a:r>
            <a:r>
              <a:rPr lang="en-US">
                <a:latin typeface="Symbol" pitchFamily="18" charset="2"/>
              </a:rPr>
              <a:t>£</a:t>
            </a:r>
            <a:r>
              <a:rPr lang="en-US"/>
              <a:t> y </a:t>
            </a:r>
            <a:r>
              <a:rPr lang="en-US">
                <a:latin typeface="Symbol" pitchFamily="18" charset="2"/>
              </a:rPr>
              <a:t>£</a:t>
            </a:r>
            <a:r>
              <a:rPr lang="en-US"/>
              <a:t> y</a:t>
            </a:r>
            <a:r>
              <a:rPr lang="en-US">
                <a:latin typeface="Symbol" pitchFamily="18" charset="2"/>
              </a:rPr>
              <a:t>¢</a:t>
            </a:r>
            <a:r>
              <a:rPr lang="en-US"/>
              <a:t>, choose x</a:t>
            </a:r>
            <a:r>
              <a:rPr lang="en-US" baseline="-25000"/>
              <a:t>2</a:t>
            </a:r>
            <a:r>
              <a:rPr lang="en-US"/>
              <a:t> = x</a:t>
            </a:r>
            <a:r>
              <a:rPr lang="en-US" baseline="-25000"/>
              <a:t>2</a:t>
            </a:r>
            <a:r>
              <a:rPr lang="en-US">
                <a:latin typeface="Symbol" pitchFamily="18" charset="2"/>
              </a:rPr>
              <a:t>¢</a:t>
            </a:r>
            <a:r>
              <a:rPr lang="en-US"/>
              <a:t>.</a:t>
            </a:r>
          </a:p>
        </p:txBody>
      </p:sp>
      <p:sp>
        <p:nvSpPr>
          <p:cNvPr id="62477" name="Rectangle 13"/>
          <p:cNvSpPr>
            <a:spLocks noChangeArrowheads="1"/>
          </p:cNvSpPr>
          <p:nvPr/>
        </p:nvSpPr>
        <p:spPr bwMode="auto">
          <a:xfrm>
            <a:off x="979488" y="1684338"/>
            <a:ext cx="61198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For y</a:t>
            </a:r>
            <a:r>
              <a:rPr lang="en-US">
                <a:latin typeface="Symbol" pitchFamily="18" charset="2"/>
              </a:rPr>
              <a:t>¢</a:t>
            </a:r>
            <a:r>
              <a:rPr lang="en-US"/>
              <a:t> </a:t>
            </a:r>
            <a:r>
              <a:rPr lang="en-US">
                <a:latin typeface="Symbol" pitchFamily="18" charset="2"/>
              </a:rPr>
              <a:t>£</a:t>
            </a:r>
            <a:r>
              <a:rPr lang="en-US"/>
              <a:t> y </a:t>
            </a:r>
            <a:r>
              <a:rPr lang="en-US">
                <a:latin typeface="Symbol" pitchFamily="18" charset="2"/>
              </a:rPr>
              <a:t>£</a:t>
            </a:r>
            <a:r>
              <a:rPr lang="en-US"/>
              <a:t> y</a:t>
            </a:r>
            <a:r>
              <a:rPr lang="en-US">
                <a:latin typeface="Symbol" pitchFamily="18" charset="2"/>
              </a:rPr>
              <a:t>¢¢</a:t>
            </a:r>
            <a:r>
              <a:rPr lang="en-US"/>
              <a:t>, choose x</a:t>
            </a:r>
            <a:r>
              <a:rPr lang="en-US" baseline="-25000"/>
              <a:t>2</a:t>
            </a:r>
            <a:r>
              <a:rPr lang="en-US"/>
              <a:t> = x</a:t>
            </a:r>
            <a:r>
              <a:rPr lang="en-US" baseline="-25000"/>
              <a:t>2</a:t>
            </a:r>
            <a:r>
              <a:rPr lang="en-US">
                <a:latin typeface="Symbol" pitchFamily="18" charset="2"/>
              </a:rPr>
              <a:t>¢¢</a:t>
            </a:r>
            <a:r>
              <a:rPr lang="en-US"/>
              <a:t>.</a:t>
            </a:r>
          </a:p>
        </p:txBody>
      </p:sp>
      <p:sp>
        <p:nvSpPr>
          <p:cNvPr id="62478" name="Rectangle 14"/>
          <p:cNvSpPr>
            <a:spLocks noChangeArrowheads="1"/>
          </p:cNvSpPr>
          <p:nvPr/>
        </p:nvSpPr>
        <p:spPr bwMode="auto">
          <a:xfrm>
            <a:off x="979488" y="2255838"/>
            <a:ext cx="4902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For y</a:t>
            </a:r>
            <a:r>
              <a:rPr lang="en-US">
                <a:latin typeface="Symbol" pitchFamily="18" charset="2"/>
              </a:rPr>
              <a:t>¢¢</a:t>
            </a:r>
            <a:r>
              <a:rPr lang="en-US"/>
              <a:t> </a:t>
            </a:r>
            <a:r>
              <a:rPr lang="en-US">
                <a:latin typeface="Symbol" pitchFamily="18" charset="2"/>
              </a:rPr>
              <a:t>&lt;</a:t>
            </a:r>
            <a:r>
              <a:rPr lang="en-US"/>
              <a:t> y, choose x</a:t>
            </a:r>
            <a:r>
              <a:rPr lang="en-US" baseline="-25000"/>
              <a:t>2</a:t>
            </a:r>
            <a:r>
              <a:rPr lang="en-US"/>
              <a:t> = ?</a:t>
            </a:r>
          </a:p>
        </p:txBody>
      </p:sp>
      <p:sp>
        <p:nvSpPr>
          <p:cNvPr id="62479" name="Line 15"/>
          <p:cNvSpPr>
            <a:spLocks noChangeShapeType="1"/>
          </p:cNvSpPr>
          <p:nvPr/>
        </p:nvSpPr>
        <p:spPr bwMode="auto">
          <a:xfrm>
            <a:off x="6334125" y="5761038"/>
            <a:ext cx="2278063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2480" name="Rectangle 16"/>
          <p:cNvSpPr>
            <a:spLocks noChangeArrowheads="1"/>
          </p:cNvSpPr>
          <p:nvPr/>
        </p:nvSpPr>
        <p:spPr bwMode="auto">
          <a:xfrm>
            <a:off x="7096125" y="3756025"/>
            <a:ext cx="1905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c</a:t>
            </a:r>
            <a:r>
              <a:rPr lang="en-US" baseline="-25000">
                <a:solidFill>
                  <a:schemeClr val="hlink"/>
                </a:solidFill>
              </a:rPr>
              <a:t>s</a:t>
            </a:r>
            <a:r>
              <a:rPr lang="en-US">
                <a:solidFill>
                  <a:schemeClr val="hlink"/>
                </a:solidFill>
              </a:rPr>
              <a:t>(y;x</a:t>
            </a:r>
            <a:r>
              <a:rPr lang="en-US" baseline="-25000">
                <a:solidFill>
                  <a:schemeClr val="hlink"/>
                </a:solidFill>
              </a:rPr>
              <a:t>2</a:t>
            </a:r>
            <a:r>
              <a:rPr lang="en-US">
                <a:solidFill>
                  <a:schemeClr val="hlink"/>
                </a:solidFill>
                <a:latin typeface="Symbol" pitchFamily="18" charset="2"/>
              </a:rPr>
              <a:t>¢¢¢</a:t>
            </a:r>
            <a:r>
              <a:rPr lang="en-US">
                <a:solidFill>
                  <a:schemeClr val="hlink"/>
                </a:solidFill>
              </a:rPr>
              <a:t>)</a:t>
            </a:r>
          </a:p>
        </p:txBody>
      </p:sp>
      <p:sp>
        <p:nvSpPr>
          <p:cNvPr id="62481" name="Rectangle 17"/>
          <p:cNvSpPr>
            <a:spLocks noChangeArrowheads="1"/>
          </p:cNvSpPr>
          <p:nvPr/>
        </p:nvSpPr>
        <p:spPr bwMode="auto">
          <a:xfrm>
            <a:off x="6789738" y="1184275"/>
            <a:ext cx="16875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>
                <a:solidFill>
                  <a:srgbClr val="4AFF0E"/>
                </a:solidFill>
              </a:rPr>
              <a:t>c</a:t>
            </a:r>
            <a:r>
              <a:rPr lang="en-US" baseline="-25000">
                <a:solidFill>
                  <a:srgbClr val="4AFF0E"/>
                </a:solidFill>
              </a:rPr>
              <a:t>s</a:t>
            </a:r>
            <a:r>
              <a:rPr lang="en-US">
                <a:solidFill>
                  <a:srgbClr val="4AFF0E"/>
                </a:solidFill>
              </a:rPr>
              <a:t>(y;x</a:t>
            </a:r>
            <a:r>
              <a:rPr lang="en-US" baseline="-25000">
                <a:solidFill>
                  <a:srgbClr val="4AFF0E"/>
                </a:solidFill>
              </a:rPr>
              <a:t>2</a:t>
            </a:r>
            <a:r>
              <a:rPr lang="en-US">
                <a:solidFill>
                  <a:srgbClr val="4AFF0E"/>
                </a:solidFill>
                <a:latin typeface="Symbol" pitchFamily="18" charset="2"/>
              </a:rPr>
              <a:t>¢</a:t>
            </a:r>
            <a:r>
              <a:rPr lang="en-US">
                <a:solidFill>
                  <a:srgbClr val="4AFF0E"/>
                </a:solidFill>
              </a:rPr>
              <a:t>)</a:t>
            </a:r>
          </a:p>
        </p:txBody>
      </p:sp>
      <p:sp>
        <p:nvSpPr>
          <p:cNvPr id="62482" name="Rectangle 18"/>
          <p:cNvSpPr>
            <a:spLocks noChangeArrowheads="1"/>
          </p:cNvSpPr>
          <p:nvPr/>
        </p:nvSpPr>
        <p:spPr bwMode="auto">
          <a:xfrm>
            <a:off x="7167563" y="2613025"/>
            <a:ext cx="17875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c</a:t>
            </a:r>
            <a:r>
              <a:rPr lang="en-US" baseline="-25000">
                <a:solidFill>
                  <a:schemeClr val="tx2"/>
                </a:solidFill>
              </a:rPr>
              <a:t>s</a:t>
            </a:r>
            <a:r>
              <a:rPr lang="en-US">
                <a:solidFill>
                  <a:schemeClr val="tx2"/>
                </a:solidFill>
              </a:rPr>
              <a:t>(y;x</a:t>
            </a:r>
            <a:r>
              <a:rPr lang="en-US" baseline="-25000">
                <a:solidFill>
                  <a:schemeClr val="tx2"/>
                </a:solidFill>
              </a:rPr>
              <a:t>2</a:t>
            </a:r>
            <a:r>
              <a:rPr lang="en-US">
                <a:solidFill>
                  <a:schemeClr val="tx2"/>
                </a:solidFill>
                <a:latin typeface="Symbol" pitchFamily="18" charset="2"/>
              </a:rPr>
              <a:t>¢¢</a:t>
            </a:r>
            <a:r>
              <a:rPr lang="en-US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62483" name="Rectangle 19"/>
          <p:cNvSpPr>
            <a:spLocks noChangeArrowheads="1"/>
          </p:cNvSpPr>
          <p:nvPr/>
        </p:nvSpPr>
        <p:spPr bwMode="auto">
          <a:xfrm>
            <a:off x="765175" y="442913"/>
            <a:ext cx="3778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2800"/>
              <a:t>$</a:t>
            </a:r>
          </a:p>
        </p:txBody>
      </p:sp>
      <p:sp>
        <p:nvSpPr>
          <p:cNvPr id="62484" name="Rectangle 20"/>
          <p:cNvSpPr>
            <a:spLocks noChangeArrowheads="1"/>
          </p:cNvSpPr>
          <p:nvPr/>
        </p:nvSpPr>
        <p:spPr bwMode="auto">
          <a:xfrm>
            <a:off x="312738" y="5065713"/>
            <a:ext cx="6572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F</a:t>
            </a:r>
            <a:r>
              <a:rPr lang="en-US">
                <a:solidFill>
                  <a:schemeClr val="tx2"/>
                </a:solidFill>
                <a:latin typeface="Symbol" pitchFamily="18" charset="2"/>
              </a:rPr>
              <a:t>¢¢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Fixed, Variable &amp; Total Cost Functions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c(y) is the total cost of all inputs, </a:t>
            </a:r>
            <a:r>
              <a:rPr lang="en-US">
                <a:solidFill>
                  <a:schemeClr val="tx2"/>
                </a:solidFill>
              </a:rPr>
              <a:t>fixed and variable</a:t>
            </a:r>
            <a:r>
              <a:rPr lang="en-US"/>
              <a:t>, when producing y output units.  c(y) is the firm’s </a:t>
            </a:r>
            <a:r>
              <a:rPr lang="en-US">
                <a:solidFill>
                  <a:schemeClr val="tx2"/>
                </a:solidFill>
              </a:rPr>
              <a:t>total cost</a:t>
            </a:r>
            <a:r>
              <a:rPr lang="en-US"/>
              <a:t> function;</a:t>
            </a:r>
          </a:p>
        </p:txBody>
      </p:sp>
      <p:graphicFrame>
        <p:nvGraphicFramePr>
          <p:cNvPr id="92160" name="Object 0"/>
          <p:cNvGraphicFramePr>
            <a:graphicFrameLocks/>
          </p:cNvGraphicFramePr>
          <p:nvPr/>
        </p:nvGraphicFramePr>
        <p:xfrm>
          <a:off x="2751138" y="3743325"/>
          <a:ext cx="3384550" cy="542925"/>
        </p:xfrm>
        <a:graphic>
          <a:graphicData uri="http://schemas.openxmlformats.org/presentationml/2006/ole">
            <p:oleObj spid="_x0000_s92160" name="Equation" r:id="rId3" imgW="2882880" imgH="469800" progId="Equation.2">
              <p:embed/>
            </p:oleObj>
          </a:graphicData>
        </a:graphic>
      </p:graphicFrame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57200" y="-455613"/>
            <a:ext cx="10048875" cy="776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8218488" y="6045200"/>
            <a:ext cx="3825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y</a:t>
            </a:r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407988" y="5494338"/>
            <a:ext cx="533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rgbClr val="4AFF0E"/>
                </a:solidFill>
              </a:rPr>
              <a:t>F</a:t>
            </a:r>
            <a:r>
              <a:rPr lang="en-US">
                <a:solidFill>
                  <a:srgbClr val="4AFF0E"/>
                </a:solidFill>
                <a:latin typeface="Symbol" pitchFamily="18" charset="2"/>
              </a:rPr>
              <a:t>¢</a:t>
            </a:r>
          </a:p>
        </p:txBody>
      </p:sp>
      <p:sp>
        <p:nvSpPr>
          <p:cNvPr id="63493" name="Rectangle 5"/>
          <p:cNvSpPr>
            <a:spLocks noChangeArrowheads="1"/>
          </p:cNvSpPr>
          <p:nvPr/>
        </p:nvSpPr>
        <p:spPr bwMode="auto">
          <a:xfrm>
            <a:off x="765175" y="6045200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0</a:t>
            </a:r>
          </a:p>
        </p:txBody>
      </p:sp>
      <p:sp>
        <p:nvSpPr>
          <p:cNvPr id="63495" name="Rectangle 7"/>
          <p:cNvSpPr>
            <a:spLocks noChangeArrowheads="1"/>
          </p:cNvSpPr>
          <p:nvPr/>
        </p:nvSpPr>
        <p:spPr bwMode="auto">
          <a:xfrm>
            <a:off x="190500" y="4303713"/>
            <a:ext cx="7556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F</a:t>
            </a:r>
            <a:r>
              <a:rPr lang="en-US">
                <a:solidFill>
                  <a:schemeClr val="hlink"/>
                </a:solidFill>
                <a:latin typeface="Symbol" pitchFamily="18" charset="2"/>
              </a:rPr>
              <a:t>¢¢¢</a:t>
            </a:r>
          </a:p>
        </p:txBody>
      </p:sp>
      <p:sp>
        <p:nvSpPr>
          <p:cNvPr id="63496" name="Rectangle 8"/>
          <p:cNvSpPr>
            <a:spLocks noChangeArrowheads="1"/>
          </p:cNvSpPr>
          <p:nvPr/>
        </p:nvSpPr>
        <p:spPr bwMode="auto">
          <a:xfrm>
            <a:off x="7096125" y="3756025"/>
            <a:ext cx="1905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c</a:t>
            </a:r>
            <a:r>
              <a:rPr lang="en-US" baseline="-25000">
                <a:solidFill>
                  <a:schemeClr val="hlink"/>
                </a:solidFill>
              </a:rPr>
              <a:t>s</a:t>
            </a:r>
            <a:r>
              <a:rPr lang="en-US">
                <a:solidFill>
                  <a:schemeClr val="hlink"/>
                </a:solidFill>
              </a:rPr>
              <a:t>(y;x</a:t>
            </a:r>
            <a:r>
              <a:rPr lang="en-US" baseline="-25000">
                <a:solidFill>
                  <a:schemeClr val="hlink"/>
                </a:solidFill>
              </a:rPr>
              <a:t>2</a:t>
            </a:r>
            <a:r>
              <a:rPr lang="en-US">
                <a:solidFill>
                  <a:schemeClr val="hlink"/>
                </a:solidFill>
                <a:latin typeface="Symbol" pitchFamily="18" charset="2"/>
              </a:rPr>
              <a:t>¢¢¢</a:t>
            </a:r>
            <a:r>
              <a:rPr lang="en-US">
                <a:solidFill>
                  <a:schemeClr val="hlink"/>
                </a:solidFill>
              </a:rPr>
              <a:t>)</a:t>
            </a:r>
          </a:p>
        </p:txBody>
      </p:sp>
      <p:sp>
        <p:nvSpPr>
          <p:cNvPr id="63497" name="Line 9"/>
          <p:cNvSpPr>
            <a:spLocks noChangeShapeType="1"/>
          </p:cNvSpPr>
          <p:nvPr/>
        </p:nvSpPr>
        <p:spPr bwMode="auto">
          <a:xfrm>
            <a:off x="3662363" y="4843463"/>
            <a:ext cx="0" cy="1081087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3498" name="Line 10"/>
          <p:cNvSpPr>
            <a:spLocks noChangeShapeType="1"/>
          </p:cNvSpPr>
          <p:nvPr/>
        </p:nvSpPr>
        <p:spPr bwMode="auto">
          <a:xfrm>
            <a:off x="6332538" y="4006850"/>
            <a:ext cx="0" cy="19177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3499" name="Rectangle 11"/>
          <p:cNvSpPr>
            <a:spLocks noChangeArrowheads="1"/>
          </p:cNvSpPr>
          <p:nvPr/>
        </p:nvSpPr>
        <p:spPr bwMode="auto">
          <a:xfrm>
            <a:off x="3441700" y="6015038"/>
            <a:ext cx="5111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y</a:t>
            </a:r>
            <a:r>
              <a:rPr lang="en-US">
                <a:latin typeface="Symbol" pitchFamily="18" charset="2"/>
              </a:rPr>
              <a:t>¢</a:t>
            </a:r>
          </a:p>
        </p:txBody>
      </p:sp>
      <p:sp>
        <p:nvSpPr>
          <p:cNvPr id="63500" name="Rectangle 12"/>
          <p:cNvSpPr>
            <a:spLocks noChangeArrowheads="1"/>
          </p:cNvSpPr>
          <p:nvPr/>
        </p:nvSpPr>
        <p:spPr bwMode="auto">
          <a:xfrm>
            <a:off x="6110288" y="6015038"/>
            <a:ext cx="6111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y</a:t>
            </a:r>
            <a:r>
              <a:rPr lang="en-US">
                <a:latin typeface="Symbol" pitchFamily="18" charset="2"/>
              </a:rPr>
              <a:t>¢¢</a:t>
            </a:r>
          </a:p>
        </p:txBody>
      </p:sp>
      <p:sp>
        <p:nvSpPr>
          <p:cNvPr id="63501" name="Rectangle 13"/>
          <p:cNvSpPr>
            <a:spLocks noChangeArrowheads="1"/>
          </p:cNvSpPr>
          <p:nvPr/>
        </p:nvSpPr>
        <p:spPr bwMode="auto">
          <a:xfrm>
            <a:off x="979488" y="1112838"/>
            <a:ext cx="58181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For 0 </a:t>
            </a:r>
            <a:r>
              <a:rPr lang="en-US">
                <a:latin typeface="Symbol" pitchFamily="18" charset="2"/>
              </a:rPr>
              <a:t>£</a:t>
            </a:r>
            <a:r>
              <a:rPr lang="en-US"/>
              <a:t> y </a:t>
            </a:r>
            <a:r>
              <a:rPr lang="en-US">
                <a:latin typeface="Symbol" pitchFamily="18" charset="2"/>
              </a:rPr>
              <a:t>£</a:t>
            </a:r>
            <a:r>
              <a:rPr lang="en-US"/>
              <a:t> y</a:t>
            </a:r>
            <a:r>
              <a:rPr lang="en-US">
                <a:latin typeface="Symbol" pitchFamily="18" charset="2"/>
              </a:rPr>
              <a:t>¢</a:t>
            </a:r>
            <a:r>
              <a:rPr lang="en-US"/>
              <a:t>, choose x</a:t>
            </a:r>
            <a:r>
              <a:rPr lang="en-US" baseline="-25000"/>
              <a:t>2</a:t>
            </a:r>
            <a:r>
              <a:rPr lang="en-US"/>
              <a:t> = x</a:t>
            </a:r>
            <a:r>
              <a:rPr lang="en-US" baseline="-25000"/>
              <a:t>2</a:t>
            </a:r>
            <a:r>
              <a:rPr lang="en-US">
                <a:latin typeface="Symbol" pitchFamily="18" charset="2"/>
              </a:rPr>
              <a:t>¢</a:t>
            </a:r>
            <a:r>
              <a:rPr lang="en-US"/>
              <a:t>.</a:t>
            </a:r>
          </a:p>
        </p:txBody>
      </p:sp>
      <p:sp>
        <p:nvSpPr>
          <p:cNvPr id="63502" name="Rectangle 14"/>
          <p:cNvSpPr>
            <a:spLocks noChangeArrowheads="1"/>
          </p:cNvSpPr>
          <p:nvPr/>
        </p:nvSpPr>
        <p:spPr bwMode="auto">
          <a:xfrm>
            <a:off x="979488" y="1684338"/>
            <a:ext cx="61198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For y</a:t>
            </a:r>
            <a:r>
              <a:rPr lang="en-US">
                <a:latin typeface="Symbol" pitchFamily="18" charset="2"/>
              </a:rPr>
              <a:t>¢</a:t>
            </a:r>
            <a:r>
              <a:rPr lang="en-US"/>
              <a:t> </a:t>
            </a:r>
            <a:r>
              <a:rPr lang="en-US">
                <a:latin typeface="Symbol" pitchFamily="18" charset="2"/>
              </a:rPr>
              <a:t>£</a:t>
            </a:r>
            <a:r>
              <a:rPr lang="en-US"/>
              <a:t> y </a:t>
            </a:r>
            <a:r>
              <a:rPr lang="en-US">
                <a:latin typeface="Symbol" pitchFamily="18" charset="2"/>
              </a:rPr>
              <a:t>£</a:t>
            </a:r>
            <a:r>
              <a:rPr lang="en-US"/>
              <a:t> y</a:t>
            </a:r>
            <a:r>
              <a:rPr lang="en-US">
                <a:latin typeface="Symbol" pitchFamily="18" charset="2"/>
              </a:rPr>
              <a:t>¢¢</a:t>
            </a:r>
            <a:r>
              <a:rPr lang="en-US"/>
              <a:t>, choose x</a:t>
            </a:r>
            <a:r>
              <a:rPr lang="en-US" baseline="-25000"/>
              <a:t>2</a:t>
            </a:r>
            <a:r>
              <a:rPr lang="en-US"/>
              <a:t> = x</a:t>
            </a:r>
            <a:r>
              <a:rPr lang="en-US" baseline="-25000"/>
              <a:t>2</a:t>
            </a:r>
            <a:r>
              <a:rPr lang="en-US">
                <a:latin typeface="Symbol" pitchFamily="18" charset="2"/>
              </a:rPr>
              <a:t>¢¢</a:t>
            </a:r>
            <a:r>
              <a:rPr lang="en-US"/>
              <a:t>.</a:t>
            </a:r>
          </a:p>
        </p:txBody>
      </p:sp>
      <p:sp>
        <p:nvSpPr>
          <p:cNvPr id="63503" name="Rectangle 15"/>
          <p:cNvSpPr>
            <a:spLocks noChangeArrowheads="1"/>
          </p:cNvSpPr>
          <p:nvPr/>
        </p:nvSpPr>
        <p:spPr bwMode="auto">
          <a:xfrm>
            <a:off x="979488" y="2255838"/>
            <a:ext cx="54435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For y</a:t>
            </a:r>
            <a:r>
              <a:rPr lang="en-US">
                <a:latin typeface="Symbol" pitchFamily="18" charset="2"/>
              </a:rPr>
              <a:t>¢¢</a:t>
            </a:r>
            <a:r>
              <a:rPr lang="en-US"/>
              <a:t> </a:t>
            </a:r>
            <a:r>
              <a:rPr lang="en-US">
                <a:latin typeface="Symbol" pitchFamily="18" charset="2"/>
              </a:rPr>
              <a:t>&lt;</a:t>
            </a:r>
            <a:r>
              <a:rPr lang="en-US"/>
              <a:t> y, choose x</a:t>
            </a:r>
            <a:r>
              <a:rPr lang="en-US" baseline="-25000"/>
              <a:t>2</a:t>
            </a:r>
            <a:r>
              <a:rPr lang="en-US"/>
              <a:t> = x</a:t>
            </a:r>
            <a:r>
              <a:rPr lang="en-US" baseline="-25000"/>
              <a:t>2</a:t>
            </a:r>
            <a:r>
              <a:rPr lang="en-US">
                <a:latin typeface="Symbol" pitchFamily="18" charset="2"/>
              </a:rPr>
              <a:t>¢¢¢</a:t>
            </a:r>
            <a:r>
              <a:rPr lang="en-US"/>
              <a:t>.</a:t>
            </a:r>
          </a:p>
        </p:txBody>
      </p:sp>
      <p:sp>
        <p:nvSpPr>
          <p:cNvPr id="63504" name="Line 16"/>
          <p:cNvSpPr>
            <a:spLocks noChangeShapeType="1"/>
          </p:cNvSpPr>
          <p:nvPr/>
        </p:nvSpPr>
        <p:spPr bwMode="auto">
          <a:xfrm>
            <a:off x="6334125" y="5761038"/>
            <a:ext cx="2278063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3505" name="Rectangle 17"/>
          <p:cNvSpPr>
            <a:spLocks noChangeArrowheads="1"/>
          </p:cNvSpPr>
          <p:nvPr/>
        </p:nvSpPr>
        <p:spPr bwMode="auto">
          <a:xfrm>
            <a:off x="6789738" y="1184275"/>
            <a:ext cx="16875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>
                <a:solidFill>
                  <a:srgbClr val="4AFF0E"/>
                </a:solidFill>
              </a:rPr>
              <a:t>c</a:t>
            </a:r>
            <a:r>
              <a:rPr lang="en-US" baseline="-25000">
                <a:solidFill>
                  <a:srgbClr val="4AFF0E"/>
                </a:solidFill>
              </a:rPr>
              <a:t>s</a:t>
            </a:r>
            <a:r>
              <a:rPr lang="en-US">
                <a:solidFill>
                  <a:srgbClr val="4AFF0E"/>
                </a:solidFill>
              </a:rPr>
              <a:t>(y;x</a:t>
            </a:r>
            <a:r>
              <a:rPr lang="en-US" baseline="-25000">
                <a:solidFill>
                  <a:srgbClr val="4AFF0E"/>
                </a:solidFill>
              </a:rPr>
              <a:t>2</a:t>
            </a:r>
            <a:r>
              <a:rPr lang="en-US">
                <a:solidFill>
                  <a:srgbClr val="4AFF0E"/>
                </a:solidFill>
                <a:latin typeface="Symbol" pitchFamily="18" charset="2"/>
              </a:rPr>
              <a:t>¢</a:t>
            </a:r>
            <a:r>
              <a:rPr lang="en-US">
                <a:solidFill>
                  <a:srgbClr val="4AFF0E"/>
                </a:solidFill>
              </a:rPr>
              <a:t>)</a:t>
            </a:r>
          </a:p>
        </p:txBody>
      </p:sp>
      <p:sp>
        <p:nvSpPr>
          <p:cNvPr id="63506" name="Rectangle 18"/>
          <p:cNvSpPr>
            <a:spLocks noChangeArrowheads="1"/>
          </p:cNvSpPr>
          <p:nvPr/>
        </p:nvSpPr>
        <p:spPr bwMode="auto">
          <a:xfrm>
            <a:off x="7167563" y="2613025"/>
            <a:ext cx="17875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c</a:t>
            </a:r>
            <a:r>
              <a:rPr lang="en-US" baseline="-25000">
                <a:solidFill>
                  <a:schemeClr val="tx2"/>
                </a:solidFill>
              </a:rPr>
              <a:t>s</a:t>
            </a:r>
            <a:r>
              <a:rPr lang="en-US">
                <a:solidFill>
                  <a:schemeClr val="tx2"/>
                </a:solidFill>
              </a:rPr>
              <a:t>(y;x</a:t>
            </a:r>
            <a:r>
              <a:rPr lang="en-US" baseline="-25000">
                <a:solidFill>
                  <a:schemeClr val="tx2"/>
                </a:solidFill>
              </a:rPr>
              <a:t>2</a:t>
            </a:r>
            <a:r>
              <a:rPr lang="en-US">
                <a:solidFill>
                  <a:schemeClr val="tx2"/>
                </a:solidFill>
                <a:latin typeface="Symbol" pitchFamily="18" charset="2"/>
              </a:rPr>
              <a:t>¢¢</a:t>
            </a:r>
            <a:r>
              <a:rPr lang="en-US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63507" name="Rectangle 19"/>
          <p:cNvSpPr>
            <a:spLocks noChangeArrowheads="1"/>
          </p:cNvSpPr>
          <p:nvPr/>
        </p:nvSpPr>
        <p:spPr bwMode="auto">
          <a:xfrm>
            <a:off x="765175" y="442913"/>
            <a:ext cx="3778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2800"/>
              <a:t>$</a:t>
            </a:r>
          </a:p>
        </p:txBody>
      </p:sp>
      <p:sp>
        <p:nvSpPr>
          <p:cNvPr id="63508" name="Rectangle 20"/>
          <p:cNvSpPr>
            <a:spLocks noChangeArrowheads="1"/>
          </p:cNvSpPr>
          <p:nvPr/>
        </p:nvSpPr>
        <p:spPr bwMode="auto">
          <a:xfrm>
            <a:off x="312738" y="5065713"/>
            <a:ext cx="6572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F</a:t>
            </a:r>
            <a:r>
              <a:rPr lang="en-US">
                <a:solidFill>
                  <a:schemeClr val="tx2"/>
                </a:solidFill>
                <a:latin typeface="Symbol" pitchFamily="18" charset="2"/>
              </a:rPr>
              <a:t>¢¢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4" name="Picture 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57200" y="-455613"/>
            <a:ext cx="10048875" cy="776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4515" name="Rectangle 3"/>
          <p:cNvSpPr>
            <a:spLocks noChangeArrowheads="1"/>
          </p:cNvSpPr>
          <p:nvPr/>
        </p:nvSpPr>
        <p:spPr bwMode="auto">
          <a:xfrm>
            <a:off x="8218488" y="6045200"/>
            <a:ext cx="3825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y</a:t>
            </a:r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407988" y="5494338"/>
            <a:ext cx="533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rgbClr val="4AFF0E"/>
                </a:solidFill>
              </a:rPr>
              <a:t>F</a:t>
            </a:r>
            <a:r>
              <a:rPr lang="en-US">
                <a:solidFill>
                  <a:srgbClr val="4AFF0E"/>
                </a:solidFill>
                <a:latin typeface="Symbol" pitchFamily="18" charset="2"/>
              </a:rPr>
              <a:t>¢</a:t>
            </a:r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765175" y="6045200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0</a:t>
            </a:r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6789738" y="1184275"/>
            <a:ext cx="16875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>
                <a:solidFill>
                  <a:srgbClr val="4AFF0E"/>
                </a:solidFill>
              </a:rPr>
              <a:t>c</a:t>
            </a:r>
            <a:r>
              <a:rPr lang="en-US" baseline="-25000">
                <a:solidFill>
                  <a:srgbClr val="4AFF0E"/>
                </a:solidFill>
              </a:rPr>
              <a:t>s</a:t>
            </a:r>
            <a:r>
              <a:rPr lang="en-US">
                <a:solidFill>
                  <a:srgbClr val="4AFF0E"/>
                </a:solidFill>
              </a:rPr>
              <a:t>(y;x</a:t>
            </a:r>
            <a:r>
              <a:rPr lang="en-US" baseline="-25000">
                <a:solidFill>
                  <a:srgbClr val="4AFF0E"/>
                </a:solidFill>
              </a:rPr>
              <a:t>2</a:t>
            </a:r>
            <a:r>
              <a:rPr lang="en-US">
                <a:solidFill>
                  <a:srgbClr val="4AFF0E"/>
                </a:solidFill>
                <a:latin typeface="Symbol" pitchFamily="18" charset="2"/>
              </a:rPr>
              <a:t>¢</a:t>
            </a:r>
            <a:r>
              <a:rPr lang="en-US">
                <a:solidFill>
                  <a:srgbClr val="4AFF0E"/>
                </a:solidFill>
              </a:rPr>
              <a:t>)</a:t>
            </a:r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auto">
          <a:xfrm>
            <a:off x="7167563" y="2613025"/>
            <a:ext cx="17875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c</a:t>
            </a:r>
            <a:r>
              <a:rPr lang="en-US" baseline="-25000">
                <a:solidFill>
                  <a:schemeClr val="tx2"/>
                </a:solidFill>
              </a:rPr>
              <a:t>s</a:t>
            </a:r>
            <a:r>
              <a:rPr lang="en-US">
                <a:solidFill>
                  <a:schemeClr val="tx2"/>
                </a:solidFill>
              </a:rPr>
              <a:t>(y;x</a:t>
            </a:r>
            <a:r>
              <a:rPr lang="en-US" baseline="-25000">
                <a:solidFill>
                  <a:schemeClr val="tx2"/>
                </a:solidFill>
              </a:rPr>
              <a:t>2</a:t>
            </a:r>
            <a:r>
              <a:rPr lang="en-US">
                <a:solidFill>
                  <a:schemeClr val="tx2"/>
                </a:solidFill>
                <a:latin typeface="Symbol" pitchFamily="18" charset="2"/>
              </a:rPr>
              <a:t>¢¢</a:t>
            </a:r>
            <a:r>
              <a:rPr lang="en-US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64521" name="Rectangle 9"/>
          <p:cNvSpPr>
            <a:spLocks noChangeArrowheads="1"/>
          </p:cNvSpPr>
          <p:nvPr/>
        </p:nvSpPr>
        <p:spPr bwMode="auto">
          <a:xfrm>
            <a:off x="190500" y="4303713"/>
            <a:ext cx="7556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F</a:t>
            </a:r>
            <a:r>
              <a:rPr lang="en-US">
                <a:solidFill>
                  <a:schemeClr val="hlink"/>
                </a:solidFill>
                <a:latin typeface="Symbol" pitchFamily="18" charset="2"/>
              </a:rPr>
              <a:t>¢¢¢</a:t>
            </a:r>
          </a:p>
        </p:txBody>
      </p:sp>
      <p:sp>
        <p:nvSpPr>
          <p:cNvPr id="64522" name="Rectangle 10"/>
          <p:cNvSpPr>
            <a:spLocks noChangeArrowheads="1"/>
          </p:cNvSpPr>
          <p:nvPr/>
        </p:nvSpPr>
        <p:spPr bwMode="auto">
          <a:xfrm>
            <a:off x="1690688" y="3732213"/>
            <a:ext cx="1905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c</a:t>
            </a:r>
            <a:r>
              <a:rPr lang="en-US" baseline="-25000">
                <a:solidFill>
                  <a:schemeClr val="hlink"/>
                </a:solidFill>
              </a:rPr>
              <a:t>s</a:t>
            </a:r>
            <a:r>
              <a:rPr lang="en-US">
                <a:solidFill>
                  <a:schemeClr val="hlink"/>
                </a:solidFill>
              </a:rPr>
              <a:t>(y;x</a:t>
            </a:r>
            <a:r>
              <a:rPr lang="en-US" baseline="-25000">
                <a:solidFill>
                  <a:schemeClr val="hlink"/>
                </a:solidFill>
              </a:rPr>
              <a:t>2</a:t>
            </a:r>
            <a:r>
              <a:rPr lang="en-US">
                <a:solidFill>
                  <a:schemeClr val="hlink"/>
                </a:solidFill>
                <a:latin typeface="Symbol" pitchFamily="18" charset="2"/>
              </a:rPr>
              <a:t>¢¢¢</a:t>
            </a:r>
            <a:r>
              <a:rPr lang="en-US">
                <a:solidFill>
                  <a:schemeClr val="hlink"/>
                </a:solidFill>
              </a:rPr>
              <a:t>)</a:t>
            </a:r>
          </a:p>
        </p:txBody>
      </p:sp>
      <p:sp>
        <p:nvSpPr>
          <p:cNvPr id="64523" name="Line 11"/>
          <p:cNvSpPr>
            <a:spLocks noChangeShapeType="1"/>
          </p:cNvSpPr>
          <p:nvPr/>
        </p:nvSpPr>
        <p:spPr bwMode="auto">
          <a:xfrm>
            <a:off x="3662363" y="4843463"/>
            <a:ext cx="0" cy="1081087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4524" name="Line 12"/>
          <p:cNvSpPr>
            <a:spLocks noChangeShapeType="1"/>
          </p:cNvSpPr>
          <p:nvPr/>
        </p:nvSpPr>
        <p:spPr bwMode="auto">
          <a:xfrm>
            <a:off x="6332538" y="4006850"/>
            <a:ext cx="0" cy="19177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4525" name="Rectangle 13"/>
          <p:cNvSpPr>
            <a:spLocks noChangeArrowheads="1"/>
          </p:cNvSpPr>
          <p:nvPr/>
        </p:nvSpPr>
        <p:spPr bwMode="auto">
          <a:xfrm>
            <a:off x="3441700" y="6015038"/>
            <a:ext cx="5111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y</a:t>
            </a:r>
            <a:r>
              <a:rPr lang="en-US">
                <a:latin typeface="Symbol" pitchFamily="18" charset="2"/>
              </a:rPr>
              <a:t>¢</a:t>
            </a:r>
          </a:p>
        </p:txBody>
      </p:sp>
      <p:sp>
        <p:nvSpPr>
          <p:cNvPr id="64526" name="Rectangle 14"/>
          <p:cNvSpPr>
            <a:spLocks noChangeArrowheads="1"/>
          </p:cNvSpPr>
          <p:nvPr/>
        </p:nvSpPr>
        <p:spPr bwMode="auto">
          <a:xfrm>
            <a:off x="6110288" y="6015038"/>
            <a:ext cx="6111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y</a:t>
            </a:r>
            <a:r>
              <a:rPr lang="en-US">
                <a:latin typeface="Symbol" pitchFamily="18" charset="2"/>
              </a:rPr>
              <a:t>¢¢</a:t>
            </a:r>
          </a:p>
        </p:txBody>
      </p:sp>
      <p:sp>
        <p:nvSpPr>
          <p:cNvPr id="64527" name="Rectangle 15"/>
          <p:cNvSpPr>
            <a:spLocks noChangeArrowheads="1"/>
          </p:cNvSpPr>
          <p:nvPr/>
        </p:nvSpPr>
        <p:spPr bwMode="auto">
          <a:xfrm>
            <a:off x="979488" y="1112838"/>
            <a:ext cx="58181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For 0 </a:t>
            </a:r>
            <a:r>
              <a:rPr lang="en-US">
                <a:latin typeface="Symbol" pitchFamily="18" charset="2"/>
              </a:rPr>
              <a:t>£</a:t>
            </a:r>
            <a:r>
              <a:rPr lang="en-US"/>
              <a:t> y </a:t>
            </a:r>
            <a:r>
              <a:rPr lang="en-US">
                <a:latin typeface="Symbol" pitchFamily="18" charset="2"/>
              </a:rPr>
              <a:t>£</a:t>
            </a:r>
            <a:r>
              <a:rPr lang="en-US"/>
              <a:t> y</a:t>
            </a:r>
            <a:r>
              <a:rPr lang="en-US">
                <a:latin typeface="Symbol" pitchFamily="18" charset="2"/>
              </a:rPr>
              <a:t>¢</a:t>
            </a:r>
            <a:r>
              <a:rPr lang="en-US"/>
              <a:t>, choose x</a:t>
            </a:r>
            <a:r>
              <a:rPr lang="en-US" baseline="-25000"/>
              <a:t>2</a:t>
            </a:r>
            <a:r>
              <a:rPr lang="en-US"/>
              <a:t> = x</a:t>
            </a:r>
            <a:r>
              <a:rPr lang="en-US" baseline="-25000"/>
              <a:t>2</a:t>
            </a:r>
            <a:r>
              <a:rPr lang="en-US">
                <a:latin typeface="Symbol" pitchFamily="18" charset="2"/>
              </a:rPr>
              <a:t>¢</a:t>
            </a:r>
            <a:r>
              <a:rPr lang="en-US"/>
              <a:t>.</a:t>
            </a:r>
          </a:p>
        </p:txBody>
      </p:sp>
      <p:sp>
        <p:nvSpPr>
          <p:cNvPr id="64528" name="Rectangle 16"/>
          <p:cNvSpPr>
            <a:spLocks noChangeArrowheads="1"/>
          </p:cNvSpPr>
          <p:nvPr/>
        </p:nvSpPr>
        <p:spPr bwMode="auto">
          <a:xfrm>
            <a:off x="979488" y="1684338"/>
            <a:ext cx="61198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For y</a:t>
            </a:r>
            <a:r>
              <a:rPr lang="en-US">
                <a:latin typeface="Symbol" pitchFamily="18" charset="2"/>
              </a:rPr>
              <a:t>¢</a:t>
            </a:r>
            <a:r>
              <a:rPr lang="en-US"/>
              <a:t> </a:t>
            </a:r>
            <a:r>
              <a:rPr lang="en-US">
                <a:latin typeface="Symbol" pitchFamily="18" charset="2"/>
              </a:rPr>
              <a:t>£</a:t>
            </a:r>
            <a:r>
              <a:rPr lang="en-US"/>
              <a:t> y </a:t>
            </a:r>
            <a:r>
              <a:rPr lang="en-US">
                <a:latin typeface="Symbol" pitchFamily="18" charset="2"/>
              </a:rPr>
              <a:t>£</a:t>
            </a:r>
            <a:r>
              <a:rPr lang="en-US"/>
              <a:t> y</a:t>
            </a:r>
            <a:r>
              <a:rPr lang="en-US">
                <a:latin typeface="Symbol" pitchFamily="18" charset="2"/>
              </a:rPr>
              <a:t>¢¢</a:t>
            </a:r>
            <a:r>
              <a:rPr lang="en-US"/>
              <a:t>, choose x</a:t>
            </a:r>
            <a:r>
              <a:rPr lang="en-US" baseline="-25000"/>
              <a:t>2</a:t>
            </a:r>
            <a:r>
              <a:rPr lang="en-US"/>
              <a:t> = x</a:t>
            </a:r>
            <a:r>
              <a:rPr lang="en-US" baseline="-25000"/>
              <a:t>2</a:t>
            </a:r>
            <a:r>
              <a:rPr lang="en-US">
                <a:latin typeface="Symbol" pitchFamily="18" charset="2"/>
              </a:rPr>
              <a:t>¢¢</a:t>
            </a:r>
            <a:r>
              <a:rPr lang="en-US"/>
              <a:t>.</a:t>
            </a:r>
          </a:p>
        </p:txBody>
      </p:sp>
      <p:sp>
        <p:nvSpPr>
          <p:cNvPr id="64529" name="Rectangle 17"/>
          <p:cNvSpPr>
            <a:spLocks noChangeArrowheads="1"/>
          </p:cNvSpPr>
          <p:nvPr/>
        </p:nvSpPr>
        <p:spPr bwMode="auto">
          <a:xfrm>
            <a:off x="979488" y="2255838"/>
            <a:ext cx="54435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For y</a:t>
            </a:r>
            <a:r>
              <a:rPr lang="en-US">
                <a:latin typeface="Symbol" pitchFamily="18" charset="2"/>
              </a:rPr>
              <a:t>¢¢</a:t>
            </a:r>
            <a:r>
              <a:rPr lang="en-US"/>
              <a:t> </a:t>
            </a:r>
            <a:r>
              <a:rPr lang="en-US">
                <a:latin typeface="Symbol" pitchFamily="18" charset="2"/>
              </a:rPr>
              <a:t>&lt;</a:t>
            </a:r>
            <a:r>
              <a:rPr lang="en-US"/>
              <a:t> y, choose x</a:t>
            </a:r>
            <a:r>
              <a:rPr lang="en-US" baseline="-25000"/>
              <a:t>2</a:t>
            </a:r>
            <a:r>
              <a:rPr lang="en-US"/>
              <a:t> = x</a:t>
            </a:r>
            <a:r>
              <a:rPr lang="en-US" baseline="-25000"/>
              <a:t>2</a:t>
            </a:r>
            <a:r>
              <a:rPr lang="en-US">
                <a:latin typeface="Symbol" pitchFamily="18" charset="2"/>
              </a:rPr>
              <a:t>¢¢¢</a:t>
            </a:r>
            <a:r>
              <a:rPr lang="en-US"/>
              <a:t>.</a:t>
            </a:r>
          </a:p>
        </p:txBody>
      </p:sp>
      <p:sp>
        <p:nvSpPr>
          <p:cNvPr id="64530" name="Rectangle 18"/>
          <p:cNvSpPr>
            <a:spLocks noChangeArrowheads="1"/>
          </p:cNvSpPr>
          <p:nvPr/>
        </p:nvSpPr>
        <p:spPr bwMode="auto">
          <a:xfrm>
            <a:off x="6480175" y="3946525"/>
            <a:ext cx="2397125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rgbClr val="FF4C1F"/>
                </a:solidFill>
              </a:rPr>
              <a:t>c(y), the</a:t>
            </a:r>
            <a:br>
              <a:rPr lang="en-US">
                <a:solidFill>
                  <a:srgbClr val="FF4C1F"/>
                </a:solidFill>
              </a:rPr>
            </a:br>
            <a:r>
              <a:rPr lang="en-US">
                <a:solidFill>
                  <a:srgbClr val="FF4C1F"/>
                </a:solidFill>
              </a:rPr>
              <a:t>firm’s long-</a:t>
            </a:r>
            <a:br>
              <a:rPr lang="en-US">
                <a:solidFill>
                  <a:srgbClr val="FF4C1F"/>
                </a:solidFill>
              </a:rPr>
            </a:br>
            <a:r>
              <a:rPr lang="en-US">
                <a:solidFill>
                  <a:srgbClr val="FF4C1F"/>
                </a:solidFill>
              </a:rPr>
              <a:t>run total</a:t>
            </a:r>
            <a:br>
              <a:rPr lang="en-US">
                <a:solidFill>
                  <a:srgbClr val="FF4C1F"/>
                </a:solidFill>
              </a:rPr>
            </a:br>
            <a:r>
              <a:rPr lang="en-US">
                <a:solidFill>
                  <a:srgbClr val="FF4C1F"/>
                </a:solidFill>
              </a:rPr>
              <a:t>cost curve.</a:t>
            </a:r>
          </a:p>
        </p:txBody>
      </p:sp>
      <p:sp>
        <p:nvSpPr>
          <p:cNvPr id="64531" name="Rectangle 19"/>
          <p:cNvSpPr>
            <a:spLocks noChangeArrowheads="1"/>
          </p:cNvSpPr>
          <p:nvPr/>
        </p:nvSpPr>
        <p:spPr bwMode="auto">
          <a:xfrm>
            <a:off x="765175" y="442913"/>
            <a:ext cx="3778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2800"/>
              <a:t>$</a:t>
            </a:r>
          </a:p>
        </p:txBody>
      </p:sp>
      <p:sp>
        <p:nvSpPr>
          <p:cNvPr id="64532" name="Rectangle 20"/>
          <p:cNvSpPr>
            <a:spLocks noChangeArrowheads="1"/>
          </p:cNvSpPr>
          <p:nvPr/>
        </p:nvSpPr>
        <p:spPr bwMode="auto">
          <a:xfrm>
            <a:off x="312738" y="5065713"/>
            <a:ext cx="6572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F</a:t>
            </a:r>
            <a:r>
              <a:rPr lang="en-US">
                <a:solidFill>
                  <a:schemeClr val="tx2"/>
                </a:solidFill>
                <a:latin typeface="Symbol" pitchFamily="18" charset="2"/>
              </a:rPr>
              <a:t>¢¢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Short-Run &amp; Long-Run Total Cost Curves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The firm’s long-run total cost curve consists of the lowest parts of the  short-run total cost curves.  </a:t>
            </a:r>
            <a:r>
              <a:rPr lang="en-US">
                <a:solidFill>
                  <a:schemeClr val="tx2"/>
                </a:solidFill>
              </a:rPr>
              <a:t>The long-run total cost curve is the </a:t>
            </a:r>
            <a:r>
              <a:rPr lang="en-US">
                <a:solidFill>
                  <a:srgbClr val="4AFF0E"/>
                </a:solidFill>
              </a:rPr>
              <a:t>lower envelope</a:t>
            </a:r>
            <a:r>
              <a:rPr lang="en-US">
                <a:solidFill>
                  <a:schemeClr val="tx2"/>
                </a:solidFill>
              </a:rPr>
              <a:t> of the short-run total cost curves.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Short-Run &amp; Long-Run Total Cost Curves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If input 2 is available in continuous amounts then there is an infinity of short-run total cost curves but the long-run total cost curve is still the lower envelope of all of the short-run total cost curves.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6" name="Picture 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57200" y="-455613"/>
            <a:ext cx="10048875" cy="776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7587" name="Rectangle 3"/>
          <p:cNvSpPr>
            <a:spLocks noChangeArrowheads="1"/>
          </p:cNvSpPr>
          <p:nvPr/>
        </p:nvSpPr>
        <p:spPr bwMode="auto">
          <a:xfrm>
            <a:off x="765175" y="442913"/>
            <a:ext cx="3778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2800"/>
              <a:t>$</a:t>
            </a:r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8218488" y="6045200"/>
            <a:ext cx="3825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y</a:t>
            </a:r>
          </a:p>
        </p:txBody>
      </p:sp>
      <p:sp>
        <p:nvSpPr>
          <p:cNvPr id="67589" name="Rectangle 5"/>
          <p:cNvSpPr>
            <a:spLocks noChangeArrowheads="1"/>
          </p:cNvSpPr>
          <p:nvPr/>
        </p:nvSpPr>
        <p:spPr bwMode="auto">
          <a:xfrm>
            <a:off x="407988" y="5494338"/>
            <a:ext cx="533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rgbClr val="4AFF0E"/>
                </a:solidFill>
              </a:rPr>
              <a:t>F</a:t>
            </a:r>
            <a:r>
              <a:rPr lang="en-US">
                <a:solidFill>
                  <a:srgbClr val="4AFF0E"/>
                </a:solidFill>
                <a:latin typeface="Symbol" pitchFamily="18" charset="2"/>
              </a:rPr>
              <a:t>¢</a:t>
            </a:r>
          </a:p>
        </p:txBody>
      </p:sp>
      <p:sp>
        <p:nvSpPr>
          <p:cNvPr id="67590" name="Rectangle 6"/>
          <p:cNvSpPr>
            <a:spLocks noChangeArrowheads="1"/>
          </p:cNvSpPr>
          <p:nvPr/>
        </p:nvSpPr>
        <p:spPr bwMode="auto">
          <a:xfrm>
            <a:off x="765175" y="6045200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0</a:t>
            </a:r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190500" y="4303713"/>
            <a:ext cx="7556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F</a:t>
            </a:r>
            <a:r>
              <a:rPr lang="en-US">
                <a:solidFill>
                  <a:schemeClr val="hlink"/>
                </a:solidFill>
                <a:latin typeface="Symbol" pitchFamily="18" charset="2"/>
              </a:rPr>
              <a:t>¢¢¢</a:t>
            </a:r>
          </a:p>
        </p:txBody>
      </p:sp>
      <p:sp>
        <p:nvSpPr>
          <p:cNvPr id="67593" name="Rectangle 9"/>
          <p:cNvSpPr>
            <a:spLocks noChangeArrowheads="1"/>
          </p:cNvSpPr>
          <p:nvPr/>
        </p:nvSpPr>
        <p:spPr bwMode="auto">
          <a:xfrm>
            <a:off x="6789738" y="1184275"/>
            <a:ext cx="16875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>
                <a:solidFill>
                  <a:srgbClr val="4AFF0E"/>
                </a:solidFill>
              </a:rPr>
              <a:t>c</a:t>
            </a:r>
            <a:r>
              <a:rPr lang="en-US" baseline="-25000">
                <a:solidFill>
                  <a:srgbClr val="4AFF0E"/>
                </a:solidFill>
              </a:rPr>
              <a:t>s</a:t>
            </a:r>
            <a:r>
              <a:rPr lang="en-US">
                <a:solidFill>
                  <a:srgbClr val="4AFF0E"/>
                </a:solidFill>
              </a:rPr>
              <a:t>(y;x</a:t>
            </a:r>
            <a:r>
              <a:rPr lang="en-US" baseline="-25000">
                <a:solidFill>
                  <a:srgbClr val="4AFF0E"/>
                </a:solidFill>
              </a:rPr>
              <a:t>2</a:t>
            </a:r>
            <a:r>
              <a:rPr lang="en-US">
                <a:solidFill>
                  <a:srgbClr val="4AFF0E"/>
                </a:solidFill>
                <a:latin typeface="Symbol" pitchFamily="18" charset="2"/>
              </a:rPr>
              <a:t>¢</a:t>
            </a:r>
            <a:r>
              <a:rPr lang="en-US">
                <a:solidFill>
                  <a:srgbClr val="4AFF0E"/>
                </a:solidFill>
              </a:rPr>
              <a:t>)</a:t>
            </a:r>
          </a:p>
        </p:txBody>
      </p:sp>
      <p:sp>
        <p:nvSpPr>
          <p:cNvPr id="67594" name="Rectangle 10"/>
          <p:cNvSpPr>
            <a:spLocks noChangeArrowheads="1"/>
          </p:cNvSpPr>
          <p:nvPr/>
        </p:nvSpPr>
        <p:spPr bwMode="auto">
          <a:xfrm>
            <a:off x="7167563" y="2613025"/>
            <a:ext cx="17875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c</a:t>
            </a:r>
            <a:r>
              <a:rPr lang="en-US" baseline="-25000">
                <a:solidFill>
                  <a:schemeClr val="tx2"/>
                </a:solidFill>
              </a:rPr>
              <a:t>s</a:t>
            </a:r>
            <a:r>
              <a:rPr lang="en-US">
                <a:solidFill>
                  <a:schemeClr val="tx2"/>
                </a:solidFill>
              </a:rPr>
              <a:t>(y;x</a:t>
            </a:r>
            <a:r>
              <a:rPr lang="en-US" baseline="-25000">
                <a:solidFill>
                  <a:schemeClr val="tx2"/>
                </a:solidFill>
              </a:rPr>
              <a:t>2</a:t>
            </a:r>
            <a:r>
              <a:rPr lang="en-US">
                <a:solidFill>
                  <a:schemeClr val="tx2"/>
                </a:solidFill>
                <a:latin typeface="Symbol" pitchFamily="18" charset="2"/>
              </a:rPr>
              <a:t>¢¢</a:t>
            </a:r>
            <a:r>
              <a:rPr lang="en-US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67595" name="Rectangle 11"/>
          <p:cNvSpPr>
            <a:spLocks noChangeArrowheads="1"/>
          </p:cNvSpPr>
          <p:nvPr/>
        </p:nvSpPr>
        <p:spPr bwMode="auto">
          <a:xfrm>
            <a:off x="1690688" y="3732213"/>
            <a:ext cx="1905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c</a:t>
            </a:r>
            <a:r>
              <a:rPr lang="en-US" baseline="-25000">
                <a:solidFill>
                  <a:schemeClr val="hlink"/>
                </a:solidFill>
              </a:rPr>
              <a:t>s</a:t>
            </a:r>
            <a:r>
              <a:rPr lang="en-US">
                <a:solidFill>
                  <a:schemeClr val="hlink"/>
                </a:solidFill>
              </a:rPr>
              <a:t>(y;x</a:t>
            </a:r>
            <a:r>
              <a:rPr lang="en-US" baseline="-25000">
                <a:solidFill>
                  <a:schemeClr val="hlink"/>
                </a:solidFill>
              </a:rPr>
              <a:t>2</a:t>
            </a:r>
            <a:r>
              <a:rPr lang="en-US">
                <a:solidFill>
                  <a:schemeClr val="hlink"/>
                </a:solidFill>
                <a:latin typeface="Symbol" pitchFamily="18" charset="2"/>
              </a:rPr>
              <a:t>¢¢¢</a:t>
            </a:r>
            <a:r>
              <a:rPr lang="en-US">
                <a:solidFill>
                  <a:schemeClr val="hlink"/>
                </a:solidFill>
              </a:rPr>
              <a:t>)</a:t>
            </a:r>
          </a:p>
        </p:txBody>
      </p:sp>
      <p:sp>
        <p:nvSpPr>
          <p:cNvPr id="67597" name="Oval 13"/>
          <p:cNvSpPr>
            <a:spLocks noChangeArrowheads="1"/>
          </p:cNvSpPr>
          <p:nvPr/>
        </p:nvSpPr>
        <p:spPr bwMode="auto">
          <a:xfrm>
            <a:off x="2540000" y="5048250"/>
            <a:ext cx="301625" cy="301625"/>
          </a:xfrm>
          <a:prstGeom prst="ellipse">
            <a:avLst/>
          </a:prstGeom>
          <a:solidFill>
            <a:srgbClr val="4AFF0E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7598" name="Oval 14"/>
          <p:cNvSpPr>
            <a:spLocks noChangeArrowheads="1"/>
          </p:cNvSpPr>
          <p:nvPr/>
        </p:nvSpPr>
        <p:spPr bwMode="auto">
          <a:xfrm>
            <a:off x="4794250" y="4318000"/>
            <a:ext cx="301625" cy="301625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7599" name="Oval 15"/>
          <p:cNvSpPr>
            <a:spLocks noChangeArrowheads="1"/>
          </p:cNvSpPr>
          <p:nvPr/>
        </p:nvSpPr>
        <p:spPr bwMode="auto">
          <a:xfrm>
            <a:off x="7556500" y="3603625"/>
            <a:ext cx="301625" cy="301625"/>
          </a:xfrm>
          <a:prstGeom prst="ellipse">
            <a:avLst/>
          </a:pr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7600" name="Rectangle 16"/>
          <p:cNvSpPr>
            <a:spLocks noChangeArrowheads="1"/>
          </p:cNvSpPr>
          <p:nvPr/>
        </p:nvSpPr>
        <p:spPr bwMode="auto">
          <a:xfrm>
            <a:off x="8051800" y="3756025"/>
            <a:ext cx="9048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rgbClr val="FF3300"/>
                </a:solidFill>
              </a:rPr>
              <a:t>c(y)</a:t>
            </a:r>
            <a:endParaRPr lang="en-US">
              <a:solidFill>
                <a:srgbClr val="FF4C1F"/>
              </a:solidFill>
            </a:endParaRPr>
          </a:p>
        </p:txBody>
      </p:sp>
      <p:sp>
        <p:nvSpPr>
          <p:cNvPr id="67601" name="Rectangle 17"/>
          <p:cNvSpPr>
            <a:spLocks noChangeArrowheads="1"/>
          </p:cNvSpPr>
          <p:nvPr/>
        </p:nvSpPr>
        <p:spPr bwMode="auto">
          <a:xfrm>
            <a:off x="312738" y="5065713"/>
            <a:ext cx="6572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F</a:t>
            </a:r>
            <a:r>
              <a:rPr lang="en-US">
                <a:solidFill>
                  <a:schemeClr val="tx2"/>
                </a:solidFill>
                <a:latin typeface="Symbol" pitchFamily="18" charset="2"/>
              </a:rPr>
              <a:t>¢¢</a:t>
            </a:r>
          </a:p>
        </p:txBody>
      </p:sp>
      <p:sp>
        <p:nvSpPr>
          <p:cNvPr id="67602" name="Freeform 18"/>
          <p:cNvSpPr>
            <a:spLocks/>
          </p:cNvSpPr>
          <p:nvPr/>
        </p:nvSpPr>
        <p:spPr bwMode="auto">
          <a:xfrm>
            <a:off x="923925" y="3656013"/>
            <a:ext cx="7762875" cy="2290762"/>
          </a:xfrm>
          <a:custGeom>
            <a:avLst/>
            <a:gdLst/>
            <a:ahLst/>
            <a:cxnLst>
              <a:cxn ang="0">
                <a:pos x="0" y="1443"/>
              </a:cxn>
              <a:cxn ang="0">
                <a:pos x="1109" y="979"/>
              </a:cxn>
              <a:cxn ang="0">
                <a:pos x="2545" y="534"/>
              </a:cxn>
              <a:cxn ang="0">
                <a:pos x="4281" y="88"/>
              </a:cxn>
              <a:cxn ang="0">
                <a:pos x="4890" y="6"/>
              </a:cxn>
            </a:cxnLst>
            <a:rect l="0" t="0" r="r" b="b"/>
            <a:pathLst>
              <a:path w="4890" h="1443">
                <a:moveTo>
                  <a:pt x="0" y="1443"/>
                </a:moveTo>
                <a:cubicBezTo>
                  <a:pt x="185" y="1366"/>
                  <a:pt x="685" y="1131"/>
                  <a:pt x="1109" y="979"/>
                </a:cubicBezTo>
                <a:cubicBezTo>
                  <a:pt x="1533" y="827"/>
                  <a:pt x="2016" y="682"/>
                  <a:pt x="2545" y="534"/>
                </a:cubicBezTo>
                <a:cubicBezTo>
                  <a:pt x="3074" y="386"/>
                  <a:pt x="3890" y="176"/>
                  <a:pt x="4281" y="88"/>
                </a:cubicBezTo>
                <a:cubicBezTo>
                  <a:pt x="4672" y="0"/>
                  <a:pt x="4763" y="23"/>
                  <a:pt x="4890" y="6"/>
                </a:cubicBezTo>
              </a:path>
            </a:pathLst>
          </a:custGeom>
          <a:noFill/>
          <a:ln w="38100" cap="flat" cmpd="sng">
            <a:solidFill>
              <a:srgbClr val="FF33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Short-Run &amp; Long-Run Average Total Cost Curves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4363" y="1485900"/>
            <a:ext cx="8243887" cy="4457700"/>
          </a:xfrm>
          <a:noFill/>
          <a:ln/>
        </p:spPr>
        <p:txBody>
          <a:bodyPr/>
          <a:lstStyle/>
          <a:p>
            <a:r>
              <a:rPr lang="en-US"/>
              <a:t>For any output level y, the long-run total cost curve always gives the lowest possible total production cost.</a:t>
            </a:r>
          </a:p>
          <a:p>
            <a:r>
              <a:rPr lang="en-US"/>
              <a:t>Therefore, the long-run av. total cost curve must always give the lowest possible av. total production cost.</a:t>
            </a:r>
          </a:p>
          <a:p>
            <a:r>
              <a:rPr lang="en-US">
                <a:solidFill>
                  <a:schemeClr val="tx2"/>
                </a:solidFill>
              </a:rPr>
              <a:t>The long-run av. total cost curve must be the lower envelope of all of the firm’s short-run av. total cost curves.</a:t>
            </a:r>
            <a:r>
              <a:rPr lang="en-US"/>
              <a:t> 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Short-Run &amp; Long-Run Average Total Cost Curves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  <a:p>
            <a:r>
              <a:rPr lang="en-US"/>
              <a:t>E.g. suppose again that the firm can be in one of just three short-runs;</a:t>
            </a:r>
            <a:br>
              <a:rPr lang="en-US"/>
            </a:br>
            <a:r>
              <a:rPr lang="en-US"/>
              <a:t>		x</a:t>
            </a:r>
            <a:r>
              <a:rPr lang="en-US" baseline="-25000"/>
              <a:t>2</a:t>
            </a:r>
            <a:r>
              <a:rPr lang="en-US"/>
              <a:t> = x</a:t>
            </a:r>
            <a:r>
              <a:rPr lang="en-US" baseline="-25000"/>
              <a:t>2</a:t>
            </a:r>
            <a:r>
              <a:rPr lang="en-US">
                <a:latin typeface="Symbol" pitchFamily="18" charset="2"/>
              </a:rPr>
              <a:t>¢</a:t>
            </a:r>
            <a:r>
              <a:rPr lang="en-US"/>
              <a:t> </a:t>
            </a:r>
            <a:br>
              <a:rPr lang="en-US"/>
            </a:br>
            <a:r>
              <a:rPr lang="en-US"/>
              <a:t>or  	x</a:t>
            </a:r>
            <a:r>
              <a:rPr lang="en-US" baseline="-25000"/>
              <a:t>2</a:t>
            </a:r>
            <a:r>
              <a:rPr lang="en-US"/>
              <a:t> = x</a:t>
            </a:r>
            <a:r>
              <a:rPr lang="en-US" baseline="-25000"/>
              <a:t>2</a:t>
            </a:r>
            <a:r>
              <a:rPr lang="en-US">
                <a:latin typeface="Symbol" pitchFamily="18" charset="2"/>
              </a:rPr>
              <a:t>¢¢</a:t>
            </a:r>
            <a:r>
              <a:rPr lang="en-US"/>
              <a:t>          (x</a:t>
            </a:r>
            <a:r>
              <a:rPr lang="en-US" baseline="-25000"/>
              <a:t>2</a:t>
            </a:r>
            <a:r>
              <a:rPr lang="en-US">
                <a:latin typeface="Symbol" pitchFamily="18" charset="2"/>
              </a:rPr>
              <a:t>¢</a:t>
            </a:r>
            <a:r>
              <a:rPr lang="en-US"/>
              <a:t> &lt; x</a:t>
            </a:r>
            <a:r>
              <a:rPr lang="en-US" baseline="-25000"/>
              <a:t>2</a:t>
            </a:r>
            <a:r>
              <a:rPr lang="en-US">
                <a:latin typeface="Symbol" pitchFamily="18" charset="2"/>
              </a:rPr>
              <a:t>¢¢</a:t>
            </a:r>
            <a:r>
              <a:rPr lang="en-US"/>
              <a:t> &lt; x</a:t>
            </a:r>
            <a:r>
              <a:rPr lang="en-US" baseline="-25000"/>
              <a:t>2</a:t>
            </a:r>
            <a:r>
              <a:rPr lang="en-US">
                <a:latin typeface="Symbol" pitchFamily="18" charset="2"/>
              </a:rPr>
              <a:t>¢¢¢</a:t>
            </a:r>
            <a:r>
              <a:rPr lang="en-US"/>
              <a:t>)</a:t>
            </a:r>
            <a:br>
              <a:rPr lang="en-US"/>
            </a:br>
            <a:r>
              <a:rPr lang="en-US"/>
              <a:t>or  	x</a:t>
            </a:r>
            <a:r>
              <a:rPr lang="en-US" baseline="-25000"/>
              <a:t>2</a:t>
            </a:r>
            <a:r>
              <a:rPr lang="en-US"/>
              <a:t> = x</a:t>
            </a:r>
            <a:r>
              <a:rPr lang="en-US" baseline="-25000"/>
              <a:t>2</a:t>
            </a:r>
            <a:r>
              <a:rPr lang="en-US">
                <a:latin typeface="Symbol" pitchFamily="18" charset="2"/>
              </a:rPr>
              <a:t>¢¢¢</a:t>
            </a:r>
            <a:r>
              <a:rPr lang="en-US"/>
              <a:t/>
            </a:r>
            <a:br>
              <a:rPr lang="en-US"/>
            </a:br>
            <a:r>
              <a:rPr lang="en-US"/>
              <a:t>then the firm’s three short-run average total cost curves are ...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8" name="Picture 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57200" y="-455613"/>
            <a:ext cx="10048875" cy="776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0659" name="Rectangle 3"/>
          <p:cNvSpPr>
            <a:spLocks noChangeArrowheads="1"/>
          </p:cNvSpPr>
          <p:nvPr/>
        </p:nvSpPr>
        <p:spPr bwMode="auto">
          <a:xfrm>
            <a:off x="8075613" y="6042025"/>
            <a:ext cx="409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y</a:t>
            </a:r>
          </a:p>
        </p:txBody>
      </p:sp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122238" y="323850"/>
            <a:ext cx="233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$/output unit</a:t>
            </a:r>
          </a:p>
        </p:txBody>
      </p:sp>
      <p:sp>
        <p:nvSpPr>
          <p:cNvPr id="70661" name="Rectangle 5"/>
          <p:cNvSpPr>
            <a:spLocks noChangeArrowheads="1"/>
          </p:cNvSpPr>
          <p:nvPr/>
        </p:nvSpPr>
        <p:spPr bwMode="auto">
          <a:xfrm>
            <a:off x="6862763" y="4565650"/>
            <a:ext cx="22272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AC</a:t>
            </a:r>
            <a:r>
              <a:rPr lang="en-US" baseline="-25000">
                <a:solidFill>
                  <a:schemeClr val="hlink"/>
                </a:solidFill>
              </a:rPr>
              <a:t>s</a:t>
            </a:r>
            <a:r>
              <a:rPr lang="en-US">
                <a:solidFill>
                  <a:schemeClr val="hlink"/>
                </a:solidFill>
              </a:rPr>
              <a:t>(y;x</a:t>
            </a:r>
            <a:r>
              <a:rPr lang="en-US" baseline="-25000">
                <a:solidFill>
                  <a:schemeClr val="hlink"/>
                </a:solidFill>
              </a:rPr>
              <a:t>2</a:t>
            </a:r>
            <a:r>
              <a:rPr lang="en-US">
                <a:solidFill>
                  <a:schemeClr val="hlink"/>
                </a:solidFill>
                <a:latin typeface="Symbol" pitchFamily="18" charset="2"/>
              </a:rPr>
              <a:t>¢¢¢</a:t>
            </a:r>
            <a:r>
              <a:rPr lang="en-US">
                <a:solidFill>
                  <a:schemeClr val="hlink"/>
                </a:solidFill>
              </a:rPr>
              <a:t>)</a:t>
            </a:r>
          </a:p>
        </p:txBody>
      </p:sp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6915150" y="3660775"/>
            <a:ext cx="21256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AC</a:t>
            </a:r>
            <a:r>
              <a:rPr lang="en-US" baseline="-25000">
                <a:solidFill>
                  <a:schemeClr val="tx2"/>
                </a:solidFill>
              </a:rPr>
              <a:t>s</a:t>
            </a:r>
            <a:r>
              <a:rPr lang="en-US">
                <a:solidFill>
                  <a:schemeClr val="tx2"/>
                </a:solidFill>
              </a:rPr>
              <a:t>(y;x</a:t>
            </a:r>
            <a:r>
              <a:rPr lang="en-US" baseline="-25000">
                <a:solidFill>
                  <a:schemeClr val="tx2"/>
                </a:solidFill>
              </a:rPr>
              <a:t>2</a:t>
            </a:r>
            <a:r>
              <a:rPr lang="en-US">
                <a:solidFill>
                  <a:schemeClr val="tx2"/>
                </a:solidFill>
                <a:latin typeface="Symbol" pitchFamily="18" charset="2"/>
              </a:rPr>
              <a:t>¢¢</a:t>
            </a:r>
            <a:r>
              <a:rPr lang="en-US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70663" name="Rectangle 7"/>
          <p:cNvSpPr>
            <a:spLocks noChangeArrowheads="1"/>
          </p:cNvSpPr>
          <p:nvPr/>
        </p:nvSpPr>
        <p:spPr bwMode="auto">
          <a:xfrm>
            <a:off x="6986588" y="2732088"/>
            <a:ext cx="20240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rgbClr val="4AFF0E"/>
                </a:solidFill>
              </a:rPr>
              <a:t>AC</a:t>
            </a:r>
            <a:r>
              <a:rPr lang="en-US" baseline="-25000">
                <a:solidFill>
                  <a:srgbClr val="4AFF0E"/>
                </a:solidFill>
              </a:rPr>
              <a:t>s</a:t>
            </a:r>
            <a:r>
              <a:rPr lang="en-US">
                <a:solidFill>
                  <a:srgbClr val="4AFF0E"/>
                </a:solidFill>
              </a:rPr>
              <a:t>(y;x</a:t>
            </a:r>
            <a:r>
              <a:rPr lang="en-US" baseline="-25000">
                <a:solidFill>
                  <a:srgbClr val="4AFF0E"/>
                </a:solidFill>
              </a:rPr>
              <a:t>2</a:t>
            </a:r>
            <a:r>
              <a:rPr lang="en-US">
                <a:solidFill>
                  <a:srgbClr val="4AFF0E"/>
                </a:solidFill>
                <a:latin typeface="Symbol" pitchFamily="18" charset="2"/>
              </a:rPr>
              <a:t>¢</a:t>
            </a:r>
            <a:r>
              <a:rPr lang="en-US">
                <a:solidFill>
                  <a:srgbClr val="4AFF0E"/>
                </a:solidFill>
              </a:rPr>
              <a:t>)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Short-Run &amp; Long-Run Average Total Cost Curves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The firm’s long-run average total cost curve is the lower envelope of the short-run average total cost curves ...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6" name="Picture 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57200" y="-455613"/>
            <a:ext cx="10048875" cy="776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2707" name="Rectangle 3"/>
          <p:cNvSpPr>
            <a:spLocks noChangeArrowheads="1"/>
          </p:cNvSpPr>
          <p:nvPr/>
        </p:nvSpPr>
        <p:spPr bwMode="auto">
          <a:xfrm>
            <a:off x="8075613" y="6042025"/>
            <a:ext cx="409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y</a:t>
            </a:r>
          </a:p>
        </p:txBody>
      </p:sp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122238" y="323850"/>
            <a:ext cx="233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$/output unit</a:t>
            </a:r>
          </a:p>
        </p:txBody>
      </p:sp>
      <p:sp>
        <p:nvSpPr>
          <p:cNvPr id="72709" name="Rectangle 5"/>
          <p:cNvSpPr>
            <a:spLocks noChangeArrowheads="1"/>
          </p:cNvSpPr>
          <p:nvPr/>
        </p:nvSpPr>
        <p:spPr bwMode="auto">
          <a:xfrm>
            <a:off x="2576513" y="1231900"/>
            <a:ext cx="22272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AC</a:t>
            </a:r>
            <a:r>
              <a:rPr lang="en-US" baseline="-25000">
                <a:solidFill>
                  <a:schemeClr val="hlink"/>
                </a:solidFill>
              </a:rPr>
              <a:t>s</a:t>
            </a:r>
            <a:r>
              <a:rPr lang="en-US">
                <a:solidFill>
                  <a:schemeClr val="hlink"/>
                </a:solidFill>
              </a:rPr>
              <a:t>(y;x</a:t>
            </a:r>
            <a:r>
              <a:rPr lang="en-US" baseline="-25000">
                <a:solidFill>
                  <a:schemeClr val="hlink"/>
                </a:solidFill>
              </a:rPr>
              <a:t>2</a:t>
            </a:r>
            <a:r>
              <a:rPr lang="en-US">
                <a:solidFill>
                  <a:schemeClr val="hlink"/>
                </a:solidFill>
                <a:latin typeface="Symbol" pitchFamily="18" charset="2"/>
              </a:rPr>
              <a:t>¢¢¢</a:t>
            </a:r>
            <a:r>
              <a:rPr lang="en-US">
                <a:solidFill>
                  <a:schemeClr val="hlink"/>
                </a:solidFill>
              </a:rPr>
              <a:t>)</a:t>
            </a:r>
          </a:p>
        </p:txBody>
      </p:sp>
      <p:sp>
        <p:nvSpPr>
          <p:cNvPr id="72710" name="Rectangle 6"/>
          <p:cNvSpPr>
            <a:spLocks noChangeArrowheads="1"/>
          </p:cNvSpPr>
          <p:nvPr/>
        </p:nvSpPr>
        <p:spPr bwMode="auto">
          <a:xfrm>
            <a:off x="6915150" y="3660775"/>
            <a:ext cx="21256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AC</a:t>
            </a:r>
            <a:r>
              <a:rPr lang="en-US" baseline="-25000">
                <a:solidFill>
                  <a:schemeClr val="tx2"/>
                </a:solidFill>
              </a:rPr>
              <a:t>s</a:t>
            </a:r>
            <a:r>
              <a:rPr lang="en-US">
                <a:solidFill>
                  <a:schemeClr val="tx2"/>
                </a:solidFill>
              </a:rPr>
              <a:t>(y;x</a:t>
            </a:r>
            <a:r>
              <a:rPr lang="en-US" baseline="-25000">
                <a:solidFill>
                  <a:schemeClr val="tx2"/>
                </a:solidFill>
              </a:rPr>
              <a:t>2</a:t>
            </a:r>
            <a:r>
              <a:rPr lang="en-US">
                <a:solidFill>
                  <a:schemeClr val="tx2"/>
                </a:solidFill>
                <a:latin typeface="Symbol" pitchFamily="18" charset="2"/>
              </a:rPr>
              <a:t>¢¢</a:t>
            </a:r>
            <a:r>
              <a:rPr lang="en-US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72711" name="Rectangle 7"/>
          <p:cNvSpPr>
            <a:spLocks noChangeArrowheads="1"/>
          </p:cNvSpPr>
          <p:nvPr/>
        </p:nvSpPr>
        <p:spPr bwMode="auto">
          <a:xfrm>
            <a:off x="6986588" y="2732088"/>
            <a:ext cx="20240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rgbClr val="4AFF0E"/>
                </a:solidFill>
              </a:rPr>
              <a:t>AC</a:t>
            </a:r>
            <a:r>
              <a:rPr lang="en-US" baseline="-25000">
                <a:solidFill>
                  <a:srgbClr val="4AFF0E"/>
                </a:solidFill>
              </a:rPr>
              <a:t>s</a:t>
            </a:r>
            <a:r>
              <a:rPr lang="en-US">
                <a:solidFill>
                  <a:srgbClr val="4AFF0E"/>
                </a:solidFill>
              </a:rPr>
              <a:t>(y;x</a:t>
            </a:r>
            <a:r>
              <a:rPr lang="en-US" baseline="-25000">
                <a:solidFill>
                  <a:srgbClr val="4AFF0E"/>
                </a:solidFill>
              </a:rPr>
              <a:t>2</a:t>
            </a:r>
            <a:r>
              <a:rPr lang="en-US">
                <a:solidFill>
                  <a:srgbClr val="4AFF0E"/>
                </a:solidFill>
                <a:latin typeface="Symbol" pitchFamily="18" charset="2"/>
              </a:rPr>
              <a:t>¢</a:t>
            </a:r>
            <a:r>
              <a:rPr lang="en-US">
                <a:solidFill>
                  <a:srgbClr val="4AFF0E"/>
                </a:solidFill>
              </a:rPr>
              <a:t>)</a:t>
            </a:r>
          </a:p>
        </p:txBody>
      </p:sp>
      <p:sp>
        <p:nvSpPr>
          <p:cNvPr id="72712" name="Rectangle 8"/>
          <p:cNvSpPr>
            <a:spLocks noChangeArrowheads="1"/>
          </p:cNvSpPr>
          <p:nvPr/>
        </p:nvSpPr>
        <p:spPr bwMode="auto">
          <a:xfrm>
            <a:off x="7319963" y="4613275"/>
            <a:ext cx="12684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rgbClr val="FF4C1F"/>
                </a:solidFill>
              </a:rPr>
              <a:t>AC(y)</a:t>
            </a:r>
          </a:p>
        </p:txBody>
      </p:sp>
      <p:sp>
        <p:nvSpPr>
          <p:cNvPr id="72713" name="Rectangle 9"/>
          <p:cNvSpPr>
            <a:spLocks noChangeArrowheads="1"/>
          </p:cNvSpPr>
          <p:nvPr/>
        </p:nvSpPr>
        <p:spPr bwMode="auto">
          <a:xfrm>
            <a:off x="1050925" y="4351338"/>
            <a:ext cx="7327900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The long-run av. total cost</a:t>
            </a:r>
            <a:br>
              <a:rPr lang="en-US"/>
            </a:br>
            <a:r>
              <a:rPr lang="en-US"/>
              <a:t>curve is the lower envelope</a:t>
            </a:r>
            <a:br>
              <a:rPr lang="en-US"/>
            </a:br>
            <a:r>
              <a:rPr lang="en-US"/>
              <a:t>of the short-run av. total cost curves.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57200" y="-455613"/>
            <a:ext cx="10048875" cy="776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8027988" y="6062663"/>
            <a:ext cx="3825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y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765175" y="442913"/>
            <a:ext cx="3825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$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8218488" y="5157788"/>
            <a:ext cx="4016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F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Short-Run &amp; Long-Run Marginal Cost Curves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Q: Is the long-run marginal cost curve the lower envelope of the firm’s short-run marginal cost curves?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Short-Run &amp; Long-Run Marginal Cost Curves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Q: Is the long-run marginal cost curve the lower envelope of the firm’s short-run marginal cost curves?</a:t>
            </a:r>
          </a:p>
          <a:p>
            <a:r>
              <a:rPr lang="en-US"/>
              <a:t>A:  No.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Short-Run &amp; Long-Run Marginal Cost Curves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The firm’s three short-run average total cost curves are ...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2" name="Picture 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57200" y="-455613"/>
            <a:ext cx="10048875" cy="776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6803" name="Rectangle 3"/>
          <p:cNvSpPr>
            <a:spLocks noChangeArrowheads="1"/>
          </p:cNvSpPr>
          <p:nvPr/>
        </p:nvSpPr>
        <p:spPr bwMode="auto">
          <a:xfrm>
            <a:off x="8075613" y="6042025"/>
            <a:ext cx="409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y</a:t>
            </a:r>
          </a:p>
        </p:txBody>
      </p:sp>
      <p:sp>
        <p:nvSpPr>
          <p:cNvPr id="76804" name="Rectangle 4"/>
          <p:cNvSpPr>
            <a:spLocks noChangeArrowheads="1"/>
          </p:cNvSpPr>
          <p:nvPr/>
        </p:nvSpPr>
        <p:spPr bwMode="auto">
          <a:xfrm>
            <a:off x="122238" y="323850"/>
            <a:ext cx="233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$/output unit</a:t>
            </a:r>
          </a:p>
        </p:txBody>
      </p:sp>
      <p:sp>
        <p:nvSpPr>
          <p:cNvPr id="76805" name="Rectangle 5"/>
          <p:cNvSpPr>
            <a:spLocks noChangeArrowheads="1"/>
          </p:cNvSpPr>
          <p:nvPr/>
        </p:nvSpPr>
        <p:spPr bwMode="auto">
          <a:xfrm>
            <a:off x="2362200" y="1041400"/>
            <a:ext cx="22272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AC</a:t>
            </a:r>
            <a:r>
              <a:rPr lang="en-US" baseline="-25000">
                <a:solidFill>
                  <a:schemeClr val="hlink"/>
                </a:solidFill>
              </a:rPr>
              <a:t>s</a:t>
            </a:r>
            <a:r>
              <a:rPr lang="en-US">
                <a:solidFill>
                  <a:schemeClr val="hlink"/>
                </a:solidFill>
              </a:rPr>
              <a:t>(y;x</a:t>
            </a:r>
            <a:r>
              <a:rPr lang="en-US" baseline="-25000">
                <a:solidFill>
                  <a:schemeClr val="hlink"/>
                </a:solidFill>
              </a:rPr>
              <a:t>2</a:t>
            </a:r>
            <a:r>
              <a:rPr lang="en-US">
                <a:solidFill>
                  <a:schemeClr val="hlink"/>
                </a:solidFill>
                <a:latin typeface="Symbol" pitchFamily="18" charset="2"/>
              </a:rPr>
              <a:t>¢¢¢</a:t>
            </a:r>
            <a:r>
              <a:rPr lang="en-US">
                <a:solidFill>
                  <a:schemeClr val="hlink"/>
                </a:solidFill>
              </a:rPr>
              <a:t>)</a:t>
            </a:r>
          </a:p>
        </p:txBody>
      </p:sp>
      <p:sp>
        <p:nvSpPr>
          <p:cNvPr id="76806" name="Rectangle 6"/>
          <p:cNvSpPr>
            <a:spLocks noChangeArrowheads="1"/>
          </p:cNvSpPr>
          <p:nvPr/>
        </p:nvSpPr>
        <p:spPr bwMode="auto">
          <a:xfrm>
            <a:off x="7016750" y="3113088"/>
            <a:ext cx="21256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AC</a:t>
            </a:r>
            <a:r>
              <a:rPr lang="en-US" baseline="-25000">
                <a:solidFill>
                  <a:schemeClr val="tx2"/>
                </a:solidFill>
              </a:rPr>
              <a:t>s</a:t>
            </a:r>
            <a:r>
              <a:rPr lang="en-US">
                <a:solidFill>
                  <a:schemeClr val="tx2"/>
                </a:solidFill>
              </a:rPr>
              <a:t>(y;x</a:t>
            </a:r>
            <a:r>
              <a:rPr lang="en-US" baseline="-25000">
                <a:solidFill>
                  <a:schemeClr val="tx2"/>
                </a:solidFill>
              </a:rPr>
              <a:t>2</a:t>
            </a:r>
            <a:r>
              <a:rPr lang="en-US">
                <a:solidFill>
                  <a:schemeClr val="tx2"/>
                </a:solidFill>
                <a:latin typeface="Symbol" pitchFamily="18" charset="2"/>
              </a:rPr>
              <a:t>¢¢</a:t>
            </a:r>
            <a:r>
              <a:rPr lang="en-US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76807" name="Rectangle 7"/>
          <p:cNvSpPr>
            <a:spLocks noChangeArrowheads="1"/>
          </p:cNvSpPr>
          <p:nvPr/>
        </p:nvSpPr>
        <p:spPr bwMode="auto">
          <a:xfrm>
            <a:off x="7116763" y="1803400"/>
            <a:ext cx="20240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rgbClr val="4AFF0E"/>
                </a:solidFill>
              </a:rPr>
              <a:t>AC</a:t>
            </a:r>
            <a:r>
              <a:rPr lang="en-US" baseline="-25000">
                <a:solidFill>
                  <a:srgbClr val="4AFF0E"/>
                </a:solidFill>
              </a:rPr>
              <a:t>s</a:t>
            </a:r>
            <a:r>
              <a:rPr lang="en-US">
                <a:solidFill>
                  <a:srgbClr val="4AFF0E"/>
                </a:solidFill>
              </a:rPr>
              <a:t>(y;x</a:t>
            </a:r>
            <a:r>
              <a:rPr lang="en-US" baseline="-25000">
                <a:solidFill>
                  <a:srgbClr val="4AFF0E"/>
                </a:solidFill>
              </a:rPr>
              <a:t>2</a:t>
            </a:r>
            <a:r>
              <a:rPr lang="en-US">
                <a:solidFill>
                  <a:srgbClr val="4AFF0E"/>
                </a:solidFill>
                <a:latin typeface="Symbol" pitchFamily="18" charset="2"/>
              </a:rPr>
              <a:t>¢</a:t>
            </a:r>
            <a:r>
              <a:rPr lang="en-US">
                <a:solidFill>
                  <a:srgbClr val="4AFF0E"/>
                </a:solidFill>
              </a:rPr>
              <a:t>)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6" name="Picture 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57200" y="-455613"/>
            <a:ext cx="10048875" cy="776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7827" name="Rectangle 3"/>
          <p:cNvSpPr>
            <a:spLocks noChangeArrowheads="1"/>
          </p:cNvSpPr>
          <p:nvPr/>
        </p:nvSpPr>
        <p:spPr bwMode="auto">
          <a:xfrm>
            <a:off x="8075613" y="6042025"/>
            <a:ext cx="409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y</a:t>
            </a:r>
          </a:p>
        </p:txBody>
      </p:sp>
      <p:sp>
        <p:nvSpPr>
          <p:cNvPr id="77828" name="Rectangle 4"/>
          <p:cNvSpPr>
            <a:spLocks noChangeArrowheads="1"/>
          </p:cNvSpPr>
          <p:nvPr/>
        </p:nvSpPr>
        <p:spPr bwMode="auto">
          <a:xfrm>
            <a:off x="122238" y="323850"/>
            <a:ext cx="233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$/output unit</a:t>
            </a:r>
          </a:p>
        </p:txBody>
      </p:sp>
      <p:sp>
        <p:nvSpPr>
          <p:cNvPr id="77829" name="Rectangle 5"/>
          <p:cNvSpPr>
            <a:spLocks noChangeArrowheads="1"/>
          </p:cNvSpPr>
          <p:nvPr/>
        </p:nvSpPr>
        <p:spPr bwMode="auto">
          <a:xfrm>
            <a:off x="2362200" y="1041400"/>
            <a:ext cx="22272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AC</a:t>
            </a:r>
            <a:r>
              <a:rPr lang="en-US" baseline="-25000">
                <a:solidFill>
                  <a:schemeClr val="hlink"/>
                </a:solidFill>
              </a:rPr>
              <a:t>s</a:t>
            </a:r>
            <a:r>
              <a:rPr lang="en-US">
                <a:solidFill>
                  <a:schemeClr val="hlink"/>
                </a:solidFill>
              </a:rPr>
              <a:t>(y;x</a:t>
            </a:r>
            <a:r>
              <a:rPr lang="en-US" baseline="-25000">
                <a:solidFill>
                  <a:schemeClr val="hlink"/>
                </a:solidFill>
              </a:rPr>
              <a:t>2</a:t>
            </a:r>
            <a:r>
              <a:rPr lang="en-US">
                <a:solidFill>
                  <a:schemeClr val="hlink"/>
                </a:solidFill>
                <a:latin typeface="Symbol" pitchFamily="18" charset="2"/>
              </a:rPr>
              <a:t>¢¢¢</a:t>
            </a:r>
            <a:r>
              <a:rPr lang="en-US">
                <a:solidFill>
                  <a:schemeClr val="hlink"/>
                </a:solidFill>
              </a:rPr>
              <a:t>)</a:t>
            </a:r>
          </a:p>
        </p:txBody>
      </p:sp>
      <p:sp>
        <p:nvSpPr>
          <p:cNvPr id="77830" name="Rectangle 6"/>
          <p:cNvSpPr>
            <a:spLocks noChangeArrowheads="1"/>
          </p:cNvSpPr>
          <p:nvPr/>
        </p:nvSpPr>
        <p:spPr bwMode="auto">
          <a:xfrm>
            <a:off x="7016750" y="2327275"/>
            <a:ext cx="21256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AC</a:t>
            </a:r>
            <a:r>
              <a:rPr lang="en-US" baseline="-25000">
                <a:solidFill>
                  <a:schemeClr val="tx2"/>
                </a:solidFill>
              </a:rPr>
              <a:t>s</a:t>
            </a:r>
            <a:r>
              <a:rPr lang="en-US">
                <a:solidFill>
                  <a:schemeClr val="tx2"/>
                </a:solidFill>
              </a:rPr>
              <a:t>(y;x</a:t>
            </a:r>
            <a:r>
              <a:rPr lang="en-US" baseline="-25000">
                <a:solidFill>
                  <a:schemeClr val="tx2"/>
                </a:solidFill>
              </a:rPr>
              <a:t>2</a:t>
            </a:r>
            <a:r>
              <a:rPr lang="en-US">
                <a:solidFill>
                  <a:schemeClr val="tx2"/>
                </a:solidFill>
                <a:latin typeface="Symbol" pitchFamily="18" charset="2"/>
              </a:rPr>
              <a:t>¢¢</a:t>
            </a:r>
            <a:r>
              <a:rPr lang="en-US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77831" name="Rectangle 7"/>
          <p:cNvSpPr>
            <a:spLocks noChangeArrowheads="1"/>
          </p:cNvSpPr>
          <p:nvPr/>
        </p:nvSpPr>
        <p:spPr bwMode="auto">
          <a:xfrm>
            <a:off x="7116763" y="1803400"/>
            <a:ext cx="20240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rgbClr val="4AFF0E"/>
                </a:solidFill>
              </a:rPr>
              <a:t>AC</a:t>
            </a:r>
            <a:r>
              <a:rPr lang="en-US" baseline="-25000">
                <a:solidFill>
                  <a:srgbClr val="4AFF0E"/>
                </a:solidFill>
              </a:rPr>
              <a:t>s</a:t>
            </a:r>
            <a:r>
              <a:rPr lang="en-US">
                <a:solidFill>
                  <a:srgbClr val="4AFF0E"/>
                </a:solidFill>
              </a:rPr>
              <a:t>(y;x</a:t>
            </a:r>
            <a:r>
              <a:rPr lang="en-US" baseline="-25000">
                <a:solidFill>
                  <a:srgbClr val="4AFF0E"/>
                </a:solidFill>
              </a:rPr>
              <a:t>2</a:t>
            </a:r>
            <a:r>
              <a:rPr lang="en-US">
                <a:solidFill>
                  <a:srgbClr val="4AFF0E"/>
                </a:solidFill>
                <a:latin typeface="Symbol" pitchFamily="18" charset="2"/>
              </a:rPr>
              <a:t>¢</a:t>
            </a:r>
            <a:r>
              <a:rPr lang="en-US">
                <a:solidFill>
                  <a:srgbClr val="4AFF0E"/>
                </a:solidFill>
              </a:rPr>
              <a:t>)</a:t>
            </a:r>
          </a:p>
        </p:txBody>
      </p:sp>
      <p:sp>
        <p:nvSpPr>
          <p:cNvPr id="77832" name="Rectangle 8"/>
          <p:cNvSpPr>
            <a:spLocks noChangeArrowheads="1"/>
          </p:cNvSpPr>
          <p:nvPr/>
        </p:nvSpPr>
        <p:spPr bwMode="auto">
          <a:xfrm>
            <a:off x="4545013" y="374650"/>
            <a:ext cx="20685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rgbClr val="4AFF0E"/>
                </a:solidFill>
              </a:rPr>
              <a:t>MC</a:t>
            </a:r>
            <a:r>
              <a:rPr lang="en-US" baseline="-25000">
                <a:solidFill>
                  <a:srgbClr val="4AFF0E"/>
                </a:solidFill>
              </a:rPr>
              <a:t>s</a:t>
            </a:r>
            <a:r>
              <a:rPr lang="en-US">
                <a:solidFill>
                  <a:srgbClr val="4AFF0E"/>
                </a:solidFill>
              </a:rPr>
              <a:t>(y;x</a:t>
            </a:r>
            <a:r>
              <a:rPr lang="en-US" baseline="-25000">
                <a:solidFill>
                  <a:srgbClr val="4AFF0E"/>
                </a:solidFill>
              </a:rPr>
              <a:t>2</a:t>
            </a:r>
            <a:r>
              <a:rPr lang="en-US">
                <a:solidFill>
                  <a:srgbClr val="4AFF0E"/>
                </a:solidFill>
                <a:latin typeface="Symbol" pitchFamily="18" charset="2"/>
              </a:rPr>
              <a:t>¢</a:t>
            </a:r>
            <a:r>
              <a:rPr lang="en-US">
                <a:solidFill>
                  <a:srgbClr val="4AFF0E"/>
                </a:solidFill>
              </a:rPr>
              <a:t>)</a:t>
            </a:r>
          </a:p>
        </p:txBody>
      </p:sp>
      <p:sp>
        <p:nvSpPr>
          <p:cNvPr id="77833" name="Rectangle 9"/>
          <p:cNvSpPr>
            <a:spLocks noChangeArrowheads="1"/>
          </p:cNvSpPr>
          <p:nvPr/>
        </p:nvSpPr>
        <p:spPr bwMode="auto">
          <a:xfrm>
            <a:off x="6873875" y="374650"/>
            <a:ext cx="21701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MC</a:t>
            </a:r>
            <a:r>
              <a:rPr lang="en-US" baseline="-25000">
                <a:solidFill>
                  <a:schemeClr val="tx2"/>
                </a:solidFill>
              </a:rPr>
              <a:t>s</a:t>
            </a:r>
            <a:r>
              <a:rPr lang="en-US">
                <a:solidFill>
                  <a:schemeClr val="tx2"/>
                </a:solidFill>
              </a:rPr>
              <a:t>(y;x</a:t>
            </a:r>
            <a:r>
              <a:rPr lang="en-US" baseline="-25000">
                <a:solidFill>
                  <a:schemeClr val="tx2"/>
                </a:solidFill>
              </a:rPr>
              <a:t>2</a:t>
            </a:r>
            <a:r>
              <a:rPr lang="en-US">
                <a:solidFill>
                  <a:schemeClr val="tx2"/>
                </a:solidFill>
                <a:latin typeface="Symbol" pitchFamily="18" charset="2"/>
              </a:rPr>
              <a:t>¢¢</a:t>
            </a:r>
            <a:r>
              <a:rPr lang="en-US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77834" name="Rectangle 10"/>
          <p:cNvSpPr>
            <a:spLocks noChangeArrowheads="1"/>
          </p:cNvSpPr>
          <p:nvPr/>
        </p:nvSpPr>
        <p:spPr bwMode="auto">
          <a:xfrm>
            <a:off x="5481638" y="4089400"/>
            <a:ext cx="22717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MC</a:t>
            </a:r>
            <a:r>
              <a:rPr lang="en-US" baseline="-25000">
                <a:solidFill>
                  <a:schemeClr val="hlink"/>
                </a:solidFill>
              </a:rPr>
              <a:t>s</a:t>
            </a:r>
            <a:r>
              <a:rPr lang="en-US">
                <a:solidFill>
                  <a:schemeClr val="hlink"/>
                </a:solidFill>
              </a:rPr>
              <a:t>(y;x</a:t>
            </a:r>
            <a:r>
              <a:rPr lang="en-US" baseline="-25000">
                <a:solidFill>
                  <a:schemeClr val="hlink"/>
                </a:solidFill>
              </a:rPr>
              <a:t>2</a:t>
            </a:r>
            <a:r>
              <a:rPr lang="en-US">
                <a:solidFill>
                  <a:schemeClr val="hlink"/>
                </a:solidFill>
                <a:latin typeface="Symbol" pitchFamily="18" charset="2"/>
              </a:rPr>
              <a:t>¢¢¢</a:t>
            </a:r>
            <a:r>
              <a:rPr lang="en-US">
                <a:solidFill>
                  <a:schemeClr val="hlink"/>
                </a:solidFill>
              </a:rPr>
              <a:t>)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0" name="Picture 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57200" y="-455613"/>
            <a:ext cx="10048875" cy="776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8851" name="Rectangle 3"/>
          <p:cNvSpPr>
            <a:spLocks noChangeArrowheads="1"/>
          </p:cNvSpPr>
          <p:nvPr/>
        </p:nvSpPr>
        <p:spPr bwMode="auto">
          <a:xfrm>
            <a:off x="8075613" y="6042025"/>
            <a:ext cx="409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y</a:t>
            </a:r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122238" y="323850"/>
            <a:ext cx="233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$/output unit</a:t>
            </a:r>
          </a:p>
        </p:txBody>
      </p:sp>
      <p:sp>
        <p:nvSpPr>
          <p:cNvPr id="78853" name="Rectangle 5"/>
          <p:cNvSpPr>
            <a:spLocks noChangeArrowheads="1"/>
          </p:cNvSpPr>
          <p:nvPr/>
        </p:nvSpPr>
        <p:spPr bwMode="auto">
          <a:xfrm>
            <a:off x="2362200" y="1041400"/>
            <a:ext cx="22272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AC</a:t>
            </a:r>
            <a:r>
              <a:rPr lang="en-US" baseline="-25000">
                <a:solidFill>
                  <a:schemeClr val="hlink"/>
                </a:solidFill>
              </a:rPr>
              <a:t>s</a:t>
            </a:r>
            <a:r>
              <a:rPr lang="en-US">
                <a:solidFill>
                  <a:schemeClr val="hlink"/>
                </a:solidFill>
              </a:rPr>
              <a:t>(y;x</a:t>
            </a:r>
            <a:r>
              <a:rPr lang="en-US" baseline="-25000">
                <a:solidFill>
                  <a:schemeClr val="hlink"/>
                </a:solidFill>
              </a:rPr>
              <a:t>2</a:t>
            </a:r>
            <a:r>
              <a:rPr lang="en-US">
                <a:solidFill>
                  <a:schemeClr val="hlink"/>
                </a:solidFill>
                <a:latin typeface="Symbol" pitchFamily="18" charset="2"/>
              </a:rPr>
              <a:t>¢¢¢</a:t>
            </a:r>
            <a:r>
              <a:rPr lang="en-US">
                <a:solidFill>
                  <a:schemeClr val="hlink"/>
                </a:solidFill>
              </a:rPr>
              <a:t>)</a:t>
            </a:r>
          </a:p>
        </p:txBody>
      </p:sp>
      <p:sp>
        <p:nvSpPr>
          <p:cNvPr id="78854" name="Rectangle 6"/>
          <p:cNvSpPr>
            <a:spLocks noChangeArrowheads="1"/>
          </p:cNvSpPr>
          <p:nvPr/>
        </p:nvSpPr>
        <p:spPr bwMode="auto">
          <a:xfrm>
            <a:off x="7016750" y="2327275"/>
            <a:ext cx="21256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AC</a:t>
            </a:r>
            <a:r>
              <a:rPr lang="en-US" baseline="-25000">
                <a:solidFill>
                  <a:schemeClr val="tx2"/>
                </a:solidFill>
              </a:rPr>
              <a:t>s</a:t>
            </a:r>
            <a:r>
              <a:rPr lang="en-US">
                <a:solidFill>
                  <a:schemeClr val="tx2"/>
                </a:solidFill>
              </a:rPr>
              <a:t>(y;x</a:t>
            </a:r>
            <a:r>
              <a:rPr lang="en-US" baseline="-25000">
                <a:solidFill>
                  <a:schemeClr val="tx2"/>
                </a:solidFill>
              </a:rPr>
              <a:t>2</a:t>
            </a:r>
            <a:r>
              <a:rPr lang="en-US">
                <a:solidFill>
                  <a:schemeClr val="tx2"/>
                </a:solidFill>
                <a:latin typeface="Symbol" pitchFamily="18" charset="2"/>
              </a:rPr>
              <a:t>¢¢</a:t>
            </a:r>
            <a:r>
              <a:rPr lang="en-US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78855" name="Rectangle 7"/>
          <p:cNvSpPr>
            <a:spLocks noChangeArrowheads="1"/>
          </p:cNvSpPr>
          <p:nvPr/>
        </p:nvSpPr>
        <p:spPr bwMode="auto">
          <a:xfrm>
            <a:off x="7116763" y="1803400"/>
            <a:ext cx="20240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rgbClr val="4AFF0E"/>
                </a:solidFill>
              </a:rPr>
              <a:t>AC</a:t>
            </a:r>
            <a:r>
              <a:rPr lang="en-US" baseline="-25000">
                <a:solidFill>
                  <a:srgbClr val="4AFF0E"/>
                </a:solidFill>
              </a:rPr>
              <a:t>s</a:t>
            </a:r>
            <a:r>
              <a:rPr lang="en-US">
                <a:solidFill>
                  <a:srgbClr val="4AFF0E"/>
                </a:solidFill>
              </a:rPr>
              <a:t>(y;x</a:t>
            </a:r>
            <a:r>
              <a:rPr lang="en-US" baseline="-25000">
                <a:solidFill>
                  <a:srgbClr val="4AFF0E"/>
                </a:solidFill>
              </a:rPr>
              <a:t>2</a:t>
            </a:r>
            <a:r>
              <a:rPr lang="en-US">
                <a:solidFill>
                  <a:srgbClr val="4AFF0E"/>
                </a:solidFill>
                <a:latin typeface="Symbol" pitchFamily="18" charset="2"/>
              </a:rPr>
              <a:t>¢</a:t>
            </a:r>
            <a:r>
              <a:rPr lang="en-US">
                <a:solidFill>
                  <a:srgbClr val="4AFF0E"/>
                </a:solidFill>
              </a:rPr>
              <a:t>)</a:t>
            </a:r>
          </a:p>
        </p:txBody>
      </p:sp>
      <p:sp>
        <p:nvSpPr>
          <p:cNvPr id="78856" name="Rectangle 8"/>
          <p:cNvSpPr>
            <a:spLocks noChangeArrowheads="1"/>
          </p:cNvSpPr>
          <p:nvPr/>
        </p:nvSpPr>
        <p:spPr bwMode="auto">
          <a:xfrm>
            <a:off x="4545013" y="374650"/>
            <a:ext cx="20685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rgbClr val="4AFF0E"/>
                </a:solidFill>
              </a:rPr>
              <a:t>MC</a:t>
            </a:r>
            <a:r>
              <a:rPr lang="en-US" baseline="-25000">
                <a:solidFill>
                  <a:srgbClr val="4AFF0E"/>
                </a:solidFill>
              </a:rPr>
              <a:t>s</a:t>
            </a:r>
            <a:r>
              <a:rPr lang="en-US">
                <a:solidFill>
                  <a:srgbClr val="4AFF0E"/>
                </a:solidFill>
              </a:rPr>
              <a:t>(y;x</a:t>
            </a:r>
            <a:r>
              <a:rPr lang="en-US" baseline="-25000">
                <a:solidFill>
                  <a:srgbClr val="4AFF0E"/>
                </a:solidFill>
              </a:rPr>
              <a:t>2</a:t>
            </a:r>
            <a:r>
              <a:rPr lang="en-US">
                <a:solidFill>
                  <a:srgbClr val="4AFF0E"/>
                </a:solidFill>
                <a:latin typeface="Symbol" pitchFamily="18" charset="2"/>
              </a:rPr>
              <a:t>¢</a:t>
            </a:r>
            <a:r>
              <a:rPr lang="en-US">
                <a:solidFill>
                  <a:srgbClr val="4AFF0E"/>
                </a:solidFill>
              </a:rPr>
              <a:t>)</a:t>
            </a:r>
          </a:p>
        </p:txBody>
      </p:sp>
      <p:sp>
        <p:nvSpPr>
          <p:cNvPr id="78857" name="Rectangle 9"/>
          <p:cNvSpPr>
            <a:spLocks noChangeArrowheads="1"/>
          </p:cNvSpPr>
          <p:nvPr/>
        </p:nvSpPr>
        <p:spPr bwMode="auto">
          <a:xfrm>
            <a:off x="6873875" y="374650"/>
            <a:ext cx="21701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MC</a:t>
            </a:r>
            <a:r>
              <a:rPr lang="en-US" baseline="-25000">
                <a:solidFill>
                  <a:schemeClr val="tx2"/>
                </a:solidFill>
              </a:rPr>
              <a:t>s</a:t>
            </a:r>
            <a:r>
              <a:rPr lang="en-US">
                <a:solidFill>
                  <a:schemeClr val="tx2"/>
                </a:solidFill>
              </a:rPr>
              <a:t>(y;x</a:t>
            </a:r>
            <a:r>
              <a:rPr lang="en-US" baseline="-25000">
                <a:solidFill>
                  <a:schemeClr val="tx2"/>
                </a:solidFill>
              </a:rPr>
              <a:t>2</a:t>
            </a:r>
            <a:r>
              <a:rPr lang="en-US">
                <a:solidFill>
                  <a:schemeClr val="tx2"/>
                </a:solidFill>
                <a:latin typeface="Symbol" pitchFamily="18" charset="2"/>
              </a:rPr>
              <a:t>¢¢</a:t>
            </a:r>
            <a:r>
              <a:rPr lang="en-US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78858" name="Rectangle 10"/>
          <p:cNvSpPr>
            <a:spLocks noChangeArrowheads="1"/>
          </p:cNvSpPr>
          <p:nvPr/>
        </p:nvSpPr>
        <p:spPr bwMode="auto">
          <a:xfrm>
            <a:off x="5481638" y="4089400"/>
            <a:ext cx="22717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MC</a:t>
            </a:r>
            <a:r>
              <a:rPr lang="en-US" baseline="-25000">
                <a:solidFill>
                  <a:schemeClr val="hlink"/>
                </a:solidFill>
              </a:rPr>
              <a:t>s</a:t>
            </a:r>
            <a:r>
              <a:rPr lang="en-US">
                <a:solidFill>
                  <a:schemeClr val="hlink"/>
                </a:solidFill>
              </a:rPr>
              <a:t>(y;x</a:t>
            </a:r>
            <a:r>
              <a:rPr lang="en-US" baseline="-25000">
                <a:solidFill>
                  <a:schemeClr val="hlink"/>
                </a:solidFill>
              </a:rPr>
              <a:t>2</a:t>
            </a:r>
            <a:r>
              <a:rPr lang="en-US">
                <a:solidFill>
                  <a:schemeClr val="hlink"/>
                </a:solidFill>
                <a:latin typeface="Symbol" pitchFamily="18" charset="2"/>
              </a:rPr>
              <a:t>¢¢¢</a:t>
            </a:r>
            <a:r>
              <a:rPr lang="en-US">
                <a:solidFill>
                  <a:schemeClr val="hlink"/>
                </a:solidFill>
              </a:rPr>
              <a:t>)</a:t>
            </a:r>
          </a:p>
        </p:txBody>
      </p:sp>
      <p:sp>
        <p:nvSpPr>
          <p:cNvPr id="78859" name="Rectangle 11"/>
          <p:cNvSpPr>
            <a:spLocks noChangeArrowheads="1"/>
          </p:cNvSpPr>
          <p:nvPr/>
        </p:nvSpPr>
        <p:spPr bwMode="auto">
          <a:xfrm>
            <a:off x="7791450" y="3732213"/>
            <a:ext cx="12684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rgbClr val="FF4C1F"/>
                </a:solidFill>
              </a:rPr>
              <a:t>AC(y)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874" name="Picture 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57200" y="-455613"/>
            <a:ext cx="10048875" cy="776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9875" name="Rectangle 3"/>
          <p:cNvSpPr>
            <a:spLocks noChangeArrowheads="1"/>
          </p:cNvSpPr>
          <p:nvPr/>
        </p:nvSpPr>
        <p:spPr bwMode="auto">
          <a:xfrm>
            <a:off x="8075613" y="6042025"/>
            <a:ext cx="409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y</a:t>
            </a:r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122238" y="323850"/>
            <a:ext cx="233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$/output unit</a:t>
            </a:r>
          </a:p>
        </p:txBody>
      </p:sp>
      <p:sp>
        <p:nvSpPr>
          <p:cNvPr id="79877" name="Rectangle 5"/>
          <p:cNvSpPr>
            <a:spLocks noChangeArrowheads="1"/>
          </p:cNvSpPr>
          <p:nvPr/>
        </p:nvSpPr>
        <p:spPr bwMode="auto">
          <a:xfrm>
            <a:off x="2362200" y="1041400"/>
            <a:ext cx="22272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AC</a:t>
            </a:r>
            <a:r>
              <a:rPr lang="en-US" baseline="-25000">
                <a:solidFill>
                  <a:schemeClr val="hlink"/>
                </a:solidFill>
              </a:rPr>
              <a:t>s</a:t>
            </a:r>
            <a:r>
              <a:rPr lang="en-US">
                <a:solidFill>
                  <a:schemeClr val="hlink"/>
                </a:solidFill>
              </a:rPr>
              <a:t>(y;x</a:t>
            </a:r>
            <a:r>
              <a:rPr lang="en-US" baseline="-25000">
                <a:solidFill>
                  <a:schemeClr val="hlink"/>
                </a:solidFill>
              </a:rPr>
              <a:t>2</a:t>
            </a:r>
            <a:r>
              <a:rPr lang="en-US">
                <a:solidFill>
                  <a:schemeClr val="hlink"/>
                </a:solidFill>
                <a:latin typeface="Symbol" pitchFamily="18" charset="2"/>
              </a:rPr>
              <a:t>¢¢¢</a:t>
            </a:r>
            <a:r>
              <a:rPr lang="en-US">
                <a:solidFill>
                  <a:schemeClr val="hlink"/>
                </a:solidFill>
              </a:rPr>
              <a:t>)</a:t>
            </a:r>
          </a:p>
        </p:txBody>
      </p:sp>
      <p:sp>
        <p:nvSpPr>
          <p:cNvPr id="79878" name="Rectangle 6"/>
          <p:cNvSpPr>
            <a:spLocks noChangeArrowheads="1"/>
          </p:cNvSpPr>
          <p:nvPr/>
        </p:nvSpPr>
        <p:spPr bwMode="auto">
          <a:xfrm>
            <a:off x="7016750" y="2327275"/>
            <a:ext cx="21256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AC</a:t>
            </a:r>
            <a:r>
              <a:rPr lang="en-US" baseline="-25000">
                <a:solidFill>
                  <a:schemeClr val="tx2"/>
                </a:solidFill>
              </a:rPr>
              <a:t>s</a:t>
            </a:r>
            <a:r>
              <a:rPr lang="en-US">
                <a:solidFill>
                  <a:schemeClr val="tx2"/>
                </a:solidFill>
              </a:rPr>
              <a:t>(y;x</a:t>
            </a:r>
            <a:r>
              <a:rPr lang="en-US" baseline="-25000">
                <a:solidFill>
                  <a:schemeClr val="tx2"/>
                </a:solidFill>
              </a:rPr>
              <a:t>2</a:t>
            </a:r>
            <a:r>
              <a:rPr lang="en-US">
                <a:solidFill>
                  <a:schemeClr val="tx2"/>
                </a:solidFill>
                <a:latin typeface="Symbol" pitchFamily="18" charset="2"/>
              </a:rPr>
              <a:t>¢¢</a:t>
            </a:r>
            <a:r>
              <a:rPr lang="en-US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79879" name="Rectangle 7"/>
          <p:cNvSpPr>
            <a:spLocks noChangeArrowheads="1"/>
          </p:cNvSpPr>
          <p:nvPr/>
        </p:nvSpPr>
        <p:spPr bwMode="auto">
          <a:xfrm>
            <a:off x="7116763" y="1803400"/>
            <a:ext cx="20240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rgbClr val="4AFF0E"/>
                </a:solidFill>
              </a:rPr>
              <a:t>AC</a:t>
            </a:r>
            <a:r>
              <a:rPr lang="en-US" baseline="-25000">
                <a:solidFill>
                  <a:srgbClr val="4AFF0E"/>
                </a:solidFill>
              </a:rPr>
              <a:t>s</a:t>
            </a:r>
            <a:r>
              <a:rPr lang="en-US">
                <a:solidFill>
                  <a:srgbClr val="4AFF0E"/>
                </a:solidFill>
              </a:rPr>
              <a:t>(y;x</a:t>
            </a:r>
            <a:r>
              <a:rPr lang="en-US" baseline="-25000">
                <a:solidFill>
                  <a:srgbClr val="4AFF0E"/>
                </a:solidFill>
              </a:rPr>
              <a:t>2</a:t>
            </a:r>
            <a:r>
              <a:rPr lang="en-US">
                <a:solidFill>
                  <a:srgbClr val="4AFF0E"/>
                </a:solidFill>
                <a:latin typeface="Symbol" pitchFamily="18" charset="2"/>
              </a:rPr>
              <a:t>¢</a:t>
            </a:r>
            <a:r>
              <a:rPr lang="en-US">
                <a:solidFill>
                  <a:srgbClr val="4AFF0E"/>
                </a:solidFill>
              </a:rPr>
              <a:t>)</a:t>
            </a:r>
          </a:p>
        </p:txBody>
      </p:sp>
      <p:sp>
        <p:nvSpPr>
          <p:cNvPr id="79880" name="Rectangle 8"/>
          <p:cNvSpPr>
            <a:spLocks noChangeArrowheads="1"/>
          </p:cNvSpPr>
          <p:nvPr/>
        </p:nvSpPr>
        <p:spPr bwMode="auto">
          <a:xfrm>
            <a:off x="4545013" y="374650"/>
            <a:ext cx="20685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rgbClr val="4AFF0E"/>
                </a:solidFill>
              </a:rPr>
              <a:t>MC</a:t>
            </a:r>
            <a:r>
              <a:rPr lang="en-US" baseline="-25000">
                <a:solidFill>
                  <a:srgbClr val="4AFF0E"/>
                </a:solidFill>
              </a:rPr>
              <a:t>s</a:t>
            </a:r>
            <a:r>
              <a:rPr lang="en-US">
                <a:solidFill>
                  <a:srgbClr val="4AFF0E"/>
                </a:solidFill>
              </a:rPr>
              <a:t>(y;x</a:t>
            </a:r>
            <a:r>
              <a:rPr lang="en-US" baseline="-25000">
                <a:solidFill>
                  <a:srgbClr val="4AFF0E"/>
                </a:solidFill>
              </a:rPr>
              <a:t>2</a:t>
            </a:r>
            <a:r>
              <a:rPr lang="en-US">
                <a:solidFill>
                  <a:srgbClr val="4AFF0E"/>
                </a:solidFill>
                <a:latin typeface="Symbol" pitchFamily="18" charset="2"/>
              </a:rPr>
              <a:t>¢</a:t>
            </a:r>
            <a:r>
              <a:rPr lang="en-US">
                <a:solidFill>
                  <a:srgbClr val="4AFF0E"/>
                </a:solidFill>
              </a:rPr>
              <a:t>)</a:t>
            </a:r>
          </a:p>
        </p:txBody>
      </p:sp>
      <p:sp>
        <p:nvSpPr>
          <p:cNvPr id="79881" name="Rectangle 9"/>
          <p:cNvSpPr>
            <a:spLocks noChangeArrowheads="1"/>
          </p:cNvSpPr>
          <p:nvPr/>
        </p:nvSpPr>
        <p:spPr bwMode="auto">
          <a:xfrm>
            <a:off x="6873875" y="374650"/>
            <a:ext cx="21701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MC</a:t>
            </a:r>
            <a:r>
              <a:rPr lang="en-US" baseline="-25000">
                <a:solidFill>
                  <a:schemeClr val="tx2"/>
                </a:solidFill>
              </a:rPr>
              <a:t>s</a:t>
            </a:r>
            <a:r>
              <a:rPr lang="en-US">
                <a:solidFill>
                  <a:schemeClr val="tx2"/>
                </a:solidFill>
              </a:rPr>
              <a:t>(y;x</a:t>
            </a:r>
            <a:r>
              <a:rPr lang="en-US" baseline="-25000">
                <a:solidFill>
                  <a:schemeClr val="tx2"/>
                </a:solidFill>
              </a:rPr>
              <a:t>2</a:t>
            </a:r>
            <a:r>
              <a:rPr lang="en-US">
                <a:solidFill>
                  <a:schemeClr val="tx2"/>
                </a:solidFill>
                <a:latin typeface="Symbol" pitchFamily="18" charset="2"/>
              </a:rPr>
              <a:t>¢¢</a:t>
            </a:r>
            <a:r>
              <a:rPr lang="en-US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79882" name="Rectangle 10"/>
          <p:cNvSpPr>
            <a:spLocks noChangeArrowheads="1"/>
          </p:cNvSpPr>
          <p:nvPr/>
        </p:nvSpPr>
        <p:spPr bwMode="auto">
          <a:xfrm>
            <a:off x="5481638" y="4089400"/>
            <a:ext cx="22717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MC</a:t>
            </a:r>
            <a:r>
              <a:rPr lang="en-US" baseline="-25000">
                <a:solidFill>
                  <a:schemeClr val="hlink"/>
                </a:solidFill>
              </a:rPr>
              <a:t>s</a:t>
            </a:r>
            <a:r>
              <a:rPr lang="en-US">
                <a:solidFill>
                  <a:schemeClr val="hlink"/>
                </a:solidFill>
              </a:rPr>
              <a:t>(y;x</a:t>
            </a:r>
            <a:r>
              <a:rPr lang="en-US" baseline="-25000">
                <a:solidFill>
                  <a:schemeClr val="hlink"/>
                </a:solidFill>
              </a:rPr>
              <a:t>2</a:t>
            </a:r>
            <a:r>
              <a:rPr lang="en-US">
                <a:solidFill>
                  <a:schemeClr val="hlink"/>
                </a:solidFill>
                <a:latin typeface="Symbol" pitchFamily="18" charset="2"/>
              </a:rPr>
              <a:t>¢¢¢</a:t>
            </a:r>
            <a:r>
              <a:rPr lang="en-US">
                <a:solidFill>
                  <a:schemeClr val="hlink"/>
                </a:solidFill>
              </a:rPr>
              <a:t>)</a:t>
            </a:r>
          </a:p>
        </p:txBody>
      </p:sp>
      <p:sp>
        <p:nvSpPr>
          <p:cNvPr id="79883" name="Rectangle 11"/>
          <p:cNvSpPr>
            <a:spLocks noChangeArrowheads="1"/>
          </p:cNvSpPr>
          <p:nvPr/>
        </p:nvSpPr>
        <p:spPr bwMode="auto">
          <a:xfrm>
            <a:off x="7791450" y="3732213"/>
            <a:ext cx="12684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rgbClr val="FF4C1F"/>
                </a:solidFill>
              </a:rPr>
              <a:t>AC(y)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898" name="Picture 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57200" y="-455613"/>
            <a:ext cx="10048875" cy="776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0899" name="Rectangle 3"/>
          <p:cNvSpPr>
            <a:spLocks noChangeArrowheads="1"/>
          </p:cNvSpPr>
          <p:nvPr/>
        </p:nvSpPr>
        <p:spPr bwMode="auto">
          <a:xfrm>
            <a:off x="8075613" y="6042025"/>
            <a:ext cx="409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y</a:t>
            </a:r>
          </a:p>
        </p:txBody>
      </p:sp>
      <p:sp>
        <p:nvSpPr>
          <p:cNvPr id="80900" name="Rectangle 4"/>
          <p:cNvSpPr>
            <a:spLocks noChangeArrowheads="1"/>
          </p:cNvSpPr>
          <p:nvPr/>
        </p:nvSpPr>
        <p:spPr bwMode="auto">
          <a:xfrm>
            <a:off x="122238" y="323850"/>
            <a:ext cx="233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$/output unit</a:t>
            </a:r>
          </a:p>
        </p:txBody>
      </p:sp>
      <p:sp>
        <p:nvSpPr>
          <p:cNvPr id="80901" name="Rectangle 5"/>
          <p:cNvSpPr>
            <a:spLocks noChangeArrowheads="1"/>
          </p:cNvSpPr>
          <p:nvPr/>
        </p:nvSpPr>
        <p:spPr bwMode="auto">
          <a:xfrm>
            <a:off x="2362200" y="1041400"/>
            <a:ext cx="22272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AC</a:t>
            </a:r>
            <a:r>
              <a:rPr lang="en-US" baseline="-25000">
                <a:solidFill>
                  <a:schemeClr val="hlink"/>
                </a:solidFill>
              </a:rPr>
              <a:t>s</a:t>
            </a:r>
            <a:r>
              <a:rPr lang="en-US">
                <a:solidFill>
                  <a:schemeClr val="hlink"/>
                </a:solidFill>
              </a:rPr>
              <a:t>(y;x</a:t>
            </a:r>
            <a:r>
              <a:rPr lang="en-US" baseline="-25000">
                <a:solidFill>
                  <a:schemeClr val="hlink"/>
                </a:solidFill>
              </a:rPr>
              <a:t>2</a:t>
            </a:r>
            <a:r>
              <a:rPr lang="en-US">
                <a:solidFill>
                  <a:schemeClr val="hlink"/>
                </a:solidFill>
                <a:latin typeface="Symbol" pitchFamily="18" charset="2"/>
              </a:rPr>
              <a:t>¢¢¢</a:t>
            </a:r>
            <a:r>
              <a:rPr lang="en-US">
                <a:solidFill>
                  <a:schemeClr val="hlink"/>
                </a:solidFill>
              </a:rPr>
              <a:t>)</a:t>
            </a:r>
          </a:p>
        </p:txBody>
      </p:sp>
      <p:sp>
        <p:nvSpPr>
          <p:cNvPr id="80902" name="Rectangle 6"/>
          <p:cNvSpPr>
            <a:spLocks noChangeArrowheads="1"/>
          </p:cNvSpPr>
          <p:nvPr/>
        </p:nvSpPr>
        <p:spPr bwMode="auto">
          <a:xfrm>
            <a:off x="7016750" y="2327275"/>
            <a:ext cx="21256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AC</a:t>
            </a:r>
            <a:r>
              <a:rPr lang="en-US" baseline="-25000">
                <a:solidFill>
                  <a:schemeClr val="tx2"/>
                </a:solidFill>
              </a:rPr>
              <a:t>s</a:t>
            </a:r>
            <a:r>
              <a:rPr lang="en-US">
                <a:solidFill>
                  <a:schemeClr val="tx2"/>
                </a:solidFill>
              </a:rPr>
              <a:t>(y;x</a:t>
            </a:r>
            <a:r>
              <a:rPr lang="en-US" baseline="-25000">
                <a:solidFill>
                  <a:schemeClr val="tx2"/>
                </a:solidFill>
              </a:rPr>
              <a:t>2</a:t>
            </a:r>
            <a:r>
              <a:rPr lang="en-US">
                <a:solidFill>
                  <a:schemeClr val="tx2"/>
                </a:solidFill>
                <a:latin typeface="Symbol" pitchFamily="18" charset="2"/>
              </a:rPr>
              <a:t>¢¢</a:t>
            </a:r>
            <a:r>
              <a:rPr lang="en-US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80903" name="Rectangle 7"/>
          <p:cNvSpPr>
            <a:spLocks noChangeArrowheads="1"/>
          </p:cNvSpPr>
          <p:nvPr/>
        </p:nvSpPr>
        <p:spPr bwMode="auto">
          <a:xfrm>
            <a:off x="7116763" y="1803400"/>
            <a:ext cx="20256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rgbClr val="4AFF0E"/>
                </a:solidFill>
              </a:rPr>
              <a:t>AC</a:t>
            </a:r>
            <a:r>
              <a:rPr lang="en-US" baseline="-25000">
                <a:solidFill>
                  <a:srgbClr val="4AFF0E"/>
                </a:solidFill>
              </a:rPr>
              <a:t>s</a:t>
            </a:r>
            <a:r>
              <a:rPr lang="en-US">
                <a:solidFill>
                  <a:srgbClr val="4AFF0E"/>
                </a:solidFill>
              </a:rPr>
              <a:t>(y;x</a:t>
            </a:r>
            <a:r>
              <a:rPr lang="en-US" baseline="-25000">
                <a:solidFill>
                  <a:srgbClr val="4AFF0E"/>
                </a:solidFill>
              </a:rPr>
              <a:t>2</a:t>
            </a:r>
            <a:r>
              <a:rPr lang="en-US">
                <a:solidFill>
                  <a:srgbClr val="4AFF0E"/>
                </a:solidFill>
                <a:latin typeface="Symbol" pitchFamily="18" charset="2"/>
              </a:rPr>
              <a:t>¢</a:t>
            </a:r>
            <a:r>
              <a:rPr lang="en-US">
                <a:solidFill>
                  <a:srgbClr val="4AFF0E"/>
                </a:solidFill>
              </a:rPr>
              <a:t>)</a:t>
            </a:r>
          </a:p>
        </p:txBody>
      </p:sp>
      <p:sp>
        <p:nvSpPr>
          <p:cNvPr id="80904" name="Rectangle 8"/>
          <p:cNvSpPr>
            <a:spLocks noChangeArrowheads="1"/>
          </p:cNvSpPr>
          <p:nvPr/>
        </p:nvSpPr>
        <p:spPr bwMode="auto">
          <a:xfrm>
            <a:off x="4545013" y="374650"/>
            <a:ext cx="20701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rgbClr val="4AFF0E"/>
                </a:solidFill>
              </a:rPr>
              <a:t>MC</a:t>
            </a:r>
            <a:r>
              <a:rPr lang="en-US" baseline="-25000">
                <a:solidFill>
                  <a:srgbClr val="4AFF0E"/>
                </a:solidFill>
              </a:rPr>
              <a:t>s</a:t>
            </a:r>
            <a:r>
              <a:rPr lang="en-US">
                <a:solidFill>
                  <a:srgbClr val="4AFF0E"/>
                </a:solidFill>
              </a:rPr>
              <a:t>(y;x</a:t>
            </a:r>
            <a:r>
              <a:rPr lang="en-US" baseline="-25000">
                <a:solidFill>
                  <a:srgbClr val="4AFF0E"/>
                </a:solidFill>
              </a:rPr>
              <a:t>2</a:t>
            </a:r>
            <a:r>
              <a:rPr lang="en-US">
                <a:solidFill>
                  <a:srgbClr val="4AFF0E"/>
                </a:solidFill>
                <a:latin typeface="Symbol" pitchFamily="18" charset="2"/>
              </a:rPr>
              <a:t>¢</a:t>
            </a:r>
            <a:r>
              <a:rPr lang="en-US">
                <a:solidFill>
                  <a:srgbClr val="4AFF0E"/>
                </a:solidFill>
              </a:rPr>
              <a:t>)</a:t>
            </a:r>
          </a:p>
        </p:txBody>
      </p:sp>
      <p:sp>
        <p:nvSpPr>
          <p:cNvPr id="80905" name="Rectangle 9"/>
          <p:cNvSpPr>
            <a:spLocks noChangeArrowheads="1"/>
          </p:cNvSpPr>
          <p:nvPr/>
        </p:nvSpPr>
        <p:spPr bwMode="auto">
          <a:xfrm>
            <a:off x="6873875" y="374650"/>
            <a:ext cx="21701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MC</a:t>
            </a:r>
            <a:r>
              <a:rPr lang="en-US" baseline="-25000">
                <a:solidFill>
                  <a:schemeClr val="tx2"/>
                </a:solidFill>
              </a:rPr>
              <a:t>s</a:t>
            </a:r>
            <a:r>
              <a:rPr lang="en-US">
                <a:solidFill>
                  <a:schemeClr val="tx2"/>
                </a:solidFill>
              </a:rPr>
              <a:t>(y;x</a:t>
            </a:r>
            <a:r>
              <a:rPr lang="en-US" baseline="-25000">
                <a:solidFill>
                  <a:schemeClr val="tx2"/>
                </a:solidFill>
              </a:rPr>
              <a:t>2</a:t>
            </a:r>
            <a:r>
              <a:rPr lang="en-US">
                <a:solidFill>
                  <a:schemeClr val="tx2"/>
                </a:solidFill>
                <a:latin typeface="Symbol" pitchFamily="18" charset="2"/>
              </a:rPr>
              <a:t>¢¢</a:t>
            </a:r>
            <a:r>
              <a:rPr lang="en-US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80906" name="Rectangle 10"/>
          <p:cNvSpPr>
            <a:spLocks noChangeArrowheads="1"/>
          </p:cNvSpPr>
          <p:nvPr/>
        </p:nvSpPr>
        <p:spPr bwMode="auto">
          <a:xfrm>
            <a:off x="5481638" y="4089400"/>
            <a:ext cx="22717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MC</a:t>
            </a:r>
            <a:r>
              <a:rPr lang="en-US" baseline="-25000">
                <a:solidFill>
                  <a:schemeClr val="hlink"/>
                </a:solidFill>
              </a:rPr>
              <a:t>s</a:t>
            </a:r>
            <a:r>
              <a:rPr lang="en-US">
                <a:solidFill>
                  <a:schemeClr val="hlink"/>
                </a:solidFill>
              </a:rPr>
              <a:t>(y;x</a:t>
            </a:r>
            <a:r>
              <a:rPr lang="en-US" baseline="-25000">
                <a:solidFill>
                  <a:schemeClr val="hlink"/>
                </a:solidFill>
              </a:rPr>
              <a:t>2</a:t>
            </a:r>
            <a:r>
              <a:rPr lang="en-US">
                <a:solidFill>
                  <a:schemeClr val="hlink"/>
                </a:solidFill>
                <a:latin typeface="Symbol" pitchFamily="18" charset="2"/>
              </a:rPr>
              <a:t>¢¢¢</a:t>
            </a:r>
            <a:r>
              <a:rPr lang="en-US">
                <a:solidFill>
                  <a:schemeClr val="hlink"/>
                </a:solidFill>
              </a:rPr>
              <a:t>)</a:t>
            </a:r>
          </a:p>
        </p:txBody>
      </p:sp>
      <p:sp>
        <p:nvSpPr>
          <p:cNvPr id="80907" name="Rectangle 11"/>
          <p:cNvSpPr>
            <a:spLocks noChangeArrowheads="1"/>
          </p:cNvSpPr>
          <p:nvPr/>
        </p:nvSpPr>
        <p:spPr bwMode="auto">
          <a:xfrm>
            <a:off x="3313113" y="4851400"/>
            <a:ext cx="570706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rgbClr val="FF3300"/>
                </a:solidFill>
              </a:rPr>
              <a:t>MC(y), the long-run marginal</a:t>
            </a:r>
            <a:br>
              <a:rPr lang="en-US">
                <a:solidFill>
                  <a:srgbClr val="FF3300"/>
                </a:solidFill>
              </a:rPr>
            </a:br>
            <a:r>
              <a:rPr lang="en-US">
                <a:solidFill>
                  <a:srgbClr val="FF3300"/>
                </a:solidFill>
              </a:rPr>
              <a:t>cost curve.</a:t>
            </a:r>
            <a:endParaRPr lang="en-US">
              <a:solidFill>
                <a:srgbClr val="FF4C1F"/>
              </a:solidFill>
            </a:endParaRPr>
          </a:p>
        </p:txBody>
      </p:sp>
      <p:sp>
        <p:nvSpPr>
          <p:cNvPr id="80908" name="Line 12"/>
          <p:cNvSpPr>
            <a:spLocks noChangeShapeType="1"/>
          </p:cNvSpPr>
          <p:nvPr/>
        </p:nvSpPr>
        <p:spPr bwMode="auto">
          <a:xfrm flipH="1" flipV="1">
            <a:off x="2166938" y="4095750"/>
            <a:ext cx="1928812" cy="7858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0909" name="Line 13"/>
          <p:cNvSpPr>
            <a:spLocks noChangeShapeType="1"/>
          </p:cNvSpPr>
          <p:nvPr/>
        </p:nvSpPr>
        <p:spPr bwMode="auto">
          <a:xfrm flipH="1" flipV="1">
            <a:off x="3714750" y="3952875"/>
            <a:ext cx="690563" cy="928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0910" name="Line 14"/>
          <p:cNvSpPr>
            <a:spLocks noChangeShapeType="1"/>
          </p:cNvSpPr>
          <p:nvPr/>
        </p:nvSpPr>
        <p:spPr bwMode="auto">
          <a:xfrm flipV="1">
            <a:off x="4619625" y="4238625"/>
            <a:ext cx="690563" cy="6429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Short-Run &amp; Long-Run Marginal Cost Curves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For any output level y &gt; 0, the long-run marginal cost of production is the marginal cost of production for the short-run chosen by the firm.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6" name="Picture 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57200" y="-455613"/>
            <a:ext cx="10048875" cy="776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2947" name="Rectangle 3"/>
          <p:cNvSpPr>
            <a:spLocks noChangeArrowheads="1"/>
          </p:cNvSpPr>
          <p:nvPr/>
        </p:nvSpPr>
        <p:spPr bwMode="auto">
          <a:xfrm>
            <a:off x="8075613" y="6042025"/>
            <a:ext cx="409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y</a:t>
            </a:r>
          </a:p>
        </p:txBody>
      </p:sp>
      <p:sp>
        <p:nvSpPr>
          <p:cNvPr id="82948" name="Rectangle 4"/>
          <p:cNvSpPr>
            <a:spLocks noChangeArrowheads="1"/>
          </p:cNvSpPr>
          <p:nvPr/>
        </p:nvSpPr>
        <p:spPr bwMode="auto">
          <a:xfrm>
            <a:off x="122238" y="323850"/>
            <a:ext cx="233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$/output unit</a:t>
            </a:r>
          </a:p>
        </p:txBody>
      </p:sp>
      <p:sp>
        <p:nvSpPr>
          <p:cNvPr id="82949" name="Rectangle 5"/>
          <p:cNvSpPr>
            <a:spLocks noChangeArrowheads="1"/>
          </p:cNvSpPr>
          <p:nvPr/>
        </p:nvSpPr>
        <p:spPr bwMode="auto">
          <a:xfrm>
            <a:off x="2362200" y="1041400"/>
            <a:ext cx="22272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AC</a:t>
            </a:r>
            <a:r>
              <a:rPr lang="en-US" baseline="-25000">
                <a:solidFill>
                  <a:schemeClr val="hlink"/>
                </a:solidFill>
              </a:rPr>
              <a:t>s</a:t>
            </a:r>
            <a:r>
              <a:rPr lang="en-US">
                <a:solidFill>
                  <a:schemeClr val="hlink"/>
                </a:solidFill>
              </a:rPr>
              <a:t>(y;x</a:t>
            </a:r>
            <a:r>
              <a:rPr lang="en-US" baseline="-25000">
                <a:solidFill>
                  <a:schemeClr val="hlink"/>
                </a:solidFill>
              </a:rPr>
              <a:t>2</a:t>
            </a:r>
            <a:r>
              <a:rPr lang="en-US">
                <a:solidFill>
                  <a:schemeClr val="hlink"/>
                </a:solidFill>
                <a:latin typeface="Symbol" pitchFamily="18" charset="2"/>
              </a:rPr>
              <a:t>¢¢¢</a:t>
            </a:r>
            <a:r>
              <a:rPr lang="en-US">
                <a:solidFill>
                  <a:schemeClr val="hlink"/>
                </a:solidFill>
              </a:rPr>
              <a:t>)</a:t>
            </a:r>
          </a:p>
        </p:txBody>
      </p:sp>
      <p:sp>
        <p:nvSpPr>
          <p:cNvPr id="82950" name="Rectangle 6"/>
          <p:cNvSpPr>
            <a:spLocks noChangeArrowheads="1"/>
          </p:cNvSpPr>
          <p:nvPr/>
        </p:nvSpPr>
        <p:spPr bwMode="auto">
          <a:xfrm>
            <a:off x="7016750" y="2327275"/>
            <a:ext cx="21256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AC</a:t>
            </a:r>
            <a:r>
              <a:rPr lang="en-US" baseline="-25000">
                <a:solidFill>
                  <a:schemeClr val="tx2"/>
                </a:solidFill>
              </a:rPr>
              <a:t>s</a:t>
            </a:r>
            <a:r>
              <a:rPr lang="en-US">
                <a:solidFill>
                  <a:schemeClr val="tx2"/>
                </a:solidFill>
              </a:rPr>
              <a:t>(y;x</a:t>
            </a:r>
            <a:r>
              <a:rPr lang="en-US" baseline="-25000">
                <a:solidFill>
                  <a:schemeClr val="tx2"/>
                </a:solidFill>
              </a:rPr>
              <a:t>2</a:t>
            </a:r>
            <a:r>
              <a:rPr lang="en-US">
                <a:solidFill>
                  <a:schemeClr val="tx2"/>
                </a:solidFill>
                <a:latin typeface="Symbol" pitchFamily="18" charset="2"/>
              </a:rPr>
              <a:t>¢¢</a:t>
            </a:r>
            <a:r>
              <a:rPr lang="en-US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82951" name="Rectangle 7"/>
          <p:cNvSpPr>
            <a:spLocks noChangeArrowheads="1"/>
          </p:cNvSpPr>
          <p:nvPr/>
        </p:nvSpPr>
        <p:spPr bwMode="auto">
          <a:xfrm>
            <a:off x="7116763" y="1803400"/>
            <a:ext cx="20256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rgbClr val="4AFF0E"/>
                </a:solidFill>
              </a:rPr>
              <a:t>AC</a:t>
            </a:r>
            <a:r>
              <a:rPr lang="en-US" baseline="-25000">
                <a:solidFill>
                  <a:srgbClr val="4AFF0E"/>
                </a:solidFill>
              </a:rPr>
              <a:t>s</a:t>
            </a:r>
            <a:r>
              <a:rPr lang="en-US">
                <a:solidFill>
                  <a:srgbClr val="4AFF0E"/>
                </a:solidFill>
              </a:rPr>
              <a:t>(y;x</a:t>
            </a:r>
            <a:r>
              <a:rPr lang="en-US" baseline="-25000">
                <a:solidFill>
                  <a:srgbClr val="4AFF0E"/>
                </a:solidFill>
              </a:rPr>
              <a:t>2</a:t>
            </a:r>
            <a:r>
              <a:rPr lang="en-US">
                <a:solidFill>
                  <a:srgbClr val="4AFF0E"/>
                </a:solidFill>
                <a:latin typeface="Symbol" pitchFamily="18" charset="2"/>
              </a:rPr>
              <a:t>¢</a:t>
            </a:r>
            <a:r>
              <a:rPr lang="en-US">
                <a:solidFill>
                  <a:srgbClr val="4AFF0E"/>
                </a:solidFill>
              </a:rPr>
              <a:t>)</a:t>
            </a:r>
          </a:p>
        </p:txBody>
      </p:sp>
      <p:sp>
        <p:nvSpPr>
          <p:cNvPr id="82952" name="Rectangle 8"/>
          <p:cNvSpPr>
            <a:spLocks noChangeArrowheads="1"/>
          </p:cNvSpPr>
          <p:nvPr/>
        </p:nvSpPr>
        <p:spPr bwMode="auto">
          <a:xfrm>
            <a:off x="4545013" y="374650"/>
            <a:ext cx="20701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rgbClr val="4AFF0E"/>
                </a:solidFill>
              </a:rPr>
              <a:t>MC</a:t>
            </a:r>
            <a:r>
              <a:rPr lang="en-US" baseline="-25000">
                <a:solidFill>
                  <a:srgbClr val="4AFF0E"/>
                </a:solidFill>
              </a:rPr>
              <a:t>s</a:t>
            </a:r>
            <a:r>
              <a:rPr lang="en-US">
                <a:solidFill>
                  <a:srgbClr val="4AFF0E"/>
                </a:solidFill>
              </a:rPr>
              <a:t>(y;x</a:t>
            </a:r>
            <a:r>
              <a:rPr lang="en-US" baseline="-25000">
                <a:solidFill>
                  <a:srgbClr val="4AFF0E"/>
                </a:solidFill>
              </a:rPr>
              <a:t>2</a:t>
            </a:r>
            <a:r>
              <a:rPr lang="en-US">
                <a:solidFill>
                  <a:srgbClr val="4AFF0E"/>
                </a:solidFill>
                <a:latin typeface="Symbol" pitchFamily="18" charset="2"/>
              </a:rPr>
              <a:t>¢</a:t>
            </a:r>
            <a:r>
              <a:rPr lang="en-US">
                <a:solidFill>
                  <a:srgbClr val="4AFF0E"/>
                </a:solidFill>
              </a:rPr>
              <a:t>)</a:t>
            </a:r>
          </a:p>
        </p:txBody>
      </p:sp>
      <p:sp>
        <p:nvSpPr>
          <p:cNvPr id="82953" name="Rectangle 9"/>
          <p:cNvSpPr>
            <a:spLocks noChangeArrowheads="1"/>
          </p:cNvSpPr>
          <p:nvPr/>
        </p:nvSpPr>
        <p:spPr bwMode="auto">
          <a:xfrm>
            <a:off x="6873875" y="374650"/>
            <a:ext cx="21701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MC</a:t>
            </a:r>
            <a:r>
              <a:rPr lang="en-US" baseline="-25000">
                <a:solidFill>
                  <a:schemeClr val="tx2"/>
                </a:solidFill>
              </a:rPr>
              <a:t>s</a:t>
            </a:r>
            <a:r>
              <a:rPr lang="en-US">
                <a:solidFill>
                  <a:schemeClr val="tx2"/>
                </a:solidFill>
              </a:rPr>
              <a:t>(y;x</a:t>
            </a:r>
            <a:r>
              <a:rPr lang="en-US" baseline="-25000">
                <a:solidFill>
                  <a:schemeClr val="tx2"/>
                </a:solidFill>
              </a:rPr>
              <a:t>2</a:t>
            </a:r>
            <a:r>
              <a:rPr lang="en-US">
                <a:solidFill>
                  <a:schemeClr val="tx2"/>
                </a:solidFill>
                <a:latin typeface="Symbol" pitchFamily="18" charset="2"/>
              </a:rPr>
              <a:t>¢¢</a:t>
            </a:r>
            <a:r>
              <a:rPr lang="en-US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82954" name="Rectangle 10"/>
          <p:cNvSpPr>
            <a:spLocks noChangeArrowheads="1"/>
          </p:cNvSpPr>
          <p:nvPr/>
        </p:nvSpPr>
        <p:spPr bwMode="auto">
          <a:xfrm>
            <a:off x="5481638" y="4089400"/>
            <a:ext cx="22717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MC</a:t>
            </a:r>
            <a:r>
              <a:rPr lang="en-US" baseline="-25000">
                <a:solidFill>
                  <a:schemeClr val="hlink"/>
                </a:solidFill>
              </a:rPr>
              <a:t>s</a:t>
            </a:r>
            <a:r>
              <a:rPr lang="en-US">
                <a:solidFill>
                  <a:schemeClr val="hlink"/>
                </a:solidFill>
              </a:rPr>
              <a:t>(y;x</a:t>
            </a:r>
            <a:r>
              <a:rPr lang="en-US" baseline="-25000">
                <a:solidFill>
                  <a:schemeClr val="hlink"/>
                </a:solidFill>
              </a:rPr>
              <a:t>2</a:t>
            </a:r>
            <a:r>
              <a:rPr lang="en-US">
                <a:solidFill>
                  <a:schemeClr val="hlink"/>
                </a:solidFill>
                <a:latin typeface="Symbol" pitchFamily="18" charset="2"/>
              </a:rPr>
              <a:t>¢¢¢</a:t>
            </a:r>
            <a:r>
              <a:rPr lang="en-US">
                <a:solidFill>
                  <a:schemeClr val="hlink"/>
                </a:solidFill>
              </a:rPr>
              <a:t>)</a:t>
            </a:r>
          </a:p>
        </p:txBody>
      </p:sp>
      <p:sp>
        <p:nvSpPr>
          <p:cNvPr id="82955" name="Rectangle 11"/>
          <p:cNvSpPr>
            <a:spLocks noChangeArrowheads="1"/>
          </p:cNvSpPr>
          <p:nvPr/>
        </p:nvSpPr>
        <p:spPr bwMode="auto">
          <a:xfrm>
            <a:off x="3313113" y="4851400"/>
            <a:ext cx="5715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rgbClr val="FF4C1F"/>
                </a:solidFill>
              </a:rPr>
              <a:t>MC(y), the long-run marginal</a:t>
            </a:r>
            <a:br>
              <a:rPr lang="en-US">
                <a:solidFill>
                  <a:srgbClr val="FF4C1F"/>
                </a:solidFill>
              </a:rPr>
            </a:br>
            <a:r>
              <a:rPr lang="en-US">
                <a:solidFill>
                  <a:srgbClr val="FF4C1F"/>
                </a:solidFill>
              </a:rPr>
              <a:t>cost curve.</a:t>
            </a:r>
          </a:p>
        </p:txBody>
      </p:sp>
      <p:sp>
        <p:nvSpPr>
          <p:cNvPr id="82956" name="Line 12"/>
          <p:cNvSpPr>
            <a:spLocks noChangeShapeType="1"/>
          </p:cNvSpPr>
          <p:nvPr/>
        </p:nvSpPr>
        <p:spPr bwMode="auto">
          <a:xfrm flipH="1" flipV="1">
            <a:off x="2166938" y="4095750"/>
            <a:ext cx="1928812" cy="7858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2957" name="Line 13"/>
          <p:cNvSpPr>
            <a:spLocks noChangeShapeType="1"/>
          </p:cNvSpPr>
          <p:nvPr/>
        </p:nvSpPr>
        <p:spPr bwMode="auto">
          <a:xfrm flipH="1" flipV="1">
            <a:off x="3714750" y="3952875"/>
            <a:ext cx="690563" cy="928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2958" name="Line 14"/>
          <p:cNvSpPr>
            <a:spLocks noChangeShapeType="1"/>
          </p:cNvSpPr>
          <p:nvPr/>
        </p:nvSpPr>
        <p:spPr bwMode="auto">
          <a:xfrm flipV="1">
            <a:off x="4619625" y="4238625"/>
            <a:ext cx="690563" cy="6429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57200" y="-455613"/>
            <a:ext cx="10048875" cy="776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8027988" y="6062663"/>
            <a:ext cx="3825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y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765175" y="442913"/>
            <a:ext cx="3825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$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8194675" y="1728788"/>
            <a:ext cx="9525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c</a:t>
            </a:r>
            <a:r>
              <a:rPr lang="en-US" sz="2800" baseline="-25000"/>
              <a:t>v</a:t>
            </a:r>
            <a:r>
              <a:rPr lang="en-US" sz="2800"/>
              <a:t>(y)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Short-Run &amp; Long-Run Marginal Cost Curves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For any output level y &gt; 0, the long-run marginal cost is the marginal cost for the short-run chosen by the firm.</a:t>
            </a:r>
          </a:p>
          <a:p>
            <a:r>
              <a:rPr lang="en-US"/>
              <a:t>This is always true, no matter how many and which short-run circumstances exist for the firm.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Short-Run &amp; Long-Run Marginal Cost Curves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For any output level y &gt; 0, the long-run marginal cost is the marginal cost for the short-run chosen by the firm.</a:t>
            </a:r>
          </a:p>
          <a:p>
            <a:r>
              <a:rPr lang="en-US"/>
              <a:t>So for the continuous case, where x</a:t>
            </a:r>
            <a:r>
              <a:rPr lang="en-US" baseline="-25000"/>
              <a:t>2</a:t>
            </a:r>
            <a:r>
              <a:rPr lang="en-US"/>
              <a:t> can be fixed at any value of zero or more, the relationship between the long-run marginal cost and all of the short-run marginal costs is ...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Short-Run &amp; Long-Run Marginal Cost Curves</a:t>
            </a:r>
          </a:p>
        </p:txBody>
      </p:sp>
      <p:sp>
        <p:nvSpPr>
          <p:cNvPr id="86019" name="Line 3"/>
          <p:cNvSpPr>
            <a:spLocks noChangeShapeType="1"/>
          </p:cNvSpPr>
          <p:nvPr/>
        </p:nvSpPr>
        <p:spPr bwMode="auto">
          <a:xfrm>
            <a:off x="1428750" y="1690688"/>
            <a:ext cx="0" cy="3452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6020" name="Line 4"/>
          <p:cNvSpPr>
            <a:spLocks noChangeShapeType="1"/>
          </p:cNvSpPr>
          <p:nvPr/>
        </p:nvSpPr>
        <p:spPr bwMode="auto">
          <a:xfrm>
            <a:off x="1428750" y="5167313"/>
            <a:ext cx="49768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6021" name="Arc 5"/>
          <p:cNvSpPr>
            <a:spLocks/>
          </p:cNvSpPr>
          <p:nvPr/>
        </p:nvSpPr>
        <p:spPr bwMode="auto">
          <a:xfrm rot="13020000">
            <a:off x="2030413" y="1525588"/>
            <a:ext cx="3690937" cy="3167062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600 h 21600"/>
              <a:gd name="T2" fmla="*/ 21591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21600"/>
                </a:moveTo>
                <a:cubicBezTo>
                  <a:pt x="0" y="9674"/>
                  <a:pt x="9665" y="4"/>
                  <a:pt x="21591" y="0"/>
                </a:cubicBezTo>
              </a:path>
              <a:path w="21600" h="21600" stroke="0" extrusionOk="0">
                <a:moveTo>
                  <a:pt x="0" y="21600"/>
                </a:moveTo>
                <a:cubicBezTo>
                  <a:pt x="0" y="9674"/>
                  <a:pt x="9665" y="4"/>
                  <a:pt x="21591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25400" cap="rnd">
            <a:solidFill>
              <a:srgbClr val="FF4C1F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6022" name="Arc 6"/>
          <p:cNvSpPr>
            <a:spLocks/>
          </p:cNvSpPr>
          <p:nvPr/>
        </p:nvSpPr>
        <p:spPr bwMode="auto">
          <a:xfrm>
            <a:off x="1835150" y="2471738"/>
            <a:ext cx="1576388" cy="1343025"/>
          </a:xfrm>
          <a:custGeom>
            <a:avLst/>
            <a:gdLst>
              <a:gd name="G0" fmla="+- 21394 0 0"/>
              <a:gd name="G1" fmla="+- 0 0 0"/>
              <a:gd name="G2" fmla="+- 21600 0 0"/>
              <a:gd name="T0" fmla="*/ 42613 w 42613"/>
              <a:gd name="T1" fmla="*/ 4039 h 21600"/>
              <a:gd name="T2" fmla="*/ 0 w 42613"/>
              <a:gd name="T3" fmla="*/ 2979 h 21600"/>
              <a:gd name="T4" fmla="*/ 21394 w 42613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613" h="21600" fill="none" extrusionOk="0">
                <a:moveTo>
                  <a:pt x="42613" y="4039"/>
                </a:moveTo>
                <a:cubicBezTo>
                  <a:pt x="40673" y="14227"/>
                  <a:pt x="31765" y="21599"/>
                  <a:pt x="21394" y="21600"/>
                </a:cubicBezTo>
                <a:cubicBezTo>
                  <a:pt x="10615" y="21600"/>
                  <a:pt x="1486" y="13654"/>
                  <a:pt x="0" y="2978"/>
                </a:cubicBezTo>
              </a:path>
              <a:path w="42613" h="21600" stroke="0" extrusionOk="0">
                <a:moveTo>
                  <a:pt x="42613" y="4039"/>
                </a:moveTo>
                <a:cubicBezTo>
                  <a:pt x="40673" y="14227"/>
                  <a:pt x="31765" y="21599"/>
                  <a:pt x="21394" y="21600"/>
                </a:cubicBezTo>
                <a:cubicBezTo>
                  <a:pt x="10615" y="21600"/>
                  <a:pt x="1486" y="13654"/>
                  <a:pt x="0" y="2978"/>
                </a:cubicBezTo>
                <a:lnTo>
                  <a:pt x="21394" y="0"/>
                </a:lnTo>
                <a:close/>
              </a:path>
            </a:pathLst>
          </a:custGeom>
          <a:noFill/>
          <a:ln w="25400" cap="rnd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6023" name="Arc 7"/>
          <p:cNvSpPr>
            <a:spLocks/>
          </p:cNvSpPr>
          <p:nvPr/>
        </p:nvSpPr>
        <p:spPr bwMode="auto">
          <a:xfrm>
            <a:off x="3054350" y="2705100"/>
            <a:ext cx="1598613" cy="1370013"/>
          </a:xfrm>
          <a:custGeom>
            <a:avLst/>
            <a:gdLst>
              <a:gd name="G0" fmla="+- 21600 0 0"/>
              <a:gd name="G1" fmla="+- 434 0 0"/>
              <a:gd name="G2" fmla="+- 21600 0 0"/>
              <a:gd name="T0" fmla="*/ 43200 w 43200"/>
              <a:gd name="T1" fmla="*/ 306 h 22034"/>
              <a:gd name="T2" fmla="*/ 4 w 43200"/>
              <a:gd name="T3" fmla="*/ 0 h 22034"/>
              <a:gd name="T4" fmla="*/ 21600 w 43200"/>
              <a:gd name="T5" fmla="*/ 434 h 220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2034" fill="none" extrusionOk="0">
                <a:moveTo>
                  <a:pt x="43199" y="306"/>
                </a:moveTo>
                <a:cubicBezTo>
                  <a:pt x="43199" y="348"/>
                  <a:pt x="43200" y="391"/>
                  <a:pt x="43200" y="434"/>
                </a:cubicBezTo>
                <a:cubicBezTo>
                  <a:pt x="43200" y="12363"/>
                  <a:pt x="33529" y="22034"/>
                  <a:pt x="21600" y="22034"/>
                </a:cubicBezTo>
                <a:cubicBezTo>
                  <a:pt x="9670" y="22034"/>
                  <a:pt x="0" y="12363"/>
                  <a:pt x="0" y="434"/>
                </a:cubicBezTo>
                <a:cubicBezTo>
                  <a:pt x="-1" y="289"/>
                  <a:pt x="1" y="144"/>
                  <a:pt x="4" y="0"/>
                </a:cubicBezTo>
              </a:path>
              <a:path w="43200" h="22034" stroke="0" extrusionOk="0">
                <a:moveTo>
                  <a:pt x="43199" y="306"/>
                </a:moveTo>
                <a:cubicBezTo>
                  <a:pt x="43199" y="348"/>
                  <a:pt x="43200" y="391"/>
                  <a:pt x="43200" y="434"/>
                </a:cubicBezTo>
                <a:cubicBezTo>
                  <a:pt x="43200" y="12363"/>
                  <a:pt x="33529" y="22034"/>
                  <a:pt x="21600" y="22034"/>
                </a:cubicBezTo>
                <a:cubicBezTo>
                  <a:pt x="9670" y="22034"/>
                  <a:pt x="0" y="12363"/>
                  <a:pt x="0" y="434"/>
                </a:cubicBezTo>
                <a:cubicBezTo>
                  <a:pt x="-1" y="289"/>
                  <a:pt x="1" y="144"/>
                  <a:pt x="4" y="0"/>
                </a:cubicBezTo>
                <a:lnTo>
                  <a:pt x="21600" y="434"/>
                </a:lnTo>
                <a:close/>
              </a:path>
            </a:pathLst>
          </a:custGeom>
          <a:noFill/>
          <a:ln w="25400" cap="rnd">
            <a:solidFill>
              <a:srgbClr val="1997F4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6024" name="Arc 8"/>
          <p:cNvSpPr>
            <a:spLocks/>
          </p:cNvSpPr>
          <p:nvPr/>
        </p:nvSpPr>
        <p:spPr bwMode="auto">
          <a:xfrm>
            <a:off x="4519613" y="2311400"/>
            <a:ext cx="1576387" cy="1343025"/>
          </a:xfrm>
          <a:custGeom>
            <a:avLst/>
            <a:gdLst>
              <a:gd name="G0" fmla="+- 21394 0 0"/>
              <a:gd name="G1" fmla="+- 0 0 0"/>
              <a:gd name="G2" fmla="+- 21600 0 0"/>
              <a:gd name="T0" fmla="*/ 42613 w 42613"/>
              <a:gd name="T1" fmla="*/ 4039 h 21600"/>
              <a:gd name="T2" fmla="*/ 0 w 42613"/>
              <a:gd name="T3" fmla="*/ 2979 h 21600"/>
              <a:gd name="T4" fmla="*/ 21394 w 42613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613" h="21600" fill="none" extrusionOk="0">
                <a:moveTo>
                  <a:pt x="42613" y="4039"/>
                </a:moveTo>
                <a:cubicBezTo>
                  <a:pt x="40673" y="14227"/>
                  <a:pt x="31765" y="21599"/>
                  <a:pt x="21394" y="21600"/>
                </a:cubicBezTo>
                <a:cubicBezTo>
                  <a:pt x="10615" y="21600"/>
                  <a:pt x="1486" y="13654"/>
                  <a:pt x="0" y="2978"/>
                </a:cubicBezTo>
              </a:path>
              <a:path w="42613" h="21600" stroke="0" extrusionOk="0">
                <a:moveTo>
                  <a:pt x="42613" y="4039"/>
                </a:moveTo>
                <a:cubicBezTo>
                  <a:pt x="40673" y="14227"/>
                  <a:pt x="31765" y="21599"/>
                  <a:pt x="21394" y="21600"/>
                </a:cubicBezTo>
                <a:cubicBezTo>
                  <a:pt x="10615" y="21600"/>
                  <a:pt x="1486" y="13654"/>
                  <a:pt x="0" y="2978"/>
                </a:cubicBezTo>
                <a:lnTo>
                  <a:pt x="21394" y="0"/>
                </a:lnTo>
                <a:close/>
              </a:path>
            </a:pathLst>
          </a:custGeom>
          <a:noFill/>
          <a:ln w="25400" cap="rnd">
            <a:solidFill>
              <a:srgbClr val="4AFF0E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6025" name="Line 9"/>
          <p:cNvSpPr>
            <a:spLocks noChangeShapeType="1"/>
          </p:cNvSpPr>
          <p:nvPr/>
        </p:nvSpPr>
        <p:spPr bwMode="auto">
          <a:xfrm>
            <a:off x="2436813" y="3784600"/>
            <a:ext cx="0" cy="1389063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6026" name="Line 10"/>
          <p:cNvSpPr>
            <a:spLocks noChangeShapeType="1"/>
          </p:cNvSpPr>
          <p:nvPr/>
        </p:nvSpPr>
        <p:spPr bwMode="auto">
          <a:xfrm>
            <a:off x="3865563" y="4089400"/>
            <a:ext cx="0" cy="107632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6027" name="Line 11"/>
          <p:cNvSpPr>
            <a:spLocks noChangeShapeType="1"/>
          </p:cNvSpPr>
          <p:nvPr/>
        </p:nvSpPr>
        <p:spPr bwMode="auto">
          <a:xfrm>
            <a:off x="5640388" y="3524250"/>
            <a:ext cx="0" cy="16383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6028" name="Oval 12"/>
          <p:cNvSpPr>
            <a:spLocks noChangeArrowheads="1"/>
          </p:cNvSpPr>
          <p:nvPr/>
        </p:nvSpPr>
        <p:spPr bwMode="auto">
          <a:xfrm>
            <a:off x="2362200" y="3695700"/>
            <a:ext cx="165100" cy="165100"/>
          </a:xfrm>
          <a:prstGeom prst="ellipse">
            <a:avLst/>
          </a:pr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6029" name="Oval 13"/>
          <p:cNvSpPr>
            <a:spLocks noChangeArrowheads="1"/>
          </p:cNvSpPr>
          <p:nvPr/>
        </p:nvSpPr>
        <p:spPr bwMode="auto">
          <a:xfrm>
            <a:off x="3784600" y="3975100"/>
            <a:ext cx="165100" cy="165100"/>
          </a:xfrm>
          <a:prstGeom prst="ellipse">
            <a:avLst/>
          </a:prstGeom>
          <a:solidFill>
            <a:srgbClr val="1997F4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6030" name="Oval 14"/>
          <p:cNvSpPr>
            <a:spLocks noChangeArrowheads="1"/>
          </p:cNvSpPr>
          <p:nvPr/>
        </p:nvSpPr>
        <p:spPr bwMode="auto">
          <a:xfrm>
            <a:off x="5562600" y="3441700"/>
            <a:ext cx="165100" cy="165100"/>
          </a:xfrm>
          <a:prstGeom prst="ellipse">
            <a:avLst/>
          </a:prstGeom>
          <a:solidFill>
            <a:srgbClr val="4AFF0E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6031" name="Rectangle 15"/>
          <p:cNvSpPr>
            <a:spLocks noChangeArrowheads="1"/>
          </p:cNvSpPr>
          <p:nvPr/>
        </p:nvSpPr>
        <p:spPr bwMode="auto">
          <a:xfrm>
            <a:off x="6308725" y="2713038"/>
            <a:ext cx="12684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rgbClr val="FF4C1F"/>
                </a:solidFill>
              </a:rPr>
              <a:t>AC(y)</a:t>
            </a:r>
          </a:p>
        </p:txBody>
      </p:sp>
      <p:sp>
        <p:nvSpPr>
          <p:cNvPr id="86032" name="Rectangle 16"/>
          <p:cNvSpPr>
            <a:spLocks noChangeArrowheads="1"/>
          </p:cNvSpPr>
          <p:nvPr/>
        </p:nvSpPr>
        <p:spPr bwMode="auto">
          <a:xfrm>
            <a:off x="250825" y="1157288"/>
            <a:ext cx="2336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$/output unit</a:t>
            </a:r>
          </a:p>
        </p:txBody>
      </p:sp>
      <p:sp>
        <p:nvSpPr>
          <p:cNvPr id="86033" name="Rectangle 17"/>
          <p:cNvSpPr>
            <a:spLocks noChangeArrowheads="1"/>
          </p:cNvSpPr>
          <p:nvPr/>
        </p:nvSpPr>
        <p:spPr bwMode="auto">
          <a:xfrm>
            <a:off x="6327775" y="5246688"/>
            <a:ext cx="4095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y</a:t>
            </a:r>
          </a:p>
        </p:txBody>
      </p:sp>
      <p:sp>
        <p:nvSpPr>
          <p:cNvPr id="86034" name="Rectangle 18"/>
          <p:cNvSpPr>
            <a:spLocks noChangeArrowheads="1"/>
          </p:cNvSpPr>
          <p:nvPr/>
        </p:nvSpPr>
        <p:spPr bwMode="auto">
          <a:xfrm>
            <a:off x="2765425" y="1660525"/>
            <a:ext cx="15621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SRACs</a:t>
            </a:r>
          </a:p>
        </p:txBody>
      </p:sp>
      <p:sp>
        <p:nvSpPr>
          <p:cNvPr id="86035" name="Line 19"/>
          <p:cNvSpPr>
            <a:spLocks noChangeShapeType="1"/>
          </p:cNvSpPr>
          <p:nvPr/>
        </p:nvSpPr>
        <p:spPr bwMode="auto">
          <a:xfrm flipH="1">
            <a:off x="1928813" y="2238375"/>
            <a:ext cx="1000125" cy="833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6036" name="Line 20"/>
          <p:cNvSpPr>
            <a:spLocks noChangeShapeType="1"/>
          </p:cNvSpPr>
          <p:nvPr/>
        </p:nvSpPr>
        <p:spPr bwMode="auto">
          <a:xfrm>
            <a:off x="3571875" y="2166938"/>
            <a:ext cx="833438" cy="13573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6037" name="Line 21"/>
          <p:cNvSpPr>
            <a:spLocks noChangeShapeType="1"/>
          </p:cNvSpPr>
          <p:nvPr/>
        </p:nvSpPr>
        <p:spPr bwMode="auto">
          <a:xfrm>
            <a:off x="4238625" y="2071688"/>
            <a:ext cx="1785938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Short-Run &amp; Long-Run Marginal Cost Curves</a:t>
            </a:r>
          </a:p>
        </p:txBody>
      </p:sp>
      <p:sp>
        <p:nvSpPr>
          <p:cNvPr id="87043" name="Line 3"/>
          <p:cNvSpPr>
            <a:spLocks noChangeShapeType="1"/>
          </p:cNvSpPr>
          <p:nvPr/>
        </p:nvSpPr>
        <p:spPr bwMode="auto">
          <a:xfrm>
            <a:off x="1428750" y="1690688"/>
            <a:ext cx="0" cy="3452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7044" name="Line 4"/>
          <p:cNvSpPr>
            <a:spLocks noChangeShapeType="1"/>
          </p:cNvSpPr>
          <p:nvPr/>
        </p:nvSpPr>
        <p:spPr bwMode="auto">
          <a:xfrm>
            <a:off x="1428750" y="5167313"/>
            <a:ext cx="49768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7045" name="Arc 5"/>
          <p:cNvSpPr>
            <a:spLocks/>
          </p:cNvSpPr>
          <p:nvPr/>
        </p:nvSpPr>
        <p:spPr bwMode="auto">
          <a:xfrm rot="13020000">
            <a:off x="2030413" y="1525588"/>
            <a:ext cx="3690937" cy="3167062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600 h 21600"/>
              <a:gd name="T2" fmla="*/ 21591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21600"/>
                </a:moveTo>
                <a:cubicBezTo>
                  <a:pt x="0" y="9674"/>
                  <a:pt x="9665" y="4"/>
                  <a:pt x="21591" y="0"/>
                </a:cubicBezTo>
              </a:path>
              <a:path w="21600" h="21600" stroke="0" extrusionOk="0">
                <a:moveTo>
                  <a:pt x="0" y="21600"/>
                </a:moveTo>
                <a:cubicBezTo>
                  <a:pt x="0" y="9674"/>
                  <a:pt x="9665" y="4"/>
                  <a:pt x="21591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25400" cap="rnd">
            <a:solidFill>
              <a:srgbClr val="FF4C1F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7046" name="Arc 6"/>
          <p:cNvSpPr>
            <a:spLocks/>
          </p:cNvSpPr>
          <p:nvPr/>
        </p:nvSpPr>
        <p:spPr bwMode="auto">
          <a:xfrm>
            <a:off x="1835150" y="2471738"/>
            <a:ext cx="1576388" cy="1343025"/>
          </a:xfrm>
          <a:custGeom>
            <a:avLst/>
            <a:gdLst>
              <a:gd name="G0" fmla="+- 21394 0 0"/>
              <a:gd name="G1" fmla="+- 0 0 0"/>
              <a:gd name="G2" fmla="+- 21600 0 0"/>
              <a:gd name="T0" fmla="*/ 42613 w 42613"/>
              <a:gd name="T1" fmla="*/ 4039 h 21600"/>
              <a:gd name="T2" fmla="*/ 0 w 42613"/>
              <a:gd name="T3" fmla="*/ 2979 h 21600"/>
              <a:gd name="T4" fmla="*/ 21394 w 42613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613" h="21600" fill="none" extrusionOk="0">
                <a:moveTo>
                  <a:pt x="42613" y="4039"/>
                </a:moveTo>
                <a:cubicBezTo>
                  <a:pt x="40673" y="14227"/>
                  <a:pt x="31765" y="21599"/>
                  <a:pt x="21394" y="21600"/>
                </a:cubicBezTo>
                <a:cubicBezTo>
                  <a:pt x="10615" y="21600"/>
                  <a:pt x="1486" y="13654"/>
                  <a:pt x="0" y="2978"/>
                </a:cubicBezTo>
              </a:path>
              <a:path w="42613" h="21600" stroke="0" extrusionOk="0">
                <a:moveTo>
                  <a:pt x="42613" y="4039"/>
                </a:moveTo>
                <a:cubicBezTo>
                  <a:pt x="40673" y="14227"/>
                  <a:pt x="31765" y="21599"/>
                  <a:pt x="21394" y="21600"/>
                </a:cubicBezTo>
                <a:cubicBezTo>
                  <a:pt x="10615" y="21600"/>
                  <a:pt x="1486" y="13654"/>
                  <a:pt x="0" y="2978"/>
                </a:cubicBezTo>
                <a:lnTo>
                  <a:pt x="21394" y="0"/>
                </a:lnTo>
                <a:close/>
              </a:path>
            </a:pathLst>
          </a:custGeom>
          <a:noFill/>
          <a:ln w="25400" cap="rnd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7047" name="Arc 7"/>
          <p:cNvSpPr>
            <a:spLocks/>
          </p:cNvSpPr>
          <p:nvPr/>
        </p:nvSpPr>
        <p:spPr bwMode="auto">
          <a:xfrm>
            <a:off x="3054350" y="2705100"/>
            <a:ext cx="1598613" cy="1370013"/>
          </a:xfrm>
          <a:custGeom>
            <a:avLst/>
            <a:gdLst>
              <a:gd name="G0" fmla="+- 21600 0 0"/>
              <a:gd name="G1" fmla="+- 434 0 0"/>
              <a:gd name="G2" fmla="+- 21600 0 0"/>
              <a:gd name="T0" fmla="*/ 43200 w 43200"/>
              <a:gd name="T1" fmla="*/ 306 h 22034"/>
              <a:gd name="T2" fmla="*/ 4 w 43200"/>
              <a:gd name="T3" fmla="*/ 0 h 22034"/>
              <a:gd name="T4" fmla="*/ 21600 w 43200"/>
              <a:gd name="T5" fmla="*/ 434 h 220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2034" fill="none" extrusionOk="0">
                <a:moveTo>
                  <a:pt x="43199" y="306"/>
                </a:moveTo>
                <a:cubicBezTo>
                  <a:pt x="43199" y="348"/>
                  <a:pt x="43200" y="391"/>
                  <a:pt x="43200" y="434"/>
                </a:cubicBezTo>
                <a:cubicBezTo>
                  <a:pt x="43200" y="12363"/>
                  <a:pt x="33529" y="22034"/>
                  <a:pt x="21600" y="22034"/>
                </a:cubicBezTo>
                <a:cubicBezTo>
                  <a:pt x="9670" y="22034"/>
                  <a:pt x="0" y="12363"/>
                  <a:pt x="0" y="434"/>
                </a:cubicBezTo>
                <a:cubicBezTo>
                  <a:pt x="-1" y="289"/>
                  <a:pt x="1" y="144"/>
                  <a:pt x="4" y="0"/>
                </a:cubicBezTo>
              </a:path>
              <a:path w="43200" h="22034" stroke="0" extrusionOk="0">
                <a:moveTo>
                  <a:pt x="43199" y="306"/>
                </a:moveTo>
                <a:cubicBezTo>
                  <a:pt x="43199" y="348"/>
                  <a:pt x="43200" y="391"/>
                  <a:pt x="43200" y="434"/>
                </a:cubicBezTo>
                <a:cubicBezTo>
                  <a:pt x="43200" y="12363"/>
                  <a:pt x="33529" y="22034"/>
                  <a:pt x="21600" y="22034"/>
                </a:cubicBezTo>
                <a:cubicBezTo>
                  <a:pt x="9670" y="22034"/>
                  <a:pt x="0" y="12363"/>
                  <a:pt x="0" y="434"/>
                </a:cubicBezTo>
                <a:cubicBezTo>
                  <a:pt x="-1" y="289"/>
                  <a:pt x="1" y="144"/>
                  <a:pt x="4" y="0"/>
                </a:cubicBezTo>
                <a:lnTo>
                  <a:pt x="21600" y="434"/>
                </a:lnTo>
                <a:close/>
              </a:path>
            </a:pathLst>
          </a:custGeom>
          <a:noFill/>
          <a:ln w="25400" cap="rnd">
            <a:solidFill>
              <a:srgbClr val="1997F4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7048" name="Arc 8"/>
          <p:cNvSpPr>
            <a:spLocks/>
          </p:cNvSpPr>
          <p:nvPr/>
        </p:nvSpPr>
        <p:spPr bwMode="auto">
          <a:xfrm>
            <a:off x="4519613" y="2311400"/>
            <a:ext cx="1576387" cy="1343025"/>
          </a:xfrm>
          <a:custGeom>
            <a:avLst/>
            <a:gdLst>
              <a:gd name="G0" fmla="+- 21394 0 0"/>
              <a:gd name="G1" fmla="+- 0 0 0"/>
              <a:gd name="G2" fmla="+- 21600 0 0"/>
              <a:gd name="T0" fmla="*/ 42613 w 42613"/>
              <a:gd name="T1" fmla="*/ 4039 h 21600"/>
              <a:gd name="T2" fmla="*/ 0 w 42613"/>
              <a:gd name="T3" fmla="*/ 2979 h 21600"/>
              <a:gd name="T4" fmla="*/ 21394 w 42613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613" h="21600" fill="none" extrusionOk="0">
                <a:moveTo>
                  <a:pt x="42613" y="4039"/>
                </a:moveTo>
                <a:cubicBezTo>
                  <a:pt x="40673" y="14227"/>
                  <a:pt x="31765" y="21599"/>
                  <a:pt x="21394" y="21600"/>
                </a:cubicBezTo>
                <a:cubicBezTo>
                  <a:pt x="10615" y="21600"/>
                  <a:pt x="1486" y="13654"/>
                  <a:pt x="0" y="2978"/>
                </a:cubicBezTo>
              </a:path>
              <a:path w="42613" h="21600" stroke="0" extrusionOk="0">
                <a:moveTo>
                  <a:pt x="42613" y="4039"/>
                </a:moveTo>
                <a:cubicBezTo>
                  <a:pt x="40673" y="14227"/>
                  <a:pt x="31765" y="21599"/>
                  <a:pt x="21394" y="21600"/>
                </a:cubicBezTo>
                <a:cubicBezTo>
                  <a:pt x="10615" y="21600"/>
                  <a:pt x="1486" y="13654"/>
                  <a:pt x="0" y="2978"/>
                </a:cubicBezTo>
                <a:lnTo>
                  <a:pt x="21394" y="0"/>
                </a:lnTo>
                <a:close/>
              </a:path>
            </a:pathLst>
          </a:custGeom>
          <a:noFill/>
          <a:ln w="25400" cap="rnd">
            <a:solidFill>
              <a:srgbClr val="4AFF0E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7049" name="Line 9"/>
          <p:cNvSpPr>
            <a:spLocks noChangeShapeType="1"/>
          </p:cNvSpPr>
          <p:nvPr/>
        </p:nvSpPr>
        <p:spPr bwMode="auto">
          <a:xfrm>
            <a:off x="2436813" y="3784600"/>
            <a:ext cx="0" cy="1389063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7050" name="Line 10"/>
          <p:cNvSpPr>
            <a:spLocks noChangeShapeType="1"/>
          </p:cNvSpPr>
          <p:nvPr/>
        </p:nvSpPr>
        <p:spPr bwMode="auto">
          <a:xfrm>
            <a:off x="3865563" y="4089400"/>
            <a:ext cx="0" cy="107632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7051" name="Line 11"/>
          <p:cNvSpPr>
            <a:spLocks noChangeShapeType="1"/>
          </p:cNvSpPr>
          <p:nvPr/>
        </p:nvSpPr>
        <p:spPr bwMode="auto">
          <a:xfrm>
            <a:off x="5640388" y="2806700"/>
            <a:ext cx="0" cy="23558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7052" name="Arc 12"/>
          <p:cNvSpPr>
            <a:spLocks/>
          </p:cNvSpPr>
          <p:nvPr/>
        </p:nvSpPr>
        <p:spPr bwMode="auto">
          <a:xfrm>
            <a:off x="1700213" y="3168650"/>
            <a:ext cx="995362" cy="1876425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25400" cap="rnd">
            <a:solidFill>
              <a:schemeClr val="hlink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7053" name="Arc 13"/>
          <p:cNvSpPr>
            <a:spLocks/>
          </p:cNvSpPr>
          <p:nvPr/>
        </p:nvSpPr>
        <p:spPr bwMode="auto">
          <a:xfrm>
            <a:off x="2381250" y="2982913"/>
            <a:ext cx="1857375" cy="1741487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387 w 21387"/>
              <a:gd name="T1" fmla="*/ 3023 h 20224"/>
              <a:gd name="T2" fmla="*/ 7586 w 21387"/>
              <a:gd name="T3" fmla="*/ 20224 h 20224"/>
              <a:gd name="T4" fmla="*/ 0 w 21387"/>
              <a:gd name="T5" fmla="*/ 0 h 202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387" h="20224" fill="none" extrusionOk="0">
                <a:moveTo>
                  <a:pt x="21387" y="3023"/>
                </a:moveTo>
                <a:cubicBezTo>
                  <a:pt x="20281" y="10850"/>
                  <a:pt x="14987" y="17447"/>
                  <a:pt x="7586" y="20224"/>
                </a:cubicBezTo>
              </a:path>
              <a:path w="21387" h="20224" stroke="0" extrusionOk="0">
                <a:moveTo>
                  <a:pt x="21387" y="3023"/>
                </a:moveTo>
                <a:cubicBezTo>
                  <a:pt x="20281" y="10850"/>
                  <a:pt x="14987" y="17447"/>
                  <a:pt x="7586" y="20224"/>
                </a:cubicBezTo>
                <a:lnTo>
                  <a:pt x="0" y="0"/>
                </a:lnTo>
                <a:close/>
              </a:path>
            </a:pathLst>
          </a:custGeom>
          <a:noFill/>
          <a:ln w="25400" cap="rnd">
            <a:solidFill>
              <a:srgbClr val="1997F4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7054" name="Arc 14"/>
          <p:cNvSpPr>
            <a:spLocks/>
          </p:cNvSpPr>
          <p:nvPr/>
        </p:nvSpPr>
        <p:spPr bwMode="auto">
          <a:xfrm>
            <a:off x="4268788" y="1538288"/>
            <a:ext cx="1514475" cy="2849562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0916"/>
              <a:gd name="T2" fmla="*/ 5393 w 21600"/>
              <a:gd name="T3" fmla="*/ 20916 h 20916"/>
              <a:gd name="T4" fmla="*/ 0 w 21600"/>
              <a:gd name="T5" fmla="*/ 0 h 209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0916" fill="none" extrusionOk="0">
                <a:moveTo>
                  <a:pt x="21600" y="0"/>
                </a:moveTo>
                <a:cubicBezTo>
                  <a:pt x="21600" y="9852"/>
                  <a:pt x="14933" y="18456"/>
                  <a:pt x="5392" y="20915"/>
                </a:cubicBezTo>
              </a:path>
              <a:path w="21600" h="20916" stroke="0" extrusionOk="0">
                <a:moveTo>
                  <a:pt x="21600" y="0"/>
                </a:moveTo>
                <a:cubicBezTo>
                  <a:pt x="21600" y="9852"/>
                  <a:pt x="14933" y="18456"/>
                  <a:pt x="5392" y="20915"/>
                </a:cubicBezTo>
                <a:lnTo>
                  <a:pt x="0" y="0"/>
                </a:lnTo>
                <a:close/>
              </a:path>
            </a:pathLst>
          </a:custGeom>
          <a:noFill/>
          <a:ln w="25400" cap="rnd">
            <a:solidFill>
              <a:srgbClr val="4AFF0E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7055" name="Oval 15"/>
          <p:cNvSpPr>
            <a:spLocks noChangeArrowheads="1"/>
          </p:cNvSpPr>
          <p:nvPr/>
        </p:nvSpPr>
        <p:spPr bwMode="auto">
          <a:xfrm>
            <a:off x="2362200" y="3695700"/>
            <a:ext cx="165100" cy="165100"/>
          </a:xfrm>
          <a:prstGeom prst="ellipse">
            <a:avLst/>
          </a:pr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7056" name="Oval 16"/>
          <p:cNvSpPr>
            <a:spLocks noChangeArrowheads="1"/>
          </p:cNvSpPr>
          <p:nvPr/>
        </p:nvSpPr>
        <p:spPr bwMode="auto">
          <a:xfrm>
            <a:off x="2349500" y="4330700"/>
            <a:ext cx="165100" cy="165100"/>
          </a:xfrm>
          <a:prstGeom prst="ellipse">
            <a:avLst/>
          </a:pr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7057" name="Oval 17"/>
          <p:cNvSpPr>
            <a:spLocks noChangeArrowheads="1"/>
          </p:cNvSpPr>
          <p:nvPr/>
        </p:nvSpPr>
        <p:spPr bwMode="auto">
          <a:xfrm>
            <a:off x="3784600" y="3975100"/>
            <a:ext cx="165100" cy="165100"/>
          </a:xfrm>
          <a:prstGeom prst="ellipse">
            <a:avLst/>
          </a:prstGeom>
          <a:solidFill>
            <a:srgbClr val="1997F4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7058" name="Oval 18"/>
          <p:cNvSpPr>
            <a:spLocks noChangeArrowheads="1"/>
          </p:cNvSpPr>
          <p:nvPr/>
        </p:nvSpPr>
        <p:spPr bwMode="auto">
          <a:xfrm>
            <a:off x="5562600" y="3441700"/>
            <a:ext cx="165100" cy="165100"/>
          </a:xfrm>
          <a:prstGeom prst="ellipse">
            <a:avLst/>
          </a:prstGeom>
          <a:solidFill>
            <a:srgbClr val="4AFF0E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7059" name="Oval 19"/>
          <p:cNvSpPr>
            <a:spLocks noChangeArrowheads="1"/>
          </p:cNvSpPr>
          <p:nvPr/>
        </p:nvSpPr>
        <p:spPr bwMode="auto">
          <a:xfrm>
            <a:off x="5562600" y="2692400"/>
            <a:ext cx="165100" cy="165100"/>
          </a:xfrm>
          <a:prstGeom prst="ellipse">
            <a:avLst/>
          </a:prstGeom>
          <a:solidFill>
            <a:srgbClr val="4AFF0E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7060" name="Rectangle 20"/>
          <p:cNvSpPr>
            <a:spLocks noChangeArrowheads="1"/>
          </p:cNvSpPr>
          <p:nvPr/>
        </p:nvSpPr>
        <p:spPr bwMode="auto">
          <a:xfrm>
            <a:off x="6308725" y="2713038"/>
            <a:ext cx="12684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rgbClr val="FF4C1F"/>
                </a:solidFill>
              </a:rPr>
              <a:t>AC(y)</a:t>
            </a:r>
          </a:p>
        </p:txBody>
      </p:sp>
      <p:sp>
        <p:nvSpPr>
          <p:cNvPr id="87061" name="Rectangle 21"/>
          <p:cNvSpPr>
            <a:spLocks noChangeArrowheads="1"/>
          </p:cNvSpPr>
          <p:nvPr/>
        </p:nvSpPr>
        <p:spPr bwMode="auto">
          <a:xfrm>
            <a:off x="250825" y="1157288"/>
            <a:ext cx="2336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$/output unit</a:t>
            </a:r>
          </a:p>
        </p:txBody>
      </p:sp>
      <p:sp>
        <p:nvSpPr>
          <p:cNvPr id="87062" name="Rectangle 22"/>
          <p:cNvSpPr>
            <a:spLocks noChangeArrowheads="1"/>
          </p:cNvSpPr>
          <p:nvPr/>
        </p:nvSpPr>
        <p:spPr bwMode="auto">
          <a:xfrm>
            <a:off x="6327775" y="5246688"/>
            <a:ext cx="4095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y</a:t>
            </a:r>
          </a:p>
        </p:txBody>
      </p:sp>
      <p:sp>
        <p:nvSpPr>
          <p:cNvPr id="87063" name="Rectangle 23"/>
          <p:cNvSpPr>
            <a:spLocks noChangeArrowheads="1"/>
          </p:cNvSpPr>
          <p:nvPr/>
        </p:nvSpPr>
        <p:spPr bwMode="auto">
          <a:xfrm>
            <a:off x="2765425" y="1660525"/>
            <a:ext cx="1606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SRMCs</a:t>
            </a:r>
          </a:p>
        </p:txBody>
      </p:sp>
      <p:sp>
        <p:nvSpPr>
          <p:cNvPr id="87064" name="Line 24"/>
          <p:cNvSpPr>
            <a:spLocks noChangeShapeType="1"/>
          </p:cNvSpPr>
          <p:nvPr/>
        </p:nvSpPr>
        <p:spPr bwMode="auto">
          <a:xfrm flipH="1">
            <a:off x="2690813" y="2238375"/>
            <a:ext cx="238125" cy="833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7065" name="Line 25"/>
          <p:cNvSpPr>
            <a:spLocks noChangeShapeType="1"/>
          </p:cNvSpPr>
          <p:nvPr/>
        </p:nvSpPr>
        <p:spPr bwMode="auto">
          <a:xfrm>
            <a:off x="3571875" y="2166938"/>
            <a:ext cx="595313" cy="1214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7066" name="Line 26"/>
          <p:cNvSpPr>
            <a:spLocks noChangeShapeType="1"/>
          </p:cNvSpPr>
          <p:nvPr/>
        </p:nvSpPr>
        <p:spPr bwMode="auto">
          <a:xfrm>
            <a:off x="4238625" y="2071688"/>
            <a:ext cx="1476375" cy="3095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Short-Run &amp; Long-Run Marginal Cost Curves</a:t>
            </a:r>
          </a:p>
        </p:txBody>
      </p:sp>
      <p:sp>
        <p:nvSpPr>
          <p:cNvPr id="88067" name="Line 3"/>
          <p:cNvSpPr>
            <a:spLocks noChangeShapeType="1"/>
          </p:cNvSpPr>
          <p:nvPr/>
        </p:nvSpPr>
        <p:spPr bwMode="auto">
          <a:xfrm>
            <a:off x="1428750" y="1690688"/>
            <a:ext cx="0" cy="3452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8068" name="Line 4"/>
          <p:cNvSpPr>
            <a:spLocks noChangeShapeType="1"/>
          </p:cNvSpPr>
          <p:nvPr/>
        </p:nvSpPr>
        <p:spPr bwMode="auto">
          <a:xfrm>
            <a:off x="1428750" y="5167313"/>
            <a:ext cx="49768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8069" name="Arc 5"/>
          <p:cNvSpPr>
            <a:spLocks/>
          </p:cNvSpPr>
          <p:nvPr/>
        </p:nvSpPr>
        <p:spPr bwMode="auto">
          <a:xfrm rot="13020000">
            <a:off x="2030413" y="1525588"/>
            <a:ext cx="3690937" cy="3167062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600 h 21600"/>
              <a:gd name="T2" fmla="*/ 21591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21600"/>
                </a:moveTo>
                <a:cubicBezTo>
                  <a:pt x="0" y="9674"/>
                  <a:pt x="9665" y="4"/>
                  <a:pt x="21591" y="0"/>
                </a:cubicBezTo>
              </a:path>
              <a:path w="21600" h="21600" stroke="0" extrusionOk="0">
                <a:moveTo>
                  <a:pt x="0" y="21600"/>
                </a:moveTo>
                <a:cubicBezTo>
                  <a:pt x="0" y="9674"/>
                  <a:pt x="9665" y="4"/>
                  <a:pt x="21591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25400" cap="rnd">
            <a:solidFill>
              <a:srgbClr val="FF4C1F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8070" name="Arc 6"/>
          <p:cNvSpPr>
            <a:spLocks/>
          </p:cNvSpPr>
          <p:nvPr/>
        </p:nvSpPr>
        <p:spPr bwMode="auto">
          <a:xfrm>
            <a:off x="1835150" y="2471738"/>
            <a:ext cx="1576388" cy="1343025"/>
          </a:xfrm>
          <a:custGeom>
            <a:avLst/>
            <a:gdLst>
              <a:gd name="G0" fmla="+- 21394 0 0"/>
              <a:gd name="G1" fmla="+- 0 0 0"/>
              <a:gd name="G2" fmla="+- 21600 0 0"/>
              <a:gd name="T0" fmla="*/ 42613 w 42613"/>
              <a:gd name="T1" fmla="*/ 4039 h 21600"/>
              <a:gd name="T2" fmla="*/ 0 w 42613"/>
              <a:gd name="T3" fmla="*/ 2979 h 21600"/>
              <a:gd name="T4" fmla="*/ 21394 w 42613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613" h="21600" fill="none" extrusionOk="0">
                <a:moveTo>
                  <a:pt x="42613" y="4039"/>
                </a:moveTo>
                <a:cubicBezTo>
                  <a:pt x="40673" y="14227"/>
                  <a:pt x="31765" y="21599"/>
                  <a:pt x="21394" y="21600"/>
                </a:cubicBezTo>
                <a:cubicBezTo>
                  <a:pt x="10615" y="21600"/>
                  <a:pt x="1486" y="13654"/>
                  <a:pt x="0" y="2978"/>
                </a:cubicBezTo>
              </a:path>
              <a:path w="42613" h="21600" stroke="0" extrusionOk="0">
                <a:moveTo>
                  <a:pt x="42613" y="4039"/>
                </a:moveTo>
                <a:cubicBezTo>
                  <a:pt x="40673" y="14227"/>
                  <a:pt x="31765" y="21599"/>
                  <a:pt x="21394" y="21600"/>
                </a:cubicBezTo>
                <a:cubicBezTo>
                  <a:pt x="10615" y="21600"/>
                  <a:pt x="1486" y="13654"/>
                  <a:pt x="0" y="2978"/>
                </a:cubicBezTo>
                <a:lnTo>
                  <a:pt x="21394" y="0"/>
                </a:lnTo>
                <a:close/>
              </a:path>
            </a:pathLst>
          </a:custGeom>
          <a:noFill/>
          <a:ln w="25400" cap="rnd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8071" name="Arc 7"/>
          <p:cNvSpPr>
            <a:spLocks/>
          </p:cNvSpPr>
          <p:nvPr/>
        </p:nvSpPr>
        <p:spPr bwMode="auto">
          <a:xfrm>
            <a:off x="3054350" y="2705100"/>
            <a:ext cx="1598613" cy="1370013"/>
          </a:xfrm>
          <a:custGeom>
            <a:avLst/>
            <a:gdLst>
              <a:gd name="G0" fmla="+- 21600 0 0"/>
              <a:gd name="G1" fmla="+- 434 0 0"/>
              <a:gd name="G2" fmla="+- 21600 0 0"/>
              <a:gd name="T0" fmla="*/ 43200 w 43200"/>
              <a:gd name="T1" fmla="*/ 306 h 22034"/>
              <a:gd name="T2" fmla="*/ 4 w 43200"/>
              <a:gd name="T3" fmla="*/ 0 h 22034"/>
              <a:gd name="T4" fmla="*/ 21600 w 43200"/>
              <a:gd name="T5" fmla="*/ 434 h 220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2034" fill="none" extrusionOk="0">
                <a:moveTo>
                  <a:pt x="43199" y="306"/>
                </a:moveTo>
                <a:cubicBezTo>
                  <a:pt x="43199" y="348"/>
                  <a:pt x="43200" y="391"/>
                  <a:pt x="43200" y="434"/>
                </a:cubicBezTo>
                <a:cubicBezTo>
                  <a:pt x="43200" y="12363"/>
                  <a:pt x="33529" y="22034"/>
                  <a:pt x="21600" y="22034"/>
                </a:cubicBezTo>
                <a:cubicBezTo>
                  <a:pt x="9670" y="22034"/>
                  <a:pt x="0" y="12363"/>
                  <a:pt x="0" y="434"/>
                </a:cubicBezTo>
                <a:cubicBezTo>
                  <a:pt x="-1" y="289"/>
                  <a:pt x="1" y="144"/>
                  <a:pt x="4" y="0"/>
                </a:cubicBezTo>
              </a:path>
              <a:path w="43200" h="22034" stroke="0" extrusionOk="0">
                <a:moveTo>
                  <a:pt x="43199" y="306"/>
                </a:moveTo>
                <a:cubicBezTo>
                  <a:pt x="43199" y="348"/>
                  <a:pt x="43200" y="391"/>
                  <a:pt x="43200" y="434"/>
                </a:cubicBezTo>
                <a:cubicBezTo>
                  <a:pt x="43200" y="12363"/>
                  <a:pt x="33529" y="22034"/>
                  <a:pt x="21600" y="22034"/>
                </a:cubicBezTo>
                <a:cubicBezTo>
                  <a:pt x="9670" y="22034"/>
                  <a:pt x="0" y="12363"/>
                  <a:pt x="0" y="434"/>
                </a:cubicBezTo>
                <a:cubicBezTo>
                  <a:pt x="-1" y="289"/>
                  <a:pt x="1" y="144"/>
                  <a:pt x="4" y="0"/>
                </a:cubicBezTo>
                <a:lnTo>
                  <a:pt x="21600" y="434"/>
                </a:lnTo>
                <a:close/>
              </a:path>
            </a:pathLst>
          </a:custGeom>
          <a:noFill/>
          <a:ln w="25400" cap="rnd">
            <a:solidFill>
              <a:srgbClr val="1997F4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8072" name="Arc 8"/>
          <p:cNvSpPr>
            <a:spLocks/>
          </p:cNvSpPr>
          <p:nvPr/>
        </p:nvSpPr>
        <p:spPr bwMode="auto">
          <a:xfrm>
            <a:off x="4519613" y="2311400"/>
            <a:ext cx="1576387" cy="1343025"/>
          </a:xfrm>
          <a:custGeom>
            <a:avLst/>
            <a:gdLst>
              <a:gd name="G0" fmla="+- 21394 0 0"/>
              <a:gd name="G1" fmla="+- 0 0 0"/>
              <a:gd name="G2" fmla="+- 21600 0 0"/>
              <a:gd name="T0" fmla="*/ 42613 w 42613"/>
              <a:gd name="T1" fmla="*/ 4039 h 21600"/>
              <a:gd name="T2" fmla="*/ 0 w 42613"/>
              <a:gd name="T3" fmla="*/ 2979 h 21600"/>
              <a:gd name="T4" fmla="*/ 21394 w 42613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613" h="21600" fill="none" extrusionOk="0">
                <a:moveTo>
                  <a:pt x="42613" y="4039"/>
                </a:moveTo>
                <a:cubicBezTo>
                  <a:pt x="40673" y="14227"/>
                  <a:pt x="31765" y="21599"/>
                  <a:pt x="21394" y="21600"/>
                </a:cubicBezTo>
                <a:cubicBezTo>
                  <a:pt x="10615" y="21600"/>
                  <a:pt x="1486" y="13654"/>
                  <a:pt x="0" y="2978"/>
                </a:cubicBezTo>
              </a:path>
              <a:path w="42613" h="21600" stroke="0" extrusionOk="0">
                <a:moveTo>
                  <a:pt x="42613" y="4039"/>
                </a:moveTo>
                <a:cubicBezTo>
                  <a:pt x="40673" y="14227"/>
                  <a:pt x="31765" y="21599"/>
                  <a:pt x="21394" y="21600"/>
                </a:cubicBezTo>
                <a:cubicBezTo>
                  <a:pt x="10615" y="21600"/>
                  <a:pt x="1486" y="13654"/>
                  <a:pt x="0" y="2978"/>
                </a:cubicBezTo>
                <a:lnTo>
                  <a:pt x="21394" y="0"/>
                </a:lnTo>
                <a:close/>
              </a:path>
            </a:pathLst>
          </a:custGeom>
          <a:noFill/>
          <a:ln w="25400" cap="rnd">
            <a:solidFill>
              <a:srgbClr val="4AFF0E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8073" name="Arc 9"/>
          <p:cNvSpPr>
            <a:spLocks/>
          </p:cNvSpPr>
          <p:nvPr/>
        </p:nvSpPr>
        <p:spPr bwMode="auto">
          <a:xfrm>
            <a:off x="1801813" y="1223963"/>
            <a:ext cx="4337050" cy="3230562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289 w 21289"/>
              <a:gd name="T1" fmla="*/ 3653 h 21600"/>
              <a:gd name="T2" fmla="*/ 0 w 21289"/>
              <a:gd name="T3" fmla="*/ 21600 h 21600"/>
              <a:gd name="T4" fmla="*/ 0 w 21289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289" h="21600" fill="none" extrusionOk="0">
                <a:moveTo>
                  <a:pt x="21288" y="3652"/>
                </a:moveTo>
                <a:cubicBezTo>
                  <a:pt x="19509" y="14021"/>
                  <a:pt x="10519" y="21599"/>
                  <a:pt x="0" y="21600"/>
                </a:cubicBezTo>
              </a:path>
              <a:path w="21289" h="21600" stroke="0" extrusionOk="0">
                <a:moveTo>
                  <a:pt x="21288" y="3652"/>
                </a:moveTo>
                <a:cubicBezTo>
                  <a:pt x="19509" y="14021"/>
                  <a:pt x="1051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25400" cap="rnd">
            <a:solidFill>
              <a:srgbClr val="FF4C1F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8074" name="Line 10"/>
          <p:cNvSpPr>
            <a:spLocks noChangeShapeType="1"/>
          </p:cNvSpPr>
          <p:nvPr/>
        </p:nvSpPr>
        <p:spPr bwMode="auto">
          <a:xfrm>
            <a:off x="2436813" y="3784600"/>
            <a:ext cx="0" cy="1389063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8075" name="Line 11"/>
          <p:cNvSpPr>
            <a:spLocks noChangeShapeType="1"/>
          </p:cNvSpPr>
          <p:nvPr/>
        </p:nvSpPr>
        <p:spPr bwMode="auto">
          <a:xfrm>
            <a:off x="3865563" y="4089400"/>
            <a:ext cx="0" cy="107632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8076" name="Line 12"/>
          <p:cNvSpPr>
            <a:spLocks noChangeShapeType="1"/>
          </p:cNvSpPr>
          <p:nvPr/>
        </p:nvSpPr>
        <p:spPr bwMode="auto">
          <a:xfrm>
            <a:off x="5640388" y="2806700"/>
            <a:ext cx="0" cy="23558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8077" name="Arc 13"/>
          <p:cNvSpPr>
            <a:spLocks/>
          </p:cNvSpPr>
          <p:nvPr/>
        </p:nvSpPr>
        <p:spPr bwMode="auto">
          <a:xfrm>
            <a:off x="1700213" y="3168650"/>
            <a:ext cx="995362" cy="1876425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25400" cap="rnd">
            <a:solidFill>
              <a:schemeClr val="hlink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8078" name="Arc 14"/>
          <p:cNvSpPr>
            <a:spLocks/>
          </p:cNvSpPr>
          <p:nvPr/>
        </p:nvSpPr>
        <p:spPr bwMode="auto">
          <a:xfrm>
            <a:off x="2381250" y="2982913"/>
            <a:ext cx="1857375" cy="1741487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387 w 21387"/>
              <a:gd name="T1" fmla="*/ 3023 h 20224"/>
              <a:gd name="T2" fmla="*/ 7586 w 21387"/>
              <a:gd name="T3" fmla="*/ 20224 h 20224"/>
              <a:gd name="T4" fmla="*/ 0 w 21387"/>
              <a:gd name="T5" fmla="*/ 0 h 202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387" h="20224" fill="none" extrusionOk="0">
                <a:moveTo>
                  <a:pt x="21387" y="3023"/>
                </a:moveTo>
                <a:cubicBezTo>
                  <a:pt x="20281" y="10850"/>
                  <a:pt x="14987" y="17447"/>
                  <a:pt x="7586" y="20224"/>
                </a:cubicBezTo>
              </a:path>
              <a:path w="21387" h="20224" stroke="0" extrusionOk="0">
                <a:moveTo>
                  <a:pt x="21387" y="3023"/>
                </a:moveTo>
                <a:cubicBezTo>
                  <a:pt x="20281" y="10850"/>
                  <a:pt x="14987" y="17447"/>
                  <a:pt x="7586" y="20224"/>
                </a:cubicBezTo>
                <a:lnTo>
                  <a:pt x="0" y="0"/>
                </a:lnTo>
                <a:close/>
              </a:path>
            </a:pathLst>
          </a:custGeom>
          <a:noFill/>
          <a:ln w="25400" cap="rnd">
            <a:solidFill>
              <a:srgbClr val="1997F4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8079" name="Arc 15"/>
          <p:cNvSpPr>
            <a:spLocks/>
          </p:cNvSpPr>
          <p:nvPr/>
        </p:nvSpPr>
        <p:spPr bwMode="auto">
          <a:xfrm>
            <a:off x="4268788" y="1538288"/>
            <a:ext cx="1514475" cy="2849562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0916"/>
              <a:gd name="T2" fmla="*/ 5393 w 21600"/>
              <a:gd name="T3" fmla="*/ 20916 h 20916"/>
              <a:gd name="T4" fmla="*/ 0 w 21600"/>
              <a:gd name="T5" fmla="*/ 0 h 209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0916" fill="none" extrusionOk="0">
                <a:moveTo>
                  <a:pt x="21600" y="0"/>
                </a:moveTo>
                <a:cubicBezTo>
                  <a:pt x="21600" y="9852"/>
                  <a:pt x="14933" y="18456"/>
                  <a:pt x="5392" y="20915"/>
                </a:cubicBezTo>
              </a:path>
              <a:path w="21600" h="20916" stroke="0" extrusionOk="0">
                <a:moveTo>
                  <a:pt x="21600" y="0"/>
                </a:moveTo>
                <a:cubicBezTo>
                  <a:pt x="21600" y="9852"/>
                  <a:pt x="14933" y="18456"/>
                  <a:pt x="5392" y="20915"/>
                </a:cubicBezTo>
                <a:lnTo>
                  <a:pt x="0" y="0"/>
                </a:lnTo>
                <a:close/>
              </a:path>
            </a:pathLst>
          </a:custGeom>
          <a:noFill/>
          <a:ln w="25400" cap="rnd">
            <a:solidFill>
              <a:srgbClr val="4AFF0E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8080" name="Oval 16"/>
          <p:cNvSpPr>
            <a:spLocks noChangeArrowheads="1"/>
          </p:cNvSpPr>
          <p:nvPr/>
        </p:nvSpPr>
        <p:spPr bwMode="auto">
          <a:xfrm>
            <a:off x="2362200" y="3695700"/>
            <a:ext cx="165100" cy="165100"/>
          </a:xfrm>
          <a:prstGeom prst="ellipse">
            <a:avLst/>
          </a:pr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8081" name="Oval 17"/>
          <p:cNvSpPr>
            <a:spLocks noChangeArrowheads="1"/>
          </p:cNvSpPr>
          <p:nvPr/>
        </p:nvSpPr>
        <p:spPr bwMode="auto">
          <a:xfrm>
            <a:off x="2349500" y="4330700"/>
            <a:ext cx="165100" cy="165100"/>
          </a:xfrm>
          <a:prstGeom prst="ellipse">
            <a:avLst/>
          </a:pr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8082" name="Oval 18"/>
          <p:cNvSpPr>
            <a:spLocks noChangeArrowheads="1"/>
          </p:cNvSpPr>
          <p:nvPr/>
        </p:nvSpPr>
        <p:spPr bwMode="auto">
          <a:xfrm>
            <a:off x="3784600" y="3975100"/>
            <a:ext cx="165100" cy="165100"/>
          </a:xfrm>
          <a:prstGeom prst="ellipse">
            <a:avLst/>
          </a:prstGeom>
          <a:solidFill>
            <a:srgbClr val="1997F4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8083" name="Oval 19"/>
          <p:cNvSpPr>
            <a:spLocks noChangeArrowheads="1"/>
          </p:cNvSpPr>
          <p:nvPr/>
        </p:nvSpPr>
        <p:spPr bwMode="auto">
          <a:xfrm>
            <a:off x="5562600" y="3441700"/>
            <a:ext cx="165100" cy="165100"/>
          </a:xfrm>
          <a:prstGeom prst="ellipse">
            <a:avLst/>
          </a:prstGeom>
          <a:solidFill>
            <a:srgbClr val="4AFF0E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8084" name="Oval 20"/>
          <p:cNvSpPr>
            <a:spLocks noChangeArrowheads="1"/>
          </p:cNvSpPr>
          <p:nvPr/>
        </p:nvSpPr>
        <p:spPr bwMode="auto">
          <a:xfrm>
            <a:off x="5562600" y="2692400"/>
            <a:ext cx="165100" cy="165100"/>
          </a:xfrm>
          <a:prstGeom prst="ellipse">
            <a:avLst/>
          </a:prstGeom>
          <a:solidFill>
            <a:srgbClr val="4AFF0E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8085" name="Rectangle 21"/>
          <p:cNvSpPr>
            <a:spLocks noChangeArrowheads="1"/>
          </p:cNvSpPr>
          <p:nvPr/>
        </p:nvSpPr>
        <p:spPr bwMode="auto">
          <a:xfrm>
            <a:off x="6308725" y="2713038"/>
            <a:ext cx="12684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rgbClr val="FF4C1F"/>
                </a:solidFill>
              </a:rPr>
              <a:t>AC(y)</a:t>
            </a:r>
          </a:p>
        </p:txBody>
      </p:sp>
      <p:sp>
        <p:nvSpPr>
          <p:cNvPr id="88086" name="Rectangle 22"/>
          <p:cNvSpPr>
            <a:spLocks noChangeArrowheads="1"/>
          </p:cNvSpPr>
          <p:nvPr/>
        </p:nvSpPr>
        <p:spPr bwMode="auto">
          <a:xfrm>
            <a:off x="6156325" y="1474788"/>
            <a:ext cx="13128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rgbClr val="FF4C1F"/>
                </a:solidFill>
              </a:rPr>
              <a:t>MC(y)</a:t>
            </a:r>
          </a:p>
        </p:txBody>
      </p:sp>
      <p:sp>
        <p:nvSpPr>
          <p:cNvPr id="88087" name="Rectangle 23"/>
          <p:cNvSpPr>
            <a:spLocks noChangeArrowheads="1"/>
          </p:cNvSpPr>
          <p:nvPr/>
        </p:nvSpPr>
        <p:spPr bwMode="auto">
          <a:xfrm>
            <a:off x="250825" y="1157288"/>
            <a:ext cx="2336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$/output unit</a:t>
            </a:r>
          </a:p>
        </p:txBody>
      </p:sp>
      <p:sp>
        <p:nvSpPr>
          <p:cNvPr id="88088" name="Rectangle 24"/>
          <p:cNvSpPr>
            <a:spLocks noChangeArrowheads="1"/>
          </p:cNvSpPr>
          <p:nvPr/>
        </p:nvSpPr>
        <p:spPr bwMode="auto">
          <a:xfrm>
            <a:off x="6327775" y="5246688"/>
            <a:ext cx="4095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y</a:t>
            </a:r>
          </a:p>
        </p:txBody>
      </p:sp>
      <p:sp>
        <p:nvSpPr>
          <p:cNvPr id="88089" name="Rectangle 25"/>
          <p:cNvSpPr>
            <a:spLocks noChangeArrowheads="1"/>
          </p:cNvSpPr>
          <p:nvPr/>
        </p:nvSpPr>
        <p:spPr bwMode="auto">
          <a:xfrm>
            <a:off x="2765425" y="1660525"/>
            <a:ext cx="1606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SRMCs</a:t>
            </a:r>
          </a:p>
        </p:txBody>
      </p:sp>
      <p:sp>
        <p:nvSpPr>
          <p:cNvPr id="88090" name="Line 26"/>
          <p:cNvSpPr>
            <a:spLocks noChangeShapeType="1"/>
          </p:cNvSpPr>
          <p:nvPr/>
        </p:nvSpPr>
        <p:spPr bwMode="auto">
          <a:xfrm flipH="1">
            <a:off x="2690813" y="2238375"/>
            <a:ext cx="238125" cy="833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8091" name="Line 27"/>
          <p:cNvSpPr>
            <a:spLocks noChangeShapeType="1"/>
          </p:cNvSpPr>
          <p:nvPr/>
        </p:nvSpPr>
        <p:spPr bwMode="auto">
          <a:xfrm>
            <a:off x="3571875" y="2166938"/>
            <a:ext cx="595313" cy="1214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8092" name="Line 28"/>
          <p:cNvSpPr>
            <a:spLocks noChangeShapeType="1"/>
          </p:cNvSpPr>
          <p:nvPr/>
        </p:nvSpPr>
        <p:spPr bwMode="auto">
          <a:xfrm>
            <a:off x="4238625" y="2071688"/>
            <a:ext cx="1476375" cy="3095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8093" name="Rectangle 29"/>
          <p:cNvSpPr>
            <a:spLocks noChangeArrowheads="1"/>
          </p:cNvSpPr>
          <p:nvPr/>
        </p:nvSpPr>
        <p:spPr bwMode="auto">
          <a:xfrm>
            <a:off x="265113" y="5756275"/>
            <a:ext cx="860901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</a:pPr>
            <a:r>
              <a:rPr lang="en-US"/>
              <a:t>For each y &gt; 0, the long-run MC equals the</a:t>
            </a:r>
            <a:br>
              <a:rPr lang="en-US"/>
            </a:br>
            <a:r>
              <a:rPr lang="en-US"/>
              <a:t>MC for the short-run chosen by the firm.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57200" y="-455613"/>
            <a:ext cx="10048875" cy="776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8027988" y="6062663"/>
            <a:ext cx="3825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y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765175" y="442913"/>
            <a:ext cx="3825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$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8218488" y="5157788"/>
            <a:ext cx="4016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F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8194675" y="1728788"/>
            <a:ext cx="9525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c</a:t>
            </a:r>
            <a:r>
              <a:rPr lang="en-US" sz="2800" baseline="-25000"/>
              <a:t>v</a:t>
            </a:r>
            <a:r>
              <a:rPr lang="en-US" sz="2800"/>
              <a:t>(y)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ines On Blue">
  <a:themeElements>
    <a:clrScheme name="Lines On Blue 1">
      <a:dk1>
        <a:srgbClr val="000000"/>
      </a:dk1>
      <a:lt1>
        <a:srgbClr val="FFFFFF"/>
      </a:lt1>
      <a:dk2>
        <a:srgbClr val="000000"/>
      </a:dk2>
      <a:lt2>
        <a:srgbClr val="FFFF00"/>
      </a:lt2>
      <a:accent1>
        <a:srgbClr val="FF9933"/>
      </a:accent1>
      <a:accent2>
        <a:srgbClr val="0000FF"/>
      </a:accent2>
      <a:accent3>
        <a:srgbClr val="AAAAAA"/>
      </a:accent3>
      <a:accent4>
        <a:srgbClr val="DADADA"/>
      </a:accent4>
      <a:accent5>
        <a:srgbClr val="FFCAAD"/>
      </a:accent5>
      <a:accent6>
        <a:srgbClr val="0000E7"/>
      </a:accent6>
      <a:hlink>
        <a:srgbClr val="FF33CC"/>
      </a:hlink>
      <a:folHlink>
        <a:srgbClr val="000080"/>
      </a:folHlink>
    </a:clrScheme>
    <a:fontScheme name="Lines On Blu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ines On Blue 1">
        <a:dk1>
          <a:srgbClr val="000000"/>
        </a:dk1>
        <a:lt1>
          <a:srgbClr val="FFFFFF"/>
        </a:lt1>
        <a:dk2>
          <a:srgbClr val="000000"/>
        </a:dk2>
        <a:lt2>
          <a:srgbClr val="FFFF00"/>
        </a:lt2>
        <a:accent1>
          <a:srgbClr val="FF9933"/>
        </a:accent1>
        <a:accent2>
          <a:srgbClr val="0000FF"/>
        </a:accent2>
        <a:accent3>
          <a:srgbClr val="AAAAAA"/>
        </a:accent3>
        <a:accent4>
          <a:srgbClr val="DADADA"/>
        </a:accent4>
        <a:accent5>
          <a:srgbClr val="FFCAAD"/>
        </a:accent5>
        <a:accent6>
          <a:srgbClr val="0000E7"/>
        </a:accent6>
        <a:hlink>
          <a:srgbClr val="FF33CC"/>
        </a:hlink>
        <a:folHlink>
          <a:srgbClr val="000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nes On Blue 2">
        <a:dk1>
          <a:srgbClr val="000000"/>
        </a:dk1>
        <a:lt1>
          <a:srgbClr val="CCCCFF"/>
        </a:lt1>
        <a:dk2>
          <a:srgbClr val="660066"/>
        </a:dk2>
        <a:lt2>
          <a:srgbClr val="99CCFF"/>
        </a:lt2>
        <a:accent1>
          <a:srgbClr val="33CCFF"/>
        </a:accent1>
        <a:accent2>
          <a:srgbClr val="6699FF"/>
        </a:accent2>
        <a:accent3>
          <a:srgbClr val="E2E2FF"/>
        </a:accent3>
        <a:accent4>
          <a:srgbClr val="000000"/>
        </a:accent4>
        <a:accent5>
          <a:srgbClr val="ADE2FF"/>
        </a:accent5>
        <a:accent6>
          <a:srgbClr val="5C8AE7"/>
        </a:accent6>
        <a:hlink>
          <a:srgbClr val="6666FF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nes On Blue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878787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nes On Blue 4">
        <a:dk1>
          <a:srgbClr val="000066"/>
        </a:dk1>
        <a:lt1>
          <a:srgbClr val="EAEAEA"/>
        </a:lt1>
        <a:dk2>
          <a:srgbClr val="660066"/>
        </a:dk2>
        <a:lt2>
          <a:srgbClr val="CBCBCB"/>
        </a:lt2>
        <a:accent1>
          <a:srgbClr val="330099"/>
        </a:accent1>
        <a:accent2>
          <a:srgbClr val="FF7C80"/>
        </a:accent2>
        <a:accent3>
          <a:srgbClr val="B8AAB8"/>
        </a:accent3>
        <a:accent4>
          <a:srgbClr val="C8C8C8"/>
        </a:accent4>
        <a:accent5>
          <a:srgbClr val="ADAACA"/>
        </a:accent5>
        <a:accent6>
          <a:srgbClr val="E77073"/>
        </a:accent6>
        <a:hlink>
          <a:srgbClr val="6666FF"/>
        </a:hlink>
        <a:folHlink>
          <a:srgbClr val="D6009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nes On Blue 5">
        <a:dk1>
          <a:srgbClr val="000080"/>
        </a:dk1>
        <a:lt1>
          <a:srgbClr val="EAEAEA"/>
        </a:lt1>
        <a:dk2>
          <a:srgbClr val="9933FF"/>
        </a:dk2>
        <a:lt2>
          <a:srgbClr val="CBCBCB"/>
        </a:lt2>
        <a:accent1>
          <a:srgbClr val="00CC99"/>
        </a:accent1>
        <a:accent2>
          <a:srgbClr val="00CCFF"/>
        </a:accent2>
        <a:accent3>
          <a:srgbClr val="CAADFF"/>
        </a:accent3>
        <a:accent4>
          <a:srgbClr val="C8C8C8"/>
        </a:accent4>
        <a:accent5>
          <a:srgbClr val="AAE2CA"/>
        </a:accent5>
        <a:accent6>
          <a:srgbClr val="00B9E7"/>
        </a:accent6>
        <a:hlink>
          <a:srgbClr val="6666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nes On Blue 6">
        <a:dk1>
          <a:srgbClr val="000000"/>
        </a:dk1>
        <a:lt1>
          <a:srgbClr val="FFFFCC"/>
        </a:lt1>
        <a:dk2>
          <a:srgbClr val="660066"/>
        </a:dk2>
        <a:lt2>
          <a:srgbClr val="FFFFFF"/>
        </a:lt2>
        <a:accent1>
          <a:srgbClr val="99CCFF"/>
        </a:accent1>
        <a:accent2>
          <a:srgbClr val="FFCC99"/>
        </a:accent2>
        <a:accent3>
          <a:srgbClr val="FFFFE2"/>
        </a:accent3>
        <a:accent4>
          <a:srgbClr val="000000"/>
        </a:accent4>
        <a:accent5>
          <a:srgbClr val="CAE2FF"/>
        </a:accent5>
        <a:accent6>
          <a:srgbClr val="E7B98A"/>
        </a:accent6>
        <a:hlink>
          <a:srgbClr val="CC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Lines On Blue 1">
    <a:dk1>
      <a:srgbClr val="000000"/>
    </a:dk1>
    <a:lt1>
      <a:srgbClr val="FFFFFF"/>
    </a:lt1>
    <a:dk2>
      <a:srgbClr val="000000"/>
    </a:dk2>
    <a:lt2>
      <a:srgbClr val="FFFF00"/>
    </a:lt2>
    <a:accent1>
      <a:srgbClr val="FF9933"/>
    </a:accent1>
    <a:accent2>
      <a:srgbClr val="0000FF"/>
    </a:accent2>
    <a:accent3>
      <a:srgbClr val="AAAAAA"/>
    </a:accent3>
    <a:accent4>
      <a:srgbClr val="DADADA"/>
    </a:accent4>
    <a:accent5>
      <a:srgbClr val="FFCAAD"/>
    </a:accent5>
    <a:accent6>
      <a:srgbClr val="0000E7"/>
    </a:accent6>
    <a:hlink>
      <a:srgbClr val="FF33CC"/>
    </a:hlink>
    <a:folHlink>
      <a:srgbClr val="0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C:\MSOFFICE\Templates\Presentation Designs\Lines On Blue.pot</Template>
  <TotalTime>1182</TotalTime>
  <Words>2184</Words>
  <Application>Microsoft Office PowerPoint</Application>
  <PresentationFormat>Ekran Gösterisi (4:3)</PresentationFormat>
  <Paragraphs>468</Paragraphs>
  <Slides>84</Slides>
  <Notes>0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Katıştırılmış OLE Hizmet Programları</vt:lpstr>
      </vt:variant>
      <vt:variant>
        <vt:i4>2</vt:i4>
      </vt:variant>
      <vt:variant>
        <vt:lpstr>Slayt Başlıkları</vt:lpstr>
      </vt:variant>
      <vt:variant>
        <vt:i4>84</vt:i4>
      </vt:variant>
    </vt:vector>
  </HeadingPairs>
  <TitlesOfParts>
    <vt:vector size="91" baseType="lpstr">
      <vt:lpstr>Times New Roman</vt:lpstr>
      <vt:lpstr>Arial</vt:lpstr>
      <vt:lpstr>Monotype Sorts</vt:lpstr>
      <vt:lpstr>Symbol</vt:lpstr>
      <vt:lpstr>Lines On Blue</vt:lpstr>
      <vt:lpstr>Equation</vt:lpstr>
      <vt:lpstr>Microsoft Equation 3.0</vt:lpstr>
      <vt:lpstr>Chapter Twenty-One</vt:lpstr>
      <vt:lpstr>Types of Cost Curves</vt:lpstr>
      <vt:lpstr>Types of Cost Curves</vt:lpstr>
      <vt:lpstr>Types of Cost Curves</vt:lpstr>
      <vt:lpstr>Fixed, Variable &amp; Total Cost Functions</vt:lpstr>
      <vt:lpstr>Fixed, Variable &amp; Total Cost Functions</vt:lpstr>
      <vt:lpstr>Slayt 7</vt:lpstr>
      <vt:lpstr>Slayt 8</vt:lpstr>
      <vt:lpstr>Slayt 9</vt:lpstr>
      <vt:lpstr>Slayt 10</vt:lpstr>
      <vt:lpstr>Av. Fixed, Av. Variable &amp; Av. Total Cost Curves</vt:lpstr>
      <vt:lpstr>Av. Fixed, Av. Variable &amp; Av. Total Cost Curves</vt:lpstr>
      <vt:lpstr>Slayt 13</vt:lpstr>
      <vt:lpstr>Av. Fixed, Av. Variable &amp; Av. Total Cost Curves</vt:lpstr>
      <vt:lpstr>Slayt 15</vt:lpstr>
      <vt:lpstr>Slayt 16</vt:lpstr>
      <vt:lpstr>Av. Fixed, Av. Variable &amp; Av. Total Cost Curves</vt:lpstr>
      <vt:lpstr>Slayt 18</vt:lpstr>
      <vt:lpstr>Slayt 19</vt:lpstr>
      <vt:lpstr>Slayt 20</vt:lpstr>
      <vt:lpstr>Slayt 21</vt:lpstr>
      <vt:lpstr>Marginal Cost Function</vt:lpstr>
      <vt:lpstr>Marginal Cost Function</vt:lpstr>
      <vt:lpstr>Marginal and Variable Cost Functions</vt:lpstr>
      <vt:lpstr>Marginal and Variable Cost Functions</vt:lpstr>
      <vt:lpstr>Marginal &amp; Average Cost Functions</vt:lpstr>
      <vt:lpstr>Marginal &amp; Average Cost Functions</vt:lpstr>
      <vt:lpstr>Marginal &amp; Average Cost Functions</vt:lpstr>
      <vt:lpstr>Marginal &amp; Average Cost Functions</vt:lpstr>
      <vt:lpstr>Marginal &amp; Average Cost Functions</vt:lpstr>
      <vt:lpstr>Slayt 31</vt:lpstr>
      <vt:lpstr>Slayt 32</vt:lpstr>
      <vt:lpstr>Slayt 33</vt:lpstr>
      <vt:lpstr>Slayt 34</vt:lpstr>
      <vt:lpstr>Slayt 35</vt:lpstr>
      <vt:lpstr>Marginal &amp; Average Cost Functions</vt:lpstr>
      <vt:lpstr>Marginal &amp; Average Cost Functions</vt:lpstr>
      <vt:lpstr>Marginal &amp; Average Cost Functions</vt:lpstr>
      <vt:lpstr>Slayt 39</vt:lpstr>
      <vt:lpstr>Marginal &amp; Average Cost Functions</vt:lpstr>
      <vt:lpstr>Slayt 41</vt:lpstr>
      <vt:lpstr>Short-Run &amp; Long-Run Total Cost Curves</vt:lpstr>
      <vt:lpstr>Slayt 43</vt:lpstr>
      <vt:lpstr>Slayt 44</vt:lpstr>
      <vt:lpstr>Slayt 45</vt:lpstr>
      <vt:lpstr>Slayt 46</vt:lpstr>
      <vt:lpstr>Short-Run &amp; Long-Run Total Cost Curves</vt:lpstr>
      <vt:lpstr>Short-Run &amp; Long-Run Total Cost Curves</vt:lpstr>
      <vt:lpstr>Short-Run &amp; Long-Run Total Cost Curves</vt:lpstr>
      <vt:lpstr>Short-Run &amp; Long-Run Total Cost Curves</vt:lpstr>
      <vt:lpstr>Short-Run &amp; Long-Run Total Cost Curves</vt:lpstr>
      <vt:lpstr>Short-Run &amp; Long-Run Total Cost Curves</vt:lpstr>
      <vt:lpstr>Slayt 53</vt:lpstr>
      <vt:lpstr>Short-Run &amp; Long-Run Total Cost Curves</vt:lpstr>
      <vt:lpstr>Slayt 55</vt:lpstr>
      <vt:lpstr>Slayt 56</vt:lpstr>
      <vt:lpstr>Slayt 57</vt:lpstr>
      <vt:lpstr>Slayt 58</vt:lpstr>
      <vt:lpstr>Slayt 59</vt:lpstr>
      <vt:lpstr>Slayt 60</vt:lpstr>
      <vt:lpstr>Slayt 61</vt:lpstr>
      <vt:lpstr>Short-Run &amp; Long-Run Total Cost Curves</vt:lpstr>
      <vt:lpstr>Short-Run &amp; Long-Run Total Cost Curves</vt:lpstr>
      <vt:lpstr>Slayt 64</vt:lpstr>
      <vt:lpstr>Short-Run &amp; Long-Run Average Total Cost Curves</vt:lpstr>
      <vt:lpstr>Short-Run &amp; Long-Run Average Total Cost Curves</vt:lpstr>
      <vt:lpstr>Slayt 67</vt:lpstr>
      <vt:lpstr>Short-Run &amp; Long-Run Average Total Cost Curves</vt:lpstr>
      <vt:lpstr>Slayt 69</vt:lpstr>
      <vt:lpstr>Short-Run &amp; Long-Run Marginal Cost Curves</vt:lpstr>
      <vt:lpstr>Short-Run &amp; Long-Run Marginal Cost Curves</vt:lpstr>
      <vt:lpstr>Short-Run &amp; Long-Run Marginal Cost Curves</vt:lpstr>
      <vt:lpstr>Slayt 73</vt:lpstr>
      <vt:lpstr>Slayt 74</vt:lpstr>
      <vt:lpstr>Slayt 75</vt:lpstr>
      <vt:lpstr>Slayt 76</vt:lpstr>
      <vt:lpstr>Slayt 77</vt:lpstr>
      <vt:lpstr>Short-Run &amp; Long-Run Marginal Cost Curves</vt:lpstr>
      <vt:lpstr>Slayt 79</vt:lpstr>
      <vt:lpstr>Short-Run &amp; Long-Run Marginal Cost Curves</vt:lpstr>
      <vt:lpstr>Short-Run &amp; Long-Run Marginal Cost Curves</vt:lpstr>
      <vt:lpstr>Short-Run &amp; Long-Run Marginal Cost Curves</vt:lpstr>
      <vt:lpstr>Short-Run &amp; Long-Run Marginal Cost Curves</vt:lpstr>
      <vt:lpstr>Short-Run &amp; Long-Run Marginal Cost Curves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Twenty</dc:title>
  <dc:creator>Gateway Authorized Customer</dc:creator>
  <cp:lastModifiedBy>user</cp:lastModifiedBy>
  <cp:revision>38</cp:revision>
  <dcterms:created xsi:type="dcterms:W3CDTF">1997-03-06T22:38:50Z</dcterms:created>
  <dcterms:modified xsi:type="dcterms:W3CDTF">2013-07-10T14:03:27Z</dcterms:modified>
</cp:coreProperties>
</file>